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372" r:id="rId2"/>
    <p:sldId id="374" r:id="rId3"/>
    <p:sldId id="363" r:id="rId4"/>
    <p:sldId id="375" r:id="rId5"/>
    <p:sldId id="378" r:id="rId6"/>
    <p:sldId id="381" r:id="rId7"/>
    <p:sldId id="382" r:id="rId8"/>
    <p:sldId id="385" r:id="rId9"/>
    <p:sldId id="376" r:id="rId10"/>
    <p:sldId id="298" r:id="rId11"/>
    <p:sldId id="388" r:id="rId12"/>
    <p:sldId id="395" r:id="rId13"/>
    <p:sldId id="371" r:id="rId14"/>
    <p:sldId id="571" r:id="rId15"/>
    <p:sldId id="573" r:id="rId16"/>
    <p:sldId id="572" r:id="rId17"/>
    <p:sldId id="433" r:id="rId18"/>
    <p:sldId id="490" r:id="rId19"/>
    <p:sldId id="439" r:id="rId20"/>
    <p:sldId id="447" r:id="rId21"/>
    <p:sldId id="448" r:id="rId22"/>
    <p:sldId id="451" r:id="rId23"/>
    <p:sldId id="444" r:id="rId24"/>
    <p:sldId id="537" r:id="rId25"/>
    <p:sldId id="538" r:id="rId26"/>
    <p:sldId id="539" r:id="rId27"/>
    <p:sldId id="540" r:id="rId28"/>
    <p:sldId id="541" r:id="rId29"/>
    <p:sldId id="542" r:id="rId30"/>
    <p:sldId id="545" r:id="rId31"/>
    <p:sldId id="477" r:id="rId32"/>
    <p:sldId id="437" r:id="rId33"/>
    <p:sldId id="495" r:id="rId34"/>
    <p:sldId id="482" r:id="rId35"/>
    <p:sldId id="496" r:id="rId36"/>
    <p:sldId id="507" r:id="rId37"/>
    <p:sldId id="486" r:id="rId38"/>
    <p:sldId id="574" r:id="rId39"/>
    <p:sldId id="575" r:id="rId40"/>
    <p:sldId id="576" r:id="rId41"/>
    <p:sldId id="577" r:id="rId42"/>
    <p:sldId id="578" r:id="rId43"/>
    <p:sldId id="548" r:id="rId44"/>
    <p:sldId id="579" r:id="rId45"/>
    <p:sldId id="581" r:id="rId46"/>
    <p:sldId id="555" r:id="rId47"/>
    <p:sldId id="559" r:id="rId48"/>
    <p:sldId id="582" r:id="rId49"/>
    <p:sldId id="583" r:id="rId50"/>
    <p:sldId id="514" r:id="rId51"/>
    <p:sldId id="566" r:id="rId52"/>
    <p:sldId id="584" r:id="rId53"/>
    <p:sldId id="318" r:id="rId54"/>
    <p:sldId id="543" r:id="rId55"/>
    <p:sldId id="544" r:id="rId56"/>
    <p:sldId id="494" r:id="rId57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ahoma" charset="0"/>
        <a:ea typeface="ＭＳ Ｐゴシック" charset="-128"/>
        <a:cs typeface="ＭＳ Ｐゴシック" charset="-128"/>
      </a:defRPr>
    </a:lvl1pPr>
    <a:lvl2pPr marL="4572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ahoma" charset="0"/>
        <a:ea typeface="ＭＳ Ｐゴシック" charset="-128"/>
        <a:cs typeface="ＭＳ Ｐゴシック" charset="-128"/>
      </a:defRPr>
    </a:lvl2pPr>
    <a:lvl3pPr marL="9144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ahoma" charset="0"/>
        <a:ea typeface="ＭＳ Ｐゴシック" charset="-128"/>
        <a:cs typeface="ＭＳ Ｐゴシック" charset="-128"/>
      </a:defRPr>
    </a:lvl3pPr>
    <a:lvl4pPr marL="13716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ahoma" charset="0"/>
        <a:ea typeface="ＭＳ Ｐゴシック" charset="-128"/>
        <a:cs typeface="ＭＳ Ｐゴシック" charset="-128"/>
      </a:defRPr>
    </a:lvl4pPr>
    <a:lvl5pPr marL="1828800" algn="l" rtl="0" fontAlgn="base">
      <a:spcBef>
        <a:spcPct val="0"/>
      </a:spcBef>
      <a:spcAft>
        <a:spcPct val="0"/>
      </a:spcAft>
      <a:defRPr sz="2400" b="1" kern="1200">
        <a:solidFill>
          <a:schemeClr val="tx1"/>
        </a:solidFill>
        <a:latin typeface="Tahoma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sz="2400" b="1" kern="1200">
        <a:solidFill>
          <a:schemeClr val="tx1"/>
        </a:solidFill>
        <a:latin typeface="Tahoma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sz="2400" b="1" kern="1200">
        <a:solidFill>
          <a:schemeClr val="tx1"/>
        </a:solidFill>
        <a:latin typeface="Tahoma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sz="2400" b="1" kern="1200">
        <a:solidFill>
          <a:schemeClr val="tx1"/>
        </a:solidFill>
        <a:latin typeface="Tahoma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sz="2400" b="1" kern="1200">
        <a:solidFill>
          <a:schemeClr val="tx1"/>
        </a:solidFill>
        <a:latin typeface="Tahoma" charset="0"/>
        <a:ea typeface="ＭＳ Ｐゴシック" charset="-128"/>
        <a:cs typeface="ＭＳ Ｐゴシック" charset="-128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300"/>
    <a:srgbClr val="000000"/>
    <a:srgbClr val="0432FF"/>
    <a:srgbClr val="8EFA00"/>
    <a:srgbClr val="FFDFEF"/>
    <a:srgbClr val="CCFFCC"/>
    <a:srgbClr val="00FDFF"/>
    <a:srgbClr val="B8C1EC"/>
    <a:srgbClr val="01020B"/>
    <a:srgbClr val="FF95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38" autoAdjust="0"/>
    <p:restoredTop sz="94780" autoAdjust="0"/>
  </p:normalViewPr>
  <p:slideViewPr>
    <p:cSldViewPr snapToGrid="0">
      <p:cViewPr varScale="1">
        <p:scale>
          <a:sx n="97" d="100"/>
          <a:sy n="97" d="100"/>
        </p:scale>
        <p:origin x="232" y="6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668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9" d="100"/>
        <a:sy n="139" d="100"/>
      </p:scale>
      <p:origin x="0" y="123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1036083D-F5E3-3541-A771-6821DC66F34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8283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png>
</file>

<file path=ppt/media/image4.jpg>
</file>

<file path=ppt/media/image5.jp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/>
          </a:p>
        </p:txBody>
      </p:sp>
      <p:sp>
        <p:nvSpPr>
          <p:cNvPr id="4198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146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46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/>
          </a:p>
        </p:txBody>
      </p:sp>
      <p:sp>
        <p:nvSpPr>
          <p:cNvPr id="1146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19050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4234EE5-4251-174E-8603-0B92704BB00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5138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34EE5-4251-174E-8603-0B92704BB003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2013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34EE5-4251-174E-8603-0B92704BB003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4714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34EE5-4251-174E-8603-0B92704BB003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001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34EE5-4251-174E-8603-0B92704BB003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6246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34EE5-4251-174E-8603-0B92704BB003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3685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34EE5-4251-174E-8603-0B92704BB003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859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3A7954A-A9F8-5745-A1D8-9D6592DE45C3}" type="slidenum">
              <a:rPr lang="en-US"/>
              <a:pPr/>
              <a:t>53</a:t>
            </a:fld>
            <a:endParaRPr lang="en-US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6518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34EE5-4251-174E-8603-0B92704BB003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4197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34EE5-4251-174E-8603-0B92704BB00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471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34EE5-4251-174E-8603-0B92704BB00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393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C86A28-F2F3-404A-BBE0-B41AC9BA2C46}" type="slidenum">
              <a:rPr lang="en-US"/>
              <a:pPr/>
              <a:t>10</a:t>
            </a:fld>
            <a:endParaRPr lang="en-US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6193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CC86A28-F2F3-404A-BBE0-B41AC9BA2C46}" type="slidenum">
              <a:rPr lang="en-US"/>
              <a:pPr/>
              <a:t>11</a:t>
            </a:fld>
            <a:endParaRPr lang="en-US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454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3A7954A-A9F8-5745-A1D8-9D6592DE45C3}" type="slidenum">
              <a:rPr lang="en-US"/>
              <a:pPr/>
              <a:t>13</a:t>
            </a:fld>
            <a:endParaRPr lang="en-US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965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3A7954A-A9F8-5745-A1D8-9D6592DE45C3}" type="slidenum">
              <a:rPr lang="en-US"/>
              <a:pPr/>
              <a:t>14</a:t>
            </a:fld>
            <a:endParaRPr lang="en-US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3700" y="692150"/>
            <a:ext cx="6070600" cy="3416300"/>
          </a:xfrm>
          <a:ln cap="flat"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0229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34EE5-4251-174E-8603-0B92704BB003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180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34EE5-4251-174E-8603-0B92704BB003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0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5760" cy="4320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0" y="0"/>
              <a:ext cx="5760" cy="4320"/>
              <a:chOff x="0" y="0"/>
              <a:chExt cx="5760" cy="4320"/>
            </a:xfrm>
          </p:grpSpPr>
          <p:sp>
            <p:nvSpPr>
              <p:cNvPr id="15" name="Rectangle 4"/>
              <p:cNvSpPr>
                <a:spLocks noChangeArrowheads="1"/>
              </p:cNvSpPr>
              <p:nvPr/>
            </p:nvSpPr>
            <p:spPr bwMode="ltGray">
              <a:xfrm>
                <a:off x="2112" y="0"/>
                <a:ext cx="3648" cy="96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  <p:grpSp>
            <p:nvGrpSpPr>
              <p:cNvPr id="16" name="Group 5"/>
              <p:cNvGrpSpPr>
                <a:grpSpLocks/>
              </p:cNvGrpSpPr>
              <p:nvPr userDrawn="1"/>
            </p:nvGrpSpPr>
            <p:grpSpPr bwMode="auto">
              <a:xfrm>
                <a:off x="0" y="0"/>
                <a:ext cx="5760" cy="4320"/>
                <a:chOff x="0" y="0"/>
                <a:chExt cx="5760" cy="4320"/>
              </a:xfrm>
            </p:grpSpPr>
            <p:sp>
              <p:nvSpPr>
                <p:cNvPr id="18" name="Line 6"/>
                <p:cNvSpPr>
                  <a:spLocks noChangeShapeType="1"/>
                </p:cNvSpPr>
                <p:nvPr/>
              </p:nvSpPr>
              <p:spPr bwMode="white">
                <a:xfrm>
                  <a:off x="0" y="19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9" name="Line 7"/>
                <p:cNvSpPr>
                  <a:spLocks noChangeShapeType="1"/>
                </p:cNvSpPr>
                <p:nvPr/>
              </p:nvSpPr>
              <p:spPr bwMode="white">
                <a:xfrm>
                  <a:off x="0" y="38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20" name="Line 8"/>
                <p:cNvSpPr>
                  <a:spLocks noChangeShapeType="1"/>
                </p:cNvSpPr>
                <p:nvPr/>
              </p:nvSpPr>
              <p:spPr bwMode="white">
                <a:xfrm>
                  <a:off x="0" y="57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21" name="Line 9"/>
                <p:cNvSpPr>
                  <a:spLocks noChangeShapeType="1"/>
                </p:cNvSpPr>
                <p:nvPr/>
              </p:nvSpPr>
              <p:spPr bwMode="white">
                <a:xfrm>
                  <a:off x="0" y="76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22" name="Line 10"/>
                <p:cNvSpPr>
                  <a:spLocks noChangeShapeType="1"/>
                </p:cNvSpPr>
                <p:nvPr/>
              </p:nvSpPr>
              <p:spPr bwMode="white">
                <a:xfrm>
                  <a:off x="0" y="96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23" name="Line 11"/>
                <p:cNvSpPr>
                  <a:spLocks noChangeShapeType="1"/>
                </p:cNvSpPr>
                <p:nvPr/>
              </p:nvSpPr>
              <p:spPr bwMode="white">
                <a:xfrm>
                  <a:off x="0" y="115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Line 12"/>
                <p:cNvSpPr>
                  <a:spLocks noChangeShapeType="1"/>
                </p:cNvSpPr>
                <p:nvPr/>
              </p:nvSpPr>
              <p:spPr bwMode="white">
                <a:xfrm>
                  <a:off x="0" y="134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25" name="Line 13"/>
                <p:cNvSpPr>
                  <a:spLocks noChangeShapeType="1"/>
                </p:cNvSpPr>
                <p:nvPr/>
              </p:nvSpPr>
              <p:spPr bwMode="white">
                <a:xfrm>
                  <a:off x="0" y="153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26" name="Line 14"/>
                <p:cNvSpPr>
                  <a:spLocks noChangeShapeType="1"/>
                </p:cNvSpPr>
                <p:nvPr/>
              </p:nvSpPr>
              <p:spPr bwMode="white">
                <a:xfrm>
                  <a:off x="0" y="172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27" name="Line 15"/>
                <p:cNvSpPr>
                  <a:spLocks noChangeShapeType="1"/>
                </p:cNvSpPr>
                <p:nvPr/>
              </p:nvSpPr>
              <p:spPr bwMode="white">
                <a:xfrm>
                  <a:off x="0" y="192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28" name="Line 16"/>
                <p:cNvSpPr>
                  <a:spLocks noChangeShapeType="1"/>
                </p:cNvSpPr>
                <p:nvPr/>
              </p:nvSpPr>
              <p:spPr bwMode="white">
                <a:xfrm>
                  <a:off x="0" y="211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29" name="Line 17"/>
                <p:cNvSpPr>
                  <a:spLocks noChangeShapeType="1"/>
                </p:cNvSpPr>
                <p:nvPr/>
              </p:nvSpPr>
              <p:spPr bwMode="white">
                <a:xfrm>
                  <a:off x="0" y="230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30" name="Line 18"/>
                <p:cNvSpPr>
                  <a:spLocks noChangeShapeType="1"/>
                </p:cNvSpPr>
                <p:nvPr/>
              </p:nvSpPr>
              <p:spPr bwMode="white">
                <a:xfrm>
                  <a:off x="0" y="249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31" name="Line 19"/>
                <p:cNvSpPr>
                  <a:spLocks noChangeShapeType="1"/>
                </p:cNvSpPr>
                <p:nvPr/>
              </p:nvSpPr>
              <p:spPr bwMode="white">
                <a:xfrm>
                  <a:off x="0" y="268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32" name="Line 20"/>
                <p:cNvSpPr>
                  <a:spLocks noChangeShapeType="1"/>
                </p:cNvSpPr>
                <p:nvPr/>
              </p:nvSpPr>
              <p:spPr bwMode="white">
                <a:xfrm>
                  <a:off x="0" y="288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33" name="Line 21"/>
                <p:cNvSpPr>
                  <a:spLocks noChangeShapeType="1"/>
                </p:cNvSpPr>
                <p:nvPr/>
              </p:nvSpPr>
              <p:spPr bwMode="white">
                <a:xfrm>
                  <a:off x="0" y="307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34" name="Line 22"/>
                <p:cNvSpPr>
                  <a:spLocks noChangeShapeType="1"/>
                </p:cNvSpPr>
                <p:nvPr/>
              </p:nvSpPr>
              <p:spPr bwMode="white">
                <a:xfrm>
                  <a:off x="0" y="326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35" name="Line 23"/>
                <p:cNvSpPr>
                  <a:spLocks noChangeShapeType="1"/>
                </p:cNvSpPr>
                <p:nvPr/>
              </p:nvSpPr>
              <p:spPr bwMode="white">
                <a:xfrm>
                  <a:off x="0" y="345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36" name="Line 24"/>
                <p:cNvSpPr>
                  <a:spLocks noChangeShapeType="1"/>
                </p:cNvSpPr>
                <p:nvPr/>
              </p:nvSpPr>
              <p:spPr bwMode="white">
                <a:xfrm>
                  <a:off x="0" y="364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37" name="Line 25"/>
                <p:cNvSpPr>
                  <a:spLocks noChangeShapeType="1"/>
                </p:cNvSpPr>
                <p:nvPr/>
              </p:nvSpPr>
              <p:spPr bwMode="white">
                <a:xfrm>
                  <a:off x="0" y="384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38" name="Line 26"/>
                <p:cNvSpPr>
                  <a:spLocks noChangeShapeType="1"/>
                </p:cNvSpPr>
                <p:nvPr/>
              </p:nvSpPr>
              <p:spPr bwMode="white">
                <a:xfrm>
                  <a:off x="0" y="403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39" name="Line 27"/>
                <p:cNvSpPr>
                  <a:spLocks noChangeShapeType="1"/>
                </p:cNvSpPr>
                <p:nvPr/>
              </p:nvSpPr>
              <p:spPr bwMode="white">
                <a:xfrm>
                  <a:off x="0" y="422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40" name="Line 28"/>
                <p:cNvSpPr>
                  <a:spLocks noChangeShapeType="1"/>
                </p:cNvSpPr>
                <p:nvPr/>
              </p:nvSpPr>
              <p:spPr bwMode="white">
                <a:xfrm>
                  <a:off x="1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41" name="Line 29"/>
                <p:cNvSpPr>
                  <a:spLocks noChangeShapeType="1"/>
                </p:cNvSpPr>
                <p:nvPr/>
              </p:nvSpPr>
              <p:spPr bwMode="white">
                <a:xfrm>
                  <a:off x="3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42" name="Line 30"/>
                <p:cNvSpPr>
                  <a:spLocks noChangeShapeType="1"/>
                </p:cNvSpPr>
                <p:nvPr/>
              </p:nvSpPr>
              <p:spPr bwMode="white">
                <a:xfrm>
                  <a:off x="5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43" name="Line 31"/>
                <p:cNvSpPr>
                  <a:spLocks noChangeShapeType="1"/>
                </p:cNvSpPr>
                <p:nvPr/>
              </p:nvSpPr>
              <p:spPr bwMode="white">
                <a:xfrm>
                  <a:off x="7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44" name="Line 32"/>
                <p:cNvSpPr>
                  <a:spLocks noChangeShapeType="1"/>
                </p:cNvSpPr>
                <p:nvPr/>
              </p:nvSpPr>
              <p:spPr bwMode="white">
                <a:xfrm>
                  <a:off x="96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45" name="Line 33"/>
                <p:cNvSpPr>
                  <a:spLocks noChangeShapeType="1"/>
                </p:cNvSpPr>
                <p:nvPr/>
              </p:nvSpPr>
              <p:spPr bwMode="white">
                <a:xfrm>
                  <a:off x="115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Line 34"/>
                <p:cNvSpPr>
                  <a:spLocks noChangeShapeType="1"/>
                </p:cNvSpPr>
                <p:nvPr/>
              </p:nvSpPr>
              <p:spPr bwMode="white">
                <a:xfrm>
                  <a:off x="134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Line 35"/>
                <p:cNvSpPr>
                  <a:spLocks noChangeShapeType="1"/>
                </p:cNvSpPr>
                <p:nvPr/>
              </p:nvSpPr>
              <p:spPr bwMode="white">
                <a:xfrm>
                  <a:off x="153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48" name="Line 36"/>
                <p:cNvSpPr>
                  <a:spLocks noChangeShapeType="1"/>
                </p:cNvSpPr>
                <p:nvPr/>
              </p:nvSpPr>
              <p:spPr bwMode="white">
                <a:xfrm>
                  <a:off x="172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49" name="Line 37"/>
                <p:cNvSpPr>
                  <a:spLocks noChangeShapeType="1"/>
                </p:cNvSpPr>
                <p:nvPr/>
              </p:nvSpPr>
              <p:spPr bwMode="white">
                <a:xfrm>
                  <a:off x="192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50" name="Line 38"/>
                <p:cNvSpPr>
                  <a:spLocks noChangeShapeType="1"/>
                </p:cNvSpPr>
                <p:nvPr/>
              </p:nvSpPr>
              <p:spPr bwMode="white">
                <a:xfrm>
                  <a:off x="211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51" name="Line 39"/>
                <p:cNvSpPr>
                  <a:spLocks noChangeShapeType="1"/>
                </p:cNvSpPr>
                <p:nvPr/>
              </p:nvSpPr>
              <p:spPr bwMode="white">
                <a:xfrm>
                  <a:off x="230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52" name="Line 40"/>
                <p:cNvSpPr>
                  <a:spLocks noChangeShapeType="1"/>
                </p:cNvSpPr>
                <p:nvPr/>
              </p:nvSpPr>
              <p:spPr bwMode="white">
                <a:xfrm>
                  <a:off x="249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53" name="Line 41"/>
                <p:cNvSpPr>
                  <a:spLocks noChangeShapeType="1"/>
                </p:cNvSpPr>
                <p:nvPr/>
              </p:nvSpPr>
              <p:spPr bwMode="white">
                <a:xfrm>
                  <a:off x="268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54" name="Line 42"/>
                <p:cNvSpPr>
                  <a:spLocks noChangeShapeType="1"/>
                </p:cNvSpPr>
                <p:nvPr/>
              </p:nvSpPr>
              <p:spPr bwMode="white">
                <a:xfrm>
                  <a:off x="288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55" name="Line 43"/>
                <p:cNvSpPr>
                  <a:spLocks noChangeShapeType="1"/>
                </p:cNvSpPr>
                <p:nvPr/>
              </p:nvSpPr>
              <p:spPr bwMode="white">
                <a:xfrm>
                  <a:off x="307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56" name="Line 44"/>
                <p:cNvSpPr>
                  <a:spLocks noChangeShapeType="1"/>
                </p:cNvSpPr>
                <p:nvPr/>
              </p:nvSpPr>
              <p:spPr bwMode="white">
                <a:xfrm>
                  <a:off x="326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Line 45"/>
                <p:cNvSpPr>
                  <a:spLocks noChangeShapeType="1"/>
                </p:cNvSpPr>
                <p:nvPr/>
              </p:nvSpPr>
              <p:spPr bwMode="white">
                <a:xfrm>
                  <a:off x="345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58" name="Line 46"/>
                <p:cNvSpPr>
                  <a:spLocks noChangeShapeType="1"/>
                </p:cNvSpPr>
                <p:nvPr/>
              </p:nvSpPr>
              <p:spPr bwMode="white">
                <a:xfrm>
                  <a:off x="364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59" name="Line 47"/>
                <p:cNvSpPr>
                  <a:spLocks noChangeShapeType="1"/>
                </p:cNvSpPr>
                <p:nvPr/>
              </p:nvSpPr>
              <p:spPr bwMode="white">
                <a:xfrm>
                  <a:off x="384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60" name="Line 48"/>
                <p:cNvSpPr>
                  <a:spLocks noChangeShapeType="1"/>
                </p:cNvSpPr>
                <p:nvPr/>
              </p:nvSpPr>
              <p:spPr bwMode="white">
                <a:xfrm>
                  <a:off x="403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Line 49"/>
                <p:cNvSpPr>
                  <a:spLocks noChangeShapeType="1"/>
                </p:cNvSpPr>
                <p:nvPr/>
              </p:nvSpPr>
              <p:spPr bwMode="white">
                <a:xfrm>
                  <a:off x="422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62" name="Line 50"/>
                <p:cNvSpPr>
                  <a:spLocks noChangeShapeType="1"/>
                </p:cNvSpPr>
                <p:nvPr/>
              </p:nvSpPr>
              <p:spPr bwMode="white">
                <a:xfrm>
                  <a:off x="441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63" name="Line 51"/>
                <p:cNvSpPr>
                  <a:spLocks noChangeShapeType="1"/>
                </p:cNvSpPr>
                <p:nvPr/>
              </p:nvSpPr>
              <p:spPr bwMode="white">
                <a:xfrm>
                  <a:off x="460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64" name="Line 52"/>
                <p:cNvSpPr>
                  <a:spLocks noChangeShapeType="1"/>
                </p:cNvSpPr>
                <p:nvPr/>
              </p:nvSpPr>
              <p:spPr bwMode="white">
                <a:xfrm>
                  <a:off x="480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Line 53"/>
                <p:cNvSpPr>
                  <a:spLocks noChangeShapeType="1"/>
                </p:cNvSpPr>
                <p:nvPr/>
              </p:nvSpPr>
              <p:spPr bwMode="white">
                <a:xfrm>
                  <a:off x="49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66" name="Line 54"/>
                <p:cNvSpPr>
                  <a:spLocks noChangeShapeType="1"/>
                </p:cNvSpPr>
                <p:nvPr/>
              </p:nvSpPr>
              <p:spPr bwMode="white">
                <a:xfrm>
                  <a:off x="51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Line 55"/>
                <p:cNvSpPr>
                  <a:spLocks noChangeShapeType="1"/>
                </p:cNvSpPr>
                <p:nvPr/>
              </p:nvSpPr>
              <p:spPr bwMode="white">
                <a:xfrm>
                  <a:off x="53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Line 56"/>
                <p:cNvSpPr>
                  <a:spLocks noChangeShapeType="1"/>
                </p:cNvSpPr>
                <p:nvPr/>
              </p:nvSpPr>
              <p:spPr bwMode="white">
                <a:xfrm>
                  <a:off x="55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7" name="Line 57"/>
              <p:cNvSpPr>
                <a:spLocks noChangeShapeType="1"/>
              </p:cNvSpPr>
              <p:nvPr/>
            </p:nvSpPr>
            <p:spPr bwMode="ltGray">
              <a:xfrm>
                <a:off x="5568" y="0"/>
                <a:ext cx="0" cy="1488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US" sz="2400">
                  <a:ea typeface="+mn-ea"/>
                  <a:cs typeface="+mn-cs"/>
                </a:endParaRPr>
              </a:p>
            </p:txBody>
          </p:sp>
        </p:grpSp>
        <p:grpSp>
          <p:nvGrpSpPr>
            <p:cNvPr id="6" name="Group 58"/>
            <p:cNvGrpSpPr>
              <a:grpSpLocks/>
            </p:cNvGrpSpPr>
            <p:nvPr userDrawn="1"/>
          </p:nvGrpSpPr>
          <p:grpSpPr bwMode="auto">
            <a:xfrm>
              <a:off x="3" y="559"/>
              <a:ext cx="4192" cy="1796"/>
              <a:chOff x="3" y="559"/>
              <a:chExt cx="4192" cy="1796"/>
            </a:xfrm>
          </p:grpSpPr>
          <p:sp>
            <p:nvSpPr>
              <p:cNvPr id="11" name="Line 59"/>
              <p:cNvSpPr>
                <a:spLocks noChangeShapeType="1"/>
              </p:cNvSpPr>
              <p:nvPr/>
            </p:nvSpPr>
            <p:spPr bwMode="ltGray">
              <a:xfrm>
                <a:off x="506" y="559"/>
                <a:ext cx="0" cy="1796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US" sz="2400">
                  <a:ea typeface="+mn-ea"/>
                  <a:cs typeface="+mn-cs"/>
                </a:endParaRPr>
              </a:p>
            </p:txBody>
          </p:sp>
          <p:sp>
            <p:nvSpPr>
              <p:cNvPr id="12" name="Line 60"/>
              <p:cNvSpPr>
                <a:spLocks noChangeShapeType="1"/>
              </p:cNvSpPr>
              <p:nvPr/>
            </p:nvSpPr>
            <p:spPr bwMode="ltGray">
              <a:xfrm flipH="1" flipV="1">
                <a:off x="3" y="1924"/>
                <a:ext cx="3211" cy="1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US" sz="2400">
                  <a:ea typeface="+mn-ea"/>
                  <a:cs typeface="+mn-cs"/>
                </a:endParaRPr>
              </a:p>
            </p:txBody>
          </p:sp>
          <p:sp>
            <p:nvSpPr>
              <p:cNvPr id="13" name="Line 61"/>
              <p:cNvSpPr>
                <a:spLocks noChangeShapeType="1"/>
              </p:cNvSpPr>
              <p:nvPr/>
            </p:nvSpPr>
            <p:spPr bwMode="ltGray">
              <a:xfrm flipH="1" flipV="1">
                <a:off x="384" y="938"/>
                <a:ext cx="3811" cy="1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US" sz="2400">
                  <a:ea typeface="+mn-ea"/>
                  <a:cs typeface="+mn-cs"/>
                </a:endParaRPr>
              </a:p>
            </p:txBody>
          </p:sp>
          <p:sp>
            <p:nvSpPr>
              <p:cNvPr id="14" name="Arc 62"/>
              <p:cNvSpPr>
                <a:spLocks/>
              </p:cNvSpPr>
              <p:nvPr/>
            </p:nvSpPr>
            <p:spPr bwMode="ltGray">
              <a:xfrm rot="16200000" flipH="1">
                <a:off x="426" y="860"/>
                <a:ext cx="156" cy="157"/>
              </a:xfrm>
              <a:custGeom>
                <a:avLst/>
                <a:gdLst>
                  <a:gd name="G0" fmla="+- 21595 0 0"/>
                  <a:gd name="G1" fmla="+- 21600 0 0"/>
                  <a:gd name="G2" fmla="+- 21600 0 0"/>
                  <a:gd name="T0" fmla="*/ 21114 w 43195"/>
                  <a:gd name="T1" fmla="*/ 5 h 43200"/>
                  <a:gd name="T2" fmla="*/ 0 w 43195"/>
                  <a:gd name="T3" fmla="*/ 22056 h 43200"/>
                  <a:gd name="T4" fmla="*/ 21595 w 43195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199"/>
                      <a:pt x="247" y="33805"/>
                      <a:pt x="-1" y="22056"/>
                    </a:cubicBezTo>
                  </a:path>
                  <a:path w="43195" h="43200" stroke="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199"/>
                      <a:pt x="247" y="33805"/>
                      <a:pt x="-1" y="22056"/>
                    </a:cubicBezTo>
                    <a:lnTo>
                      <a:pt x="21595" y="21600"/>
                    </a:lnTo>
                    <a:close/>
                  </a:path>
                </a:pathLst>
              </a:cu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</p:grpSp>
        <p:grpSp>
          <p:nvGrpSpPr>
            <p:cNvPr id="7" name="Group 63"/>
            <p:cNvGrpSpPr>
              <a:grpSpLocks/>
            </p:cNvGrpSpPr>
            <p:nvPr userDrawn="1"/>
          </p:nvGrpSpPr>
          <p:grpSpPr bwMode="auto">
            <a:xfrm>
              <a:off x="1480" y="1952"/>
              <a:ext cx="3808" cy="1812"/>
              <a:chOff x="1480" y="1952"/>
              <a:chExt cx="3808" cy="1812"/>
            </a:xfrm>
          </p:grpSpPr>
          <p:sp>
            <p:nvSpPr>
              <p:cNvPr id="8" name="Line 64"/>
              <p:cNvSpPr>
                <a:spLocks noChangeShapeType="1"/>
              </p:cNvSpPr>
              <p:nvPr/>
            </p:nvSpPr>
            <p:spPr bwMode="ltGray">
              <a:xfrm flipV="1">
                <a:off x="1480" y="3442"/>
                <a:ext cx="3808" cy="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US" sz="2400">
                  <a:ea typeface="+mn-ea"/>
                  <a:cs typeface="+mn-cs"/>
                </a:endParaRPr>
              </a:p>
            </p:txBody>
          </p:sp>
          <p:sp>
            <p:nvSpPr>
              <p:cNvPr id="9" name="Line 65"/>
              <p:cNvSpPr>
                <a:spLocks noChangeShapeType="1"/>
              </p:cNvSpPr>
              <p:nvPr/>
            </p:nvSpPr>
            <p:spPr bwMode="ltGray">
              <a:xfrm flipH="1">
                <a:off x="5172" y="1952"/>
                <a:ext cx="0" cy="1812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US" sz="2400">
                  <a:ea typeface="+mn-ea"/>
                  <a:cs typeface="+mn-cs"/>
                </a:endParaRPr>
              </a:p>
            </p:txBody>
          </p:sp>
          <p:sp>
            <p:nvSpPr>
              <p:cNvPr id="10" name="Arc 66"/>
              <p:cNvSpPr>
                <a:spLocks/>
              </p:cNvSpPr>
              <p:nvPr/>
            </p:nvSpPr>
            <p:spPr bwMode="ltGray">
              <a:xfrm rot="5400000">
                <a:off x="5097" y="3347"/>
                <a:ext cx="156" cy="157"/>
              </a:xfrm>
              <a:custGeom>
                <a:avLst/>
                <a:gdLst>
                  <a:gd name="G0" fmla="+- 21595 0 0"/>
                  <a:gd name="G1" fmla="+- 21600 0 0"/>
                  <a:gd name="G2" fmla="+- 21600 0 0"/>
                  <a:gd name="T0" fmla="*/ 21114 w 43195"/>
                  <a:gd name="T1" fmla="*/ 5 h 43200"/>
                  <a:gd name="T2" fmla="*/ 0 w 43195"/>
                  <a:gd name="T3" fmla="*/ 22056 h 43200"/>
                  <a:gd name="T4" fmla="*/ 21595 w 43195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199"/>
                      <a:pt x="247" y="33805"/>
                      <a:pt x="-1" y="22056"/>
                    </a:cubicBezTo>
                  </a:path>
                  <a:path w="43195" h="43200" stroke="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199"/>
                      <a:pt x="247" y="33805"/>
                      <a:pt x="-1" y="22056"/>
                    </a:cubicBezTo>
                    <a:lnTo>
                      <a:pt x="21595" y="21600"/>
                    </a:lnTo>
                    <a:close/>
                  </a:path>
                </a:pathLst>
              </a:cu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</p:grpSp>
      </p:grpSp>
      <p:sp>
        <p:nvSpPr>
          <p:cNvPr id="14403" name="Rectangle 67"/>
          <p:cNvSpPr>
            <a:spLocks noGrp="1" noChangeArrowheads="1"/>
          </p:cNvSpPr>
          <p:nvPr>
            <p:ph type="ctrTitle"/>
          </p:nvPr>
        </p:nvSpPr>
        <p:spPr>
          <a:xfrm>
            <a:off x="1320800" y="1752600"/>
            <a:ext cx="103632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404" name="Rectangle 68" descr="Rectangle: Click to edit Master text styles&#10;Second level&#10;Third level&#10;Fourth level&#10;Fifth level"/>
          <p:cNvSpPr>
            <a:spLocks noGrp="1" noChangeArrowheads="1"/>
          </p:cNvSpPr>
          <p:nvPr>
            <p:ph type="subTitle" idx="1"/>
          </p:nvPr>
        </p:nvSpPr>
        <p:spPr>
          <a:xfrm>
            <a:off x="1320800" y="3309938"/>
            <a:ext cx="8534400" cy="1752600"/>
          </a:xfrm>
        </p:spPr>
        <p:txBody>
          <a:bodyPr/>
          <a:lstStyle>
            <a:lvl1pPr marL="0" indent="0">
              <a:buFont typeface="Wingdings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9" name="Rectangle 69"/>
          <p:cNvSpPr>
            <a:spLocks noGrp="1" noChangeArrowheads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0" name="Rectangle 70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Permission to use</a:t>
            </a:r>
          </a:p>
        </p:txBody>
      </p:sp>
      <p:sp>
        <p:nvSpPr>
          <p:cNvPr id="71" name="Rectangle 71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CCDA067-BC8D-ED44-94C1-0C60954CB24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6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Permission to use</a:t>
            </a:r>
          </a:p>
        </p:txBody>
      </p:sp>
      <p:sp>
        <p:nvSpPr>
          <p:cNvPr id="6" name="Rectangle 6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48A9C4E-C766-6B40-8105-5DFEB236E31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3800" y="304800"/>
            <a:ext cx="2667000" cy="5715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800" y="304800"/>
            <a:ext cx="7797800" cy="5715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6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Permission to use</a:t>
            </a:r>
          </a:p>
        </p:txBody>
      </p:sp>
      <p:sp>
        <p:nvSpPr>
          <p:cNvPr id="6" name="Rectangle 6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7DB31A8-8104-8D49-A2A8-8D26C6CAAEB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00"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Font typeface="Wingdings" charset="2"/>
              <a:buChar char="§"/>
              <a:defRPr sz="3600"/>
            </a:lvl1pPr>
            <a:lvl2pPr marL="742950" indent="-285750">
              <a:buFont typeface="Wingdings" charset="2"/>
              <a:buChar char="§"/>
              <a:defRPr sz="2800"/>
            </a:lvl2pPr>
            <a:lvl3pPr marL="1143000" indent="-228600">
              <a:buFont typeface="Wingdings" charset="2"/>
              <a:buChar char="§"/>
              <a:defRPr/>
            </a:lvl3pPr>
            <a:lvl4pPr marL="1600200" indent="-228600">
              <a:buFont typeface="Wingdings" charset="2"/>
              <a:buChar char="§"/>
              <a:defRPr/>
            </a:lvl4pPr>
            <a:lvl5pPr marL="2057400" indent="-228600">
              <a:buFont typeface="Wingdings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67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11099799" y="6286500"/>
            <a:ext cx="927100" cy="457200"/>
          </a:xfrm>
          <a:ln/>
        </p:spPr>
        <p:txBody>
          <a:bodyPr/>
          <a:lstStyle>
            <a:lvl1pPr>
              <a:defRPr/>
            </a:lvl1pPr>
          </a:lstStyle>
          <a:p>
            <a:fld id="{E98DCB10-97A4-405D-8E23-559299D9D18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6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Rectangle 66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Permission to use</a:t>
            </a:r>
          </a:p>
        </p:txBody>
      </p:sp>
      <p:sp>
        <p:nvSpPr>
          <p:cNvPr id="6" name="Rectangle 6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56D9B6-0B4D-214A-9A31-D76E0A42010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1905000"/>
            <a:ext cx="508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0800" y="1905000"/>
            <a:ext cx="508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6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Permission to use</a:t>
            </a:r>
          </a:p>
        </p:txBody>
      </p:sp>
      <p:sp>
        <p:nvSpPr>
          <p:cNvPr id="7" name="Rectangle 6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5399F20-26F5-F748-BDEE-B09EA14CC9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66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Permission to use</a:t>
            </a:r>
          </a:p>
        </p:txBody>
      </p:sp>
      <p:sp>
        <p:nvSpPr>
          <p:cNvPr id="9" name="Rectangle 6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60C3ED-FBD1-A14F-92E6-049B3662898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6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Rectangle 66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Permission to use</a:t>
            </a:r>
          </a:p>
        </p:txBody>
      </p:sp>
      <p:sp>
        <p:nvSpPr>
          <p:cNvPr id="5" name="Rectangle 6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EA3934-7EA3-DA4B-B4E3-D9E69454A9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Rectangle 66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Permission to use</a:t>
            </a:r>
          </a:p>
        </p:txBody>
      </p:sp>
      <p:sp>
        <p:nvSpPr>
          <p:cNvPr id="4" name="Rectangle 6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A6EE22-AA39-F641-8804-669485C68ED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6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Permission to use</a:t>
            </a:r>
          </a:p>
        </p:txBody>
      </p:sp>
      <p:sp>
        <p:nvSpPr>
          <p:cNvPr id="7" name="Rectangle 6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90C5CD2-458D-A14C-A92B-B968437801E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6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Rectangle 66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Permission to use</a:t>
            </a:r>
          </a:p>
        </p:txBody>
      </p:sp>
      <p:sp>
        <p:nvSpPr>
          <p:cNvPr id="7" name="Rectangle 6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EBC35F-63C4-454E-9725-738286902B9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0" y="0"/>
            <a:ext cx="12192000" cy="6858000"/>
            <a:chOff x="0" y="0"/>
            <a:chExt cx="5760" cy="4320"/>
          </a:xfrm>
        </p:grpSpPr>
        <p:grpSp>
          <p:nvGrpSpPr>
            <p:cNvPr id="1032" name="Group 3"/>
            <p:cNvGrpSpPr>
              <a:grpSpLocks/>
            </p:cNvGrpSpPr>
            <p:nvPr/>
          </p:nvGrpSpPr>
          <p:grpSpPr bwMode="auto">
            <a:xfrm>
              <a:off x="0" y="0"/>
              <a:ext cx="5760" cy="4320"/>
              <a:chOff x="0" y="0"/>
              <a:chExt cx="5760" cy="4320"/>
            </a:xfrm>
          </p:grpSpPr>
          <p:grpSp>
            <p:nvGrpSpPr>
              <p:cNvPr id="1039" name="Group 4"/>
              <p:cNvGrpSpPr>
                <a:grpSpLocks/>
              </p:cNvGrpSpPr>
              <p:nvPr/>
            </p:nvGrpSpPr>
            <p:grpSpPr bwMode="auto">
              <a:xfrm>
                <a:off x="0" y="192"/>
                <a:ext cx="5760" cy="4032"/>
                <a:chOff x="0" y="192"/>
                <a:chExt cx="5760" cy="4032"/>
              </a:xfrm>
            </p:grpSpPr>
            <p:sp>
              <p:nvSpPr>
                <p:cNvPr id="13317" name="Line 5"/>
                <p:cNvSpPr>
                  <a:spLocks noChangeShapeType="1"/>
                </p:cNvSpPr>
                <p:nvPr/>
              </p:nvSpPr>
              <p:spPr bwMode="white">
                <a:xfrm>
                  <a:off x="0" y="19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18" name="Line 6"/>
                <p:cNvSpPr>
                  <a:spLocks noChangeShapeType="1"/>
                </p:cNvSpPr>
                <p:nvPr/>
              </p:nvSpPr>
              <p:spPr bwMode="white">
                <a:xfrm>
                  <a:off x="0" y="38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19" name="Line 7"/>
                <p:cNvSpPr>
                  <a:spLocks noChangeShapeType="1"/>
                </p:cNvSpPr>
                <p:nvPr/>
              </p:nvSpPr>
              <p:spPr bwMode="white">
                <a:xfrm>
                  <a:off x="0" y="57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20" name="Line 8"/>
                <p:cNvSpPr>
                  <a:spLocks noChangeShapeType="1"/>
                </p:cNvSpPr>
                <p:nvPr/>
              </p:nvSpPr>
              <p:spPr bwMode="white">
                <a:xfrm>
                  <a:off x="0" y="76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21" name="Line 9"/>
                <p:cNvSpPr>
                  <a:spLocks noChangeShapeType="1"/>
                </p:cNvSpPr>
                <p:nvPr/>
              </p:nvSpPr>
              <p:spPr bwMode="white">
                <a:xfrm>
                  <a:off x="0" y="96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22" name="Line 10"/>
                <p:cNvSpPr>
                  <a:spLocks noChangeShapeType="1"/>
                </p:cNvSpPr>
                <p:nvPr/>
              </p:nvSpPr>
              <p:spPr bwMode="white">
                <a:xfrm>
                  <a:off x="0" y="115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23" name="Line 11"/>
                <p:cNvSpPr>
                  <a:spLocks noChangeShapeType="1"/>
                </p:cNvSpPr>
                <p:nvPr/>
              </p:nvSpPr>
              <p:spPr bwMode="white">
                <a:xfrm>
                  <a:off x="0" y="134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24" name="Line 12"/>
                <p:cNvSpPr>
                  <a:spLocks noChangeShapeType="1"/>
                </p:cNvSpPr>
                <p:nvPr/>
              </p:nvSpPr>
              <p:spPr bwMode="white">
                <a:xfrm>
                  <a:off x="0" y="153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25" name="Line 13"/>
                <p:cNvSpPr>
                  <a:spLocks noChangeShapeType="1"/>
                </p:cNvSpPr>
                <p:nvPr/>
              </p:nvSpPr>
              <p:spPr bwMode="white">
                <a:xfrm>
                  <a:off x="0" y="172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26" name="Line 14"/>
                <p:cNvSpPr>
                  <a:spLocks noChangeShapeType="1"/>
                </p:cNvSpPr>
                <p:nvPr/>
              </p:nvSpPr>
              <p:spPr bwMode="white">
                <a:xfrm>
                  <a:off x="0" y="192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27" name="Line 15"/>
                <p:cNvSpPr>
                  <a:spLocks noChangeShapeType="1"/>
                </p:cNvSpPr>
                <p:nvPr/>
              </p:nvSpPr>
              <p:spPr bwMode="white">
                <a:xfrm>
                  <a:off x="0" y="211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28" name="Line 16"/>
                <p:cNvSpPr>
                  <a:spLocks noChangeShapeType="1"/>
                </p:cNvSpPr>
                <p:nvPr/>
              </p:nvSpPr>
              <p:spPr bwMode="white">
                <a:xfrm>
                  <a:off x="0" y="230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29" name="Line 17"/>
                <p:cNvSpPr>
                  <a:spLocks noChangeShapeType="1"/>
                </p:cNvSpPr>
                <p:nvPr/>
              </p:nvSpPr>
              <p:spPr bwMode="white">
                <a:xfrm>
                  <a:off x="0" y="249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30" name="Line 18"/>
                <p:cNvSpPr>
                  <a:spLocks noChangeShapeType="1"/>
                </p:cNvSpPr>
                <p:nvPr/>
              </p:nvSpPr>
              <p:spPr bwMode="white">
                <a:xfrm>
                  <a:off x="0" y="268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31" name="Line 19"/>
                <p:cNvSpPr>
                  <a:spLocks noChangeShapeType="1"/>
                </p:cNvSpPr>
                <p:nvPr/>
              </p:nvSpPr>
              <p:spPr bwMode="white">
                <a:xfrm>
                  <a:off x="0" y="288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32" name="Line 20"/>
                <p:cNvSpPr>
                  <a:spLocks noChangeShapeType="1"/>
                </p:cNvSpPr>
                <p:nvPr/>
              </p:nvSpPr>
              <p:spPr bwMode="white">
                <a:xfrm>
                  <a:off x="0" y="307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33" name="Line 21"/>
                <p:cNvSpPr>
                  <a:spLocks noChangeShapeType="1"/>
                </p:cNvSpPr>
                <p:nvPr/>
              </p:nvSpPr>
              <p:spPr bwMode="white">
                <a:xfrm>
                  <a:off x="0" y="326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34" name="Line 22"/>
                <p:cNvSpPr>
                  <a:spLocks noChangeShapeType="1"/>
                </p:cNvSpPr>
                <p:nvPr/>
              </p:nvSpPr>
              <p:spPr bwMode="white">
                <a:xfrm>
                  <a:off x="0" y="345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35" name="Line 23"/>
                <p:cNvSpPr>
                  <a:spLocks noChangeShapeType="1"/>
                </p:cNvSpPr>
                <p:nvPr/>
              </p:nvSpPr>
              <p:spPr bwMode="white">
                <a:xfrm>
                  <a:off x="0" y="364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36" name="Line 24"/>
                <p:cNvSpPr>
                  <a:spLocks noChangeShapeType="1"/>
                </p:cNvSpPr>
                <p:nvPr/>
              </p:nvSpPr>
              <p:spPr bwMode="white">
                <a:xfrm>
                  <a:off x="0" y="384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37" name="Line 25"/>
                <p:cNvSpPr>
                  <a:spLocks noChangeShapeType="1"/>
                </p:cNvSpPr>
                <p:nvPr/>
              </p:nvSpPr>
              <p:spPr bwMode="white">
                <a:xfrm>
                  <a:off x="0" y="403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38" name="Line 26"/>
                <p:cNvSpPr>
                  <a:spLocks noChangeShapeType="1"/>
                </p:cNvSpPr>
                <p:nvPr/>
              </p:nvSpPr>
              <p:spPr bwMode="white">
                <a:xfrm>
                  <a:off x="0" y="422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040" name="Group 27"/>
              <p:cNvGrpSpPr>
                <a:grpSpLocks/>
              </p:cNvGrpSpPr>
              <p:nvPr/>
            </p:nvGrpSpPr>
            <p:grpSpPr bwMode="auto">
              <a:xfrm>
                <a:off x="192" y="0"/>
                <a:ext cx="5376" cy="4320"/>
                <a:chOff x="192" y="0"/>
                <a:chExt cx="5376" cy="4320"/>
              </a:xfrm>
            </p:grpSpPr>
            <p:sp>
              <p:nvSpPr>
                <p:cNvPr id="13340" name="Line 28"/>
                <p:cNvSpPr>
                  <a:spLocks noChangeShapeType="1"/>
                </p:cNvSpPr>
                <p:nvPr/>
              </p:nvSpPr>
              <p:spPr bwMode="white">
                <a:xfrm>
                  <a:off x="1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41" name="Line 29"/>
                <p:cNvSpPr>
                  <a:spLocks noChangeShapeType="1"/>
                </p:cNvSpPr>
                <p:nvPr/>
              </p:nvSpPr>
              <p:spPr bwMode="white">
                <a:xfrm>
                  <a:off x="3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42" name="Line 30"/>
                <p:cNvSpPr>
                  <a:spLocks noChangeShapeType="1"/>
                </p:cNvSpPr>
                <p:nvPr/>
              </p:nvSpPr>
              <p:spPr bwMode="white">
                <a:xfrm>
                  <a:off x="5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43" name="Line 31"/>
                <p:cNvSpPr>
                  <a:spLocks noChangeShapeType="1"/>
                </p:cNvSpPr>
                <p:nvPr/>
              </p:nvSpPr>
              <p:spPr bwMode="white">
                <a:xfrm>
                  <a:off x="7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44" name="Line 32"/>
                <p:cNvSpPr>
                  <a:spLocks noChangeShapeType="1"/>
                </p:cNvSpPr>
                <p:nvPr/>
              </p:nvSpPr>
              <p:spPr bwMode="white">
                <a:xfrm>
                  <a:off x="96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45" name="Line 33"/>
                <p:cNvSpPr>
                  <a:spLocks noChangeShapeType="1"/>
                </p:cNvSpPr>
                <p:nvPr/>
              </p:nvSpPr>
              <p:spPr bwMode="white">
                <a:xfrm>
                  <a:off x="115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46" name="Line 34"/>
                <p:cNvSpPr>
                  <a:spLocks noChangeShapeType="1"/>
                </p:cNvSpPr>
                <p:nvPr/>
              </p:nvSpPr>
              <p:spPr bwMode="white">
                <a:xfrm>
                  <a:off x="134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47" name="Line 35"/>
                <p:cNvSpPr>
                  <a:spLocks noChangeShapeType="1"/>
                </p:cNvSpPr>
                <p:nvPr/>
              </p:nvSpPr>
              <p:spPr bwMode="white">
                <a:xfrm>
                  <a:off x="153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48" name="Line 36"/>
                <p:cNvSpPr>
                  <a:spLocks noChangeShapeType="1"/>
                </p:cNvSpPr>
                <p:nvPr/>
              </p:nvSpPr>
              <p:spPr bwMode="white">
                <a:xfrm>
                  <a:off x="172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49" name="Line 37"/>
                <p:cNvSpPr>
                  <a:spLocks noChangeShapeType="1"/>
                </p:cNvSpPr>
                <p:nvPr/>
              </p:nvSpPr>
              <p:spPr bwMode="white">
                <a:xfrm>
                  <a:off x="192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50" name="Line 38"/>
                <p:cNvSpPr>
                  <a:spLocks noChangeShapeType="1"/>
                </p:cNvSpPr>
                <p:nvPr/>
              </p:nvSpPr>
              <p:spPr bwMode="white">
                <a:xfrm>
                  <a:off x="211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51" name="Line 39"/>
                <p:cNvSpPr>
                  <a:spLocks noChangeShapeType="1"/>
                </p:cNvSpPr>
                <p:nvPr/>
              </p:nvSpPr>
              <p:spPr bwMode="white">
                <a:xfrm>
                  <a:off x="230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52" name="Line 40"/>
                <p:cNvSpPr>
                  <a:spLocks noChangeShapeType="1"/>
                </p:cNvSpPr>
                <p:nvPr/>
              </p:nvSpPr>
              <p:spPr bwMode="white">
                <a:xfrm>
                  <a:off x="249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53" name="Line 41"/>
                <p:cNvSpPr>
                  <a:spLocks noChangeShapeType="1"/>
                </p:cNvSpPr>
                <p:nvPr/>
              </p:nvSpPr>
              <p:spPr bwMode="white">
                <a:xfrm>
                  <a:off x="268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54" name="Line 42"/>
                <p:cNvSpPr>
                  <a:spLocks noChangeShapeType="1"/>
                </p:cNvSpPr>
                <p:nvPr/>
              </p:nvSpPr>
              <p:spPr bwMode="white">
                <a:xfrm>
                  <a:off x="288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55" name="Line 43"/>
                <p:cNvSpPr>
                  <a:spLocks noChangeShapeType="1"/>
                </p:cNvSpPr>
                <p:nvPr/>
              </p:nvSpPr>
              <p:spPr bwMode="white">
                <a:xfrm>
                  <a:off x="307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56" name="Line 44"/>
                <p:cNvSpPr>
                  <a:spLocks noChangeShapeType="1"/>
                </p:cNvSpPr>
                <p:nvPr/>
              </p:nvSpPr>
              <p:spPr bwMode="white">
                <a:xfrm>
                  <a:off x="326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57" name="Line 45"/>
                <p:cNvSpPr>
                  <a:spLocks noChangeShapeType="1"/>
                </p:cNvSpPr>
                <p:nvPr/>
              </p:nvSpPr>
              <p:spPr bwMode="white">
                <a:xfrm>
                  <a:off x="345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58" name="Line 46"/>
                <p:cNvSpPr>
                  <a:spLocks noChangeShapeType="1"/>
                </p:cNvSpPr>
                <p:nvPr/>
              </p:nvSpPr>
              <p:spPr bwMode="white">
                <a:xfrm>
                  <a:off x="364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59" name="Line 47"/>
                <p:cNvSpPr>
                  <a:spLocks noChangeShapeType="1"/>
                </p:cNvSpPr>
                <p:nvPr/>
              </p:nvSpPr>
              <p:spPr bwMode="white">
                <a:xfrm>
                  <a:off x="384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60" name="Line 48"/>
                <p:cNvSpPr>
                  <a:spLocks noChangeShapeType="1"/>
                </p:cNvSpPr>
                <p:nvPr/>
              </p:nvSpPr>
              <p:spPr bwMode="white">
                <a:xfrm>
                  <a:off x="403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61" name="Line 49"/>
                <p:cNvSpPr>
                  <a:spLocks noChangeShapeType="1"/>
                </p:cNvSpPr>
                <p:nvPr/>
              </p:nvSpPr>
              <p:spPr bwMode="white">
                <a:xfrm>
                  <a:off x="422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62" name="Line 50"/>
                <p:cNvSpPr>
                  <a:spLocks noChangeShapeType="1"/>
                </p:cNvSpPr>
                <p:nvPr/>
              </p:nvSpPr>
              <p:spPr bwMode="white">
                <a:xfrm>
                  <a:off x="441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63" name="Line 51"/>
                <p:cNvSpPr>
                  <a:spLocks noChangeShapeType="1"/>
                </p:cNvSpPr>
                <p:nvPr/>
              </p:nvSpPr>
              <p:spPr bwMode="white">
                <a:xfrm>
                  <a:off x="460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64" name="Line 52"/>
                <p:cNvSpPr>
                  <a:spLocks noChangeShapeType="1"/>
                </p:cNvSpPr>
                <p:nvPr/>
              </p:nvSpPr>
              <p:spPr bwMode="white">
                <a:xfrm>
                  <a:off x="480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65" name="Line 53"/>
                <p:cNvSpPr>
                  <a:spLocks noChangeShapeType="1"/>
                </p:cNvSpPr>
                <p:nvPr/>
              </p:nvSpPr>
              <p:spPr bwMode="white">
                <a:xfrm>
                  <a:off x="49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66" name="Line 54"/>
                <p:cNvSpPr>
                  <a:spLocks noChangeShapeType="1"/>
                </p:cNvSpPr>
                <p:nvPr/>
              </p:nvSpPr>
              <p:spPr bwMode="white">
                <a:xfrm>
                  <a:off x="51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67" name="Line 55"/>
                <p:cNvSpPr>
                  <a:spLocks noChangeShapeType="1"/>
                </p:cNvSpPr>
                <p:nvPr/>
              </p:nvSpPr>
              <p:spPr bwMode="white">
                <a:xfrm>
                  <a:off x="53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  <p:sp>
              <p:nvSpPr>
                <p:cNvPr id="13368" name="Line 56"/>
                <p:cNvSpPr>
                  <a:spLocks noChangeShapeType="1"/>
                </p:cNvSpPr>
                <p:nvPr/>
              </p:nvSpPr>
              <p:spPr bwMode="white">
                <a:xfrm>
                  <a:off x="55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ffectLst/>
              </p:spPr>
              <p:txBody>
                <a:bodyPr wrap="none" anchor="ctr"/>
                <a:lstStyle/>
                <a:p>
                  <a:pPr algn="ctr">
                    <a:defRPr/>
                  </a:pPr>
                  <a:endParaRPr lang="en-US" sz="2400">
                    <a:ea typeface="+mn-ea"/>
                    <a:cs typeface="+mn-cs"/>
                  </a:endParaRPr>
                </a:p>
              </p:txBody>
            </p:sp>
          </p:grpSp>
        </p:grpSp>
        <p:sp>
          <p:nvSpPr>
            <p:cNvPr id="13369" name="Rectangle 57" descr="60%"/>
            <p:cNvSpPr>
              <a:spLocks noChangeArrowheads="1"/>
            </p:cNvSpPr>
            <p:nvPr/>
          </p:nvSpPr>
          <p:spPr bwMode="ltGray">
            <a:xfrm>
              <a:off x="2112" y="0"/>
              <a:ext cx="3648" cy="96"/>
            </a:xfrm>
            <a:prstGeom prst="rect">
              <a:avLst/>
            </a:prstGeom>
            <a:pattFill prst="pct60">
              <a:fgClr>
                <a:schemeClr val="folHlink"/>
              </a:fgClr>
              <a:bgClr>
                <a:schemeClr val="bg1"/>
              </a:bgClr>
            </a:patt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2400"/>
            </a:p>
          </p:txBody>
        </p:sp>
        <p:sp>
          <p:nvSpPr>
            <p:cNvPr id="13370" name="Line 58"/>
            <p:cNvSpPr>
              <a:spLocks noChangeShapeType="1"/>
            </p:cNvSpPr>
            <p:nvPr/>
          </p:nvSpPr>
          <p:spPr bwMode="ltGray">
            <a:xfrm>
              <a:off x="5568" y="0"/>
              <a:ext cx="0" cy="1488"/>
            </a:xfrm>
            <a:prstGeom prst="line">
              <a:avLst/>
            </a:prstGeom>
            <a:noFill/>
            <a:ln w="9525">
              <a:solidFill>
                <a:schemeClr val="hlink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lang="en-US" sz="2400">
                <a:ea typeface="+mn-ea"/>
                <a:cs typeface="+mn-cs"/>
              </a:endParaRPr>
            </a:p>
          </p:txBody>
        </p:sp>
        <p:grpSp>
          <p:nvGrpSpPr>
            <p:cNvPr id="1035" name="Group 59"/>
            <p:cNvGrpSpPr>
              <a:grpSpLocks/>
            </p:cNvGrpSpPr>
            <p:nvPr/>
          </p:nvGrpSpPr>
          <p:grpSpPr bwMode="auto">
            <a:xfrm>
              <a:off x="261" y="892"/>
              <a:ext cx="1124" cy="1464"/>
              <a:chOff x="96" y="916"/>
              <a:chExt cx="2208" cy="2876"/>
            </a:xfrm>
          </p:grpSpPr>
          <p:sp>
            <p:nvSpPr>
              <p:cNvPr id="13372" name="Line 60"/>
              <p:cNvSpPr>
                <a:spLocks noChangeShapeType="1"/>
              </p:cNvSpPr>
              <p:nvPr/>
            </p:nvSpPr>
            <p:spPr bwMode="ltGray">
              <a:xfrm flipH="1">
                <a:off x="96" y="1038"/>
                <a:ext cx="2208" cy="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US" sz="2400">
                  <a:ea typeface="+mn-ea"/>
                  <a:cs typeface="+mn-cs"/>
                </a:endParaRPr>
              </a:p>
            </p:txBody>
          </p:sp>
          <p:sp>
            <p:nvSpPr>
              <p:cNvPr id="13373" name="Line 61"/>
              <p:cNvSpPr>
                <a:spLocks noChangeShapeType="1"/>
              </p:cNvSpPr>
              <p:nvPr/>
            </p:nvSpPr>
            <p:spPr bwMode="ltGray">
              <a:xfrm>
                <a:off x="336" y="920"/>
                <a:ext cx="0" cy="2872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lang="en-US" sz="2400">
                  <a:ea typeface="+mn-ea"/>
                  <a:cs typeface="+mn-cs"/>
                </a:endParaRPr>
              </a:p>
            </p:txBody>
          </p:sp>
          <p:sp>
            <p:nvSpPr>
              <p:cNvPr id="13374" name="Arc 62"/>
              <p:cNvSpPr>
                <a:spLocks/>
              </p:cNvSpPr>
              <p:nvPr/>
            </p:nvSpPr>
            <p:spPr bwMode="ltGray">
              <a:xfrm flipH="1">
                <a:off x="218" y="916"/>
                <a:ext cx="238" cy="240"/>
              </a:xfrm>
              <a:custGeom>
                <a:avLst/>
                <a:gdLst>
                  <a:gd name="G0" fmla="+- 21595 0 0"/>
                  <a:gd name="G1" fmla="+- 21600 0 0"/>
                  <a:gd name="G2" fmla="+- 21600 0 0"/>
                  <a:gd name="T0" fmla="*/ 21114 w 43195"/>
                  <a:gd name="T1" fmla="*/ 5 h 43200"/>
                  <a:gd name="T2" fmla="*/ 0 w 43195"/>
                  <a:gd name="T3" fmla="*/ 22056 h 43200"/>
                  <a:gd name="T4" fmla="*/ 21595 w 43195"/>
                  <a:gd name="T5" fmla="*/ 21600 h 43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199"/>
                      <a:pt x="247" y="33805"/>
                      <a:pt x="-1" y="22056"/>
                    </a:cubicBezTo>
                  </a:path>
                  <a:path w="43195" h="43200" stroke="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199"/>
                      <a:pt x="247" y="33805"/>
                      <a:pt x="-1" y="22056"/>
                    </a:cubicBezTo>
                    <a:lnTo>
                      <a:pt x="21595" y="21600"/>
                    </a:lnTo>
                    <a:close/>
                  </a:path>
                </a:pathLst>
              </a:cu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ffectLst/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2400"/>
              </a:p>
            </p:txBody>
          </p:sp>
        </p:grpSp>
      </p:grpSp>
      <p:sp>
        <p:nvSpPr>
          <p:cNvPr id="1027" name="Rectangle 63"/>
          <p:cNvSpPr>
            <a:spLocks noGrp="1" noChangeArrowheads="1"/>
          </p:cNvSpPr>
          <p:nvPr>
            <p:ph type="title"/>
          </p:nvPr>
        </p:nvSpPr>
        <p:spPr bwMode="auto">
          <a:xfrm>
            <a:off x="812800" y="304800"/>
            <a:ext cx="10363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Rectangle 64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17600" y="1905000"/>
            <a:ext cx="10363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377" name="Rectangle 6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4400" y="6248400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 b="0"/>
            </a:lvl1pPr>
          </a:lstStyle>
          <a:p>
            <a:endParaRPr lang="en-US"/>
          </a:p>
        </p:txBody>
      </p:sp>
      <p:sp>
        <p:nvSpPr>
          <p:cNvPr id="13379" name="Rectangle 6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499600" y="6276975"/>
            <a:ext cx="2540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 b="0"/>
            </a:lvl1pPr>
          </a:lstStyle>
          <a:p>
            <a:fld id="{FB6A96AA-530D-3947-A0B5-C0EFA30A0F4E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Arial"/>
          <a:ea typeface="ＭＳ Ｐゴシック" charset="-128"/>
          <a:cs typeface="ＭＳ Ｐゴシック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Arial" charset="0"/>
          <a:ea typeface="ＭＳ Ｐゴシック" charset="-128"/>
          <a:cs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Arial" charset="0"/>
          <a:ea typeface="ＭＳ Ｐゴシック" charset="-128"/>
          <a:cs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Arial" charset="0"/>
          <a:ea typeface="ＭＳ Ｐゴシック" charset="-128"/>
          <a:cs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Comic Sans MS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Comic Sans MS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Comic Sans MS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0000FF"/>
          </a:solidFill>
          <a:latin typeface="Comic Sans MS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110000"/>
        <a:buFont typeface="Wingdings" charset="2"/>
        <a:buBlip>
          <a:blip r:embed="rId13"/>
        </a:buBlip>
        <a:defRPr sz="2400">
          <a:solidFill>
            <a:srgbClr val="040408"/>
          </a:solidFill>
          <a:latin typeface="Arial"/>
          <a:ea typeface="ＭＳ Ｐゴシック" charset="-128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charset="2"/>
        <a:buChar char="n"/>
        <a:defRPr sz="2000">
          <a:solidFill>
            <a:srgbClr val="0000FF"/>
          </a:solidFill>
          <a:latin typeface="Arial"/>
          <a:ea typeface="ＭＳ Ｐゴシック" charset="-128"/>
          <a:cs typeface="ＭＳ Ｐゴシック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charset="2"/>
        <a:buChar char="w"/>
        <a:defRPr sz="2400">
          <a:solidFill>
            <a:srgbClr val="0000FF"/>
          </a:solidFill>
          <a:latin typeface="Arial"/>
          <a:ea typeface="ＭＳ Ｐゴシック" charset="-128"/>
          <a:cs typeface="ＭＳ Ｐゴシック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charset="2"/>
        <a:buChar char="n"/>
        <a:defRPr sz="1600">
          <a:solidFill>
            <a:srgbClr val="0000FF"/>
          </a:solidFill>
          <a:latin typeface="Arial"/>
          <a:ea typeface="ＭＳ Ｐゴシック" charset="-128"/>
          <a:cs typeface="ＭＳ Ｐゴシック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charset="2"/>
        <a:buChar char="n"/>
        <a:defRPr sz="1600">
          <a:solidFill>
            <a:srgbClr val="0000FF"/>
          </a:solidFill>
          <a:latin typeface="Arial"/>
          <a:ea typeface="ＭＳ Ｐゴシック" charset="-128"/>
          <a:cs typeface="ＭＳ Ｐゴシック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charset="2"/>
        <a:buChar char="n"/>
        <a:defRPr sz="1600">
          <a:solidFill>
            <a:srgbClr val="0000FF"/>
          </a:solidFill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charset="2"/>
        <a:buChar char="n"/>
        <a:defRPr sz="1600">
          <a:solidFill>
            <a:srgbClr val="0000FF"/>
          </a:solidFill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charset="2"/>
        <a:buChar char="n"/>
        <a:defRPr sz="1600">
          <a:solidFill>
            <a:srgbClr val="0000FF"/>
          </a:solidFill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charset="2"/>
        <a:buChar char="n"/>
        <a:defRPr sz="1600">
          <a:solidFill>
            <a:srgbClr val="0000FF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0655" y="1210881"/>
            <a:ext cx="10363200" cy="1143000"/>
          </a:xfrm>
        </p:spPr>
        <p:txBody>
          <a:bodyPr/>
          <a:lstStyle/>
          <a:p>
            <a:pPr algn="ctr"/>
            <a:r>
              <a:rPr lang="en-US" sz="5400" dirty="0">
                <a:latin typeface="Arial" charset="0"/>
                <a:ea typeface="Arial" charset="0"/>
                <a:cs typeface="Arial" charset="0"/>
              </a:rPr>
              <a:t>Data Warehousing in the Cloud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200" y="3077379"/>
            <a:ext cx="7043057" cy="1752600"/>
          </a:xfrm>
        </p:spPr>
        <p:txBody>
          <a:bodyPr/>
          <a:lstStyle/>
          <a:p>
            <a:pPr algn="ctr">
              <a:spcBef>
                <a:spcPts val="0"/>
              </a:spcBef>
            </a:pPr>
            <a:r>
              <a:rPr lang="en-US" sz="3600" dirty="0">
                <a:latin typeface="Arial" charset="0"/>
                <a:ea typeface="Arial" charset="0"/>
                <a:cs typeface="Arial" charset="0"/>
              </a:rPr>
              <a:t>David J. DeWitt</a:t>
            </a:r>
          </a:p>
          <a:p>
            <a:pPr algn="ctr">
              <a:spcBef>
                <a:spcPts val="0"/>
              </a:spcBef>
            </a:pPr>
            <a:r>
              <a:rPr lang="en-US" sz="2800" dirty="0">
                <a:latin typeface="Arial" charset="0"/>
                <a:ea typeface="Arial" charset="0"/>
                <a:cs typeface="Arial" charset="0"/>
              </a:rPr>
              <a:t>MIT</a:t>
            </a:r>
          </a:p>
          <a:p>
            <a:pPr algn="ctr"/>
            <a:endParaRPr lang="en-US" sz="28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sz="3200" dirty="0">
                <a:latin typeface="Arial" charset="0"/>
                <a:ea typeface="Arial" charset="0"/>
                <a:cs typeface="Arial" charset="0"/>
              </a:rPr>
              <a:t>Willis Lang </a:t>
            </a:r>
          </a:p>
          <a:p>
            <a:pPr algn="ctr"/>
            <a:r>
              <a:rPr lang="en-US" sz="3200" dirty="0">
                <a:latin typeface="Arial" charset="0"/>
                <a:ea typeface="Arial" charset="0"/>
                <a:cs typeface="Arial" charset="0"/>
              </a:rPr>
              <a:t>Microsoft Jim Gray Systems Lab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0023" y="5097750"/>
            <a:ext cx="1497322" cy="16774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011" y="2994409"/>
            <a:ext cx="2146300" cy="1638300"/>
          </a:xfrm>
          <a:prstGeom prst="rect">
            <a:avLst/>
          </a:prstGeom>
        </p:spPr>
      </p:pic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DA067-BC8D-ED44-94C1-0C60954CB24F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87620" y="6426384"/>
            <a:ext cx="7798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+mn-lt"/>
              </a:rPr>
              <a:t>© Permission to </a:t>
            </a:r>
            <a:r>
              <a:rPr lang="en-US" sz="1800">
                <a:solidFill>
                  <a:srgbClr val="000000"/>
                </a:solidFill>
                <a:latin typeface="+mn-lt"/>
              </a:rPr>
              <a:t>use contents </a:t>
            </a:r>
            <a:r>
              <a:rPr lang="en-US" sz="1800" dirty="0">
                <a:solidFill>
                  <a:srgbClr val="000000"/>
                </a:solidFill>
                <a:latin typeface="+mn-lt"/>
              </a:rPr>
              <a:t>only with attribution to </a:t>
            </a:r>
            <a:r>
              <a:rPr lang="en-US" sz="1800">
                <a:solidFill>
                  <a:srgbClr val="000000"/>
                </a:solidFill>
                <a:latin typeface="+mn-lt"/>
              </a:rPr>
              <a:t>the authors</a:t>
            </a:r>
            <a:endParaRPr lang="en-US" sz="180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 bwMode="auto">
          <a:xfrm>
            <a:off x="1290655" y="1648626"/>
            <a:ext cx="10363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Arial" charset="0"/>
                <a:ea typeface="ＭＳ Ｐゴシック" charset="-128"/>
                <a:cs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Comic Sans MS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Comic Sans MS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Comic Sans MS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200">
                <a:solidFill>
                  <a:srgbClr val="0000FF"/>
                </a:solidFill>
                <a:latin typeface="Comic Sans MS" charset="0"/>
              </a:defRPr>
            </a:lvl9pPr>
          </a:lstStyle>
          <a:p>
            <a:pPr algn="ctr"/>
            <a:r>
              <a:rPr lang="en-US" b="0" kern="0" dirty="0">
                <a:latin typeface="Arial" charset="0"/>
                <a:ea typeface="Arial" charset="0"/>
                <a:cs typeface="Arial" charset="0"/>
              </a:rPr>
              <a:t>(The End of ”Shared-Nothing”)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9174049" y="2279211"/>
            <a:ext cx="1611947" cy="1691640"/>
            <a:chOff x="5199062" y="4895850"/>
            <a:chExt cx="1590675" cy="1962150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9062" y="4895850"/>
              <a:ext cx="1590675" cy="1962150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5440044" y="5876925"/>
              <a:ext cx="11087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>
                  <a:solidFill>
                    <a:srgbClr val="000000"/>
                  </a:solidFill>
                  <a:latin typeface="Chalkboard" charset="0"/>
                  <a:ea typeface="Chalkboard" charset="0"/>
                  <a:cs typeface="Chalkboard" charset="0"/>
                </a:rPr>
                <a:t>2017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8314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572167" y="1493550"/>
            <a:ext cx="10844465" cy="5116009"/>
          </a:xfrm>
        </p:spPr>
        <p:txBody>
          <a:bodyPr/>
          <a:lstStyle/>
          <a:p>
            <a:r>
              <a:rPr lang="en-US" sz="2800" dirty="0">
                <a:latin typeface="Arial" charset="0"/>
              </a:rPr>
              <a:t>Commodity servers connected via commodity networking </a:t>
            </a:r>
          </a:p>
          <a:p>
            <a:r>
              <a:rPr lang="en-US" sz="2800" dirty="0">
                <a:latin typeface="Arial" charset="0"/>
              </a:rPr>
              <a:t>DB storage is ”</a:t>
            </a:r>
            <a:r>
              <a:rPr lang="en-US" sz="2800" u="sng" dirty="0">
                <a:latin typeface="Arial" charset="0"/>
              </a:rPr>
              <a:t>strictly local</a:t>
            </a:r>
            <a:r>
              <a:rPr lang="en-US" sz="2800" dirty="0">
                <a:latin typeface="Arial" charset="0"/>
              </a:rPr>
              <a:t>” to each node</a:t>
            </a:r>
            <a:endParaRPr lang="en-US" dirty="0">
              <a:latin typeface="Arial" charset="0"/>
            </a:endParaRPr>
          </a:p>
          <a:p>
            <a:pPr>
              <a:buFontTx/>
              <a:buNone/>
            </a:pPr>
            <a:endParaRPr lang="en-US" dirty="0">
              <a:latin typeface="Arial" charset="0"/>
            </a:endParaRPr>
          </a:p>
          <a:p>
            <a:pPr>
              <a:buFontTx/>
              <a:buNone/>
            </a:pPr>
            <a:endParaRPr lang="en-US" dirty="0">
              <a:latin typeface="Arial" charset="0"/>
            </a:endParaRPr>
          </a:p>
          <a:p>
            <a:pPr>
              <a:lnSpc>
                <a:spcPct val="90000"/>
              </a:lnSpc>
            </a:pPr>
            <a:endParaRPr lang="en-US" sz="2800" dirty="0">
              <a:latin typeface="Arial" charset="0"/>
            </a:endParaRPr>
          </a:p>
          <a:p>
            <a:pPr>
              <a:lnSpc>
                <a:spcPct val="90000"/>
              </a:lnSpc>
            </a:pPr>
            <a:endParaRPr lang="en-US" sz="2800" dirty="0">
              <a:latin typeface="Arial" charset="0"/>
            </a:endParaRPr>
          </a:p>
          <a:p>
            <a:pPr>
              <a:lnSpc>
                <a:spcPct val="90000"/>
              </a:lnSpc>
            </a:pPr>
            <a:endParaRPr lang="en-US" sz="2800" dirty="0">
              <a:latin typeface="Arial" charset="0"/>
            </a:endParaRPr>
          </a:p>
          <a:p>
            <a:pPr>
              <a:lnSpc>
                <a:spcPct val="90000"/>
              </a:lnSpc>
            </a:pPr>
            <a:r>
              <a:rPr lang="en-US" sz="2800" dirty="0">
                <a:latin typeface="Arial" charset="0"/>
              </a:rPr>
              <a:t>Design scales extremely well</a:t>
            </a:r>
          </a:p>
        </p:txBody>
      </p:sp>
      <p:grpSp>
        <p:nvGrpSpPr>
          <p:cNvPr id="12292" name="Group 142"/>
          <p:cNvGrpSpPr>
            <a:grpSpLocks/>
          </p:cNvGrpSpPr>
          <p:nvPr/>
        </p:nvGrpSpPr>
        <p:grpSpPr bwMode="auto">
          <a:xfrm>
            <a:off x="2851415" y="2753691"/>
            <a:ext cx="4893794" cy="2106403"/>
            <a:chOff x="1455" y="905"/>
            <a:chExt cx="2777" cy="1175"/>
          </a:xfrm>
        </p:grpSpPr>
        <p:sp>
          <p:nvSpPr>
            <p:cNvPr id="12293" name="Line 143"/>
            <p:cNvSpPr>
              <a:spLocks noChangeShapeType="1"/>
            </p:cNvSpPr>
            <p:nvPr/>
          </p:nvSpPr>
          <p:spPr bwMode="auto">
            <a:xfrm flipH="1">
              <a:off x="3540" y="1726"/>
              <a:ext cx="167" cy="150"/>
            </a:xfrm>
            <a:prstGeom prst="line">
              <a:avLst/>
            </a:prstGeom>
            <a:noFill/>
            <a:ln w="28575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94" name="Text Box 144"/>
            <p:cNvSpPr txBox="1">
              <a:spLocks noChangeArrowheads="1"/>
            </p:cNvSpPr>
            <p:nvPr/>
          </p:nvSpPr>
          <p:spPr bwMode="auto">
            <a:xfrm>
              <a:off x="3166" y="1200"/>
              <a:ext cx="333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>
                  <a:solidFill>
                    <a:srgbClr val="01020B"/>
                  </a:solidFill>
                </a:rPr>
                <a:t>…</a:t>
              </a:r>
            </a:p>
          </p:txBody>
        </p:sp>
        <p:grpSp>
          <p:nvGrpSpPr>
            <p:cNvPr id="12295" name="Group 145"/>
            <p:cNvGrpSpPr>
              <a:grpSpLocks/>
            </p:cNvGrpSpPr>
            <p:nvPr/>
          </p:nvGrpSpPr>
          <p:grpSpPr bwMode="auto">
            <a:xfrm>
              <a:off x="1455" y="905"/>
              <a:ext cx="2777" cy="912"/>
              <a:chOff x="1455" y="905"/>
              <a:chExt cx="2777" cy="912"/>
            </a:xfrm>
          </p:grpSpPr>
          <p:grpSp>
            <p:nvGrpSpPr>
              <p:cNvPr id="12300" name="Group 146"/>
              <p:cNvGrpSpPr>
                <a:grpSpLocks/>
              </p:cNvGrpSpPr>
              <p:nvPr/>
            </p:nvGrpSpPr>
            <p:grpSpPr bwMode="auto">
              <a:xfrm>
                <a:off x="3412" y="905"/>
                <a:ext cx="820" cy="835"/>
                <a:chOff x="3412" y="905"/>
                <a:chExt cx="820" cy="835"/>
              </a:xfrm>
            </p:grpSpPr>
            <p:grpSp>
              <p:nvGrpSpPr>
                <p:cNvPr id="12362" name="Group 147"/>
                <p:cNvGrpSpPr>
                  <a:grpSpLocks/>
                </p:cNvGrpSpPr>
                <p:nvPr/>
              </p:nvGrpSpPr>
              <p:grpSpPr bwMode="auto">
                <a:xfrm>
                  <a:off x="3412" y="905"/>
                  <a:ext cx="605" cy="821"/>
                  <a:chOff x="1514" y="650"/>
                  <a:chExt cx="605" cy="821"/>
                </a:xfrm>
              </p:grpSpPr>
              <p:sp>
                <p:nvSpPr>
                  <p:cNvPr id="12382" name="Text Box 148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514" y="650"/>
                    <a:ext cx="605" cy="192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  <a:spAutoFit/>
                  </a:bodyPr>
                  <a:lstStyle/>
                  <a:p>
                    <a:pPr algn="ctr">
                      <a:spcBef>
                        <a:spcPct val="50000"/>
                      </a:spcBef>
                    </a:pPr>
                    <a:r>
                      <a:rPr lang="en-US" sz="1400">
                        <a:solidFill>
                          <a:srgbClr val="142CFD"/>
                        </a:solidFill>
                      </a:rPr>
                      <a:t>Node K</a:t>
                    </a:r>
                    <a:endParaRPr lang="en-US"/>
                  </a:p>
                </p:txBody>
              </p:sp>
              <p:sp>
                <p:nvSpPr>
                  <p:cNvPr id="12383" name="Rectangle 149"/>
                  <p:cNvSpPr>
                    <a:spLocks noChangeArrowheads="1"/>
                  </p:cNvSpPr>
                  <p:nvPr/>
                </p:nvSpPr>
                <p:spPr bwMode="auto">
                  <a:xfrm>
                    <a:off x="1581" y="835"/>
                    <a:ext cx="470" cy="636"/>
                  </a:xfrm>
                  <a:prstGeom prst="rect">
                    <a:avLst/>
                  </a:prstGeom>
                  <a:solidFill>
                    <a:schemeClr val="folHlink">
                      <a:alpha val="98822"/>
                    </a:schemeClr>
                  </a:soli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84" name="Rectangle 56"/>
                  <p:cNvSpPr>
                    <a:spLocks noChangeArrowheads="1"/>
                  </p:cNvSpPr>
                  <p:nvPr/>
                </p:nvSpPr>
                <p:spPr bwMode="auto">
                  <a:xfrm>
                    <a:off x="1643" y="1249"/>
                    <a:ext cx="350" cy="175"/>
                  </a:xfrm>
                  <a:prstGeom prst="rect">
                    <a:avLst/>
                  </a:prstGeom>
                  <a:solidFill>
                    <a:srgbClr val="D49FFF"/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wrap="none" lIns="92075" tIns="46038" rIns="92075" bIns="46038">
                    <a:prstTxWarp prst="textNoShape">
                      <a:avLst/>
                    </a:prstTxWarp>
                    <a:spAutoFit/>
                  </a:bodyPr>
                  <a:lstStyle/>
                  <a:p>
                    <a:r>
                      <a:rPr lang="en-US" sz="1200">
                        <a:solidFill>
                          <a:srgbClr val="000000"/>
                        </a:solidFill>
                      </a:rPr>
                      <a:t>MEM</a:t>
                    </a:r>
                  </a:p>
                </p:txBody>
              </p:sp>
              <p:sp>
                <p:nvSpPr>
                  <p:cNvPr id="12385" name="Line 151"/>
                  <p:cNvSpPr>
                    <a:spLocks noChangeShapeType="1"/>
                  </p:cNvSpPr>
                  <p:nvPr/>
                </p:nvSpPr>
                <p:spPr bwMode="auto">
                  <a:xfrm>
                    <a:off x="1816" y="1180"/>
                    <a:ext cx="0" cy="63"/>
                  </a:xfrm>
                  <a:prstGeom prst="line">
                    <a:avLst/>
                  </a:prstGeom>
                  <a:noFill/>
                  <a:ln w="2857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12386" name="Group 152"/>
                  <p:cNvGrpSpPr>
                    <a:grpSpLocks/>
                  </p:cNvGrpSpPr>
                  <p:nvPr/>
                </p:nvGrpSpPr>
                <p:grpSpPr bwMode="auto">
                  <a:xfrm>
                    <a:off x="1606" y="886"/>
                    <a:ext cx="421" cy="313"/>
                    <a:chOff x="753" y="1584"/>
                    <a:chExt cx="421" cy="313"/>
                  </a:xfrm>
                </p:grpSpPr>
                <p:sp>
                  <p:nvSpPr>
                    <p:cNvPr id="12387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61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88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12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89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74" y="1585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90" name="Rectangle 1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53" y="1644"/>
                      <a:ext cx="349" cy="194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wrap="none" lIns="92075" tIns="46038" rIns="92075" bIns="46038">
                      <a:prstTxWarp prst="textNoShape">
                        <a:avLst/>
                      </a:prstTxWarp>
                      <a:spAutoFit/>
                    </a:bodyPr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latin typeface="New York" charset="0"/>
                        </a:rPr>
                        <a:t>CPU</a:t>
                      </a:r>
                    </a:p>
                  </p:txBody>
                </p:sp>
              </p:grpSp>
            </p:grpSp>
            <p:grpSp>
              <p:nvGrpSpPr>
                <p:cNvPr id="12363" name="Group 157"/>
                <p:cNvGrpSpPr>
                  <a:grpSpLocks/>
                </p:cNvGrpSpPr>
                <p:nvPr/>
              </p:nvGrpSpPr>
              <p:grpSpPr bwMode="auto">
                <a:xfrm>
                  <a:off x="3946" y="1055"/>
                  <a:ext cx="286" cy="685"/>
                  <a:chOff x="4794" y="1376"/>
                  <a:chExt cx="286" cy="1431"/>
                </a:xfrm>
              </p:grpSpPr>
              <p:grpSp>
                <p:nvGrpSpPr>
                  <p:cNvPr id="12364" name="Group 158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1376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80" name="Line 159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81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65" name="Group 161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1613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78" name="Line 162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79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66" name="Group 164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1850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76" name="Line 165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77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67" name="Group 167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2097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74" name="Line 168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75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68" name="Group 170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2340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72" name="Line 171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73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69" name="Group 173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2587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70" name="Line 174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71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</p:grpSp>
          </p:grpSp>
          <p:grpSp>
            <p:nvGrpSpPr>
              <p:cNvPr id="12301" name="Group 176"/>
              <p:cNvGrpSpPr>
                <a:grpSpLocks/>
              </p:cNvGrpSpPr>
              <p:nvPr/>
            </p:nvGrpSpPr>
            <p:grpSpPr bwMode="auto">
              <a:xfrm>
                <a:off x="2331" y="905"/>
                <a:ext cx="824" cy="912"/>
                <a:chOff x="2331" y="905"/>
                <a:chExt cx="824" cy="912"/>
              </a:xfrm>
            </p:grpSpPr>
            <p:sp>
              <p:nvSpPr>
                <p:cNvPr id="12332" name="Line 177"/>
                <p:cNvSpPr>
                  <a:spLocks noChangeShapeType="1"/>
                </p:cNvSpPr>
                <p:nvPr/>
              </p:nvSpPr>
              <p:spPr bwMode="auto">
                <a:xfrm>
                  <a:off x="2614" y="1721"/>
                  <a:ext cx="73" cy="96"/>
                </a:xfrm>
                <a:prstGeom prst="line">
                  <a:avLst/>
                </a:prstGeom>
                <a:noFill/>
                <a:ln w="2857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grpSp>
              <p:nvGrpSpPr>
                <p:cNvPr id="12333" name="Group 178"/>
                <p:cNvGrpSpPr>
                  <a:grpSpLocks/>
                </p:cNvGrpSpPr>
                <p:nvPr/>
              </p:nvGrpSpPr>
              <p:grpSpPr bwMode="auto">
                <a:xfrm>
                  <a:off x="2331" y="905"/>
                  <a:ext cx="605" cy="821"/>
                  <a:chOff x="1514" y="650"/>
                  <a:chExt cx="605" cy="821"/>
                </a:xfrm>
              </p:grpSpPr>
              <p:sp>
                <p:nvSpPr>
                  <p:cNvPr id="12353" name="Text Box 179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514" y="650"/>
                    <a:ext cx="605" cy="192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  <a:spAutoFit/>
                  </a:bodyPr>
                  <a:lstStyle/>
                  <a:p>
                    <a:pPr algn="ctr">
                      <a:spcBef>
                        <a:spcPct val="50000"/>
                      </a:spcBef>
                    </a:pPr>
                    <a:r>
                      <a:rPr lang="en-US" sz="1400">
                        <a:solidFill>
                          <a:srgbClr val="142CFD"/>
                        </a:solidFill>
                      </a:rPr>
                      <a:t>Node 2</a:t>
                    </a:r>
                    <a:endParaRPr lang="en-US"/>
                  </a:p>
                </p:txBody>
              </p:sp>
              <p:sp>
                <p:nvSpPr>
                  <p:cNvPr id="12354" name="Rectangle 180"/>
                  <p:cNvSpPr>
                    <a:spLocks noChangeArrowheads="1"/>
                  </p:cNvSpPr>
                  <p:nvPr/>
                </p:nvSpPr>
                <p:spPr bwMode="auto">
                  <a:xfrm>
                    <a:off x="1581" y="835"/>
                    <a:ext cx="470" cy="636"/>
                  </a:xfrm>
                  <a:prstGeom prst="rect">
                    <a:avLst/>
                  </a:prstGeom>
                  <a:solidFill>
                    <a:schemeClr val="folHlink">
                      <a:alpha val="98822"/>
                    </a:schemeClr>
                  </a:soli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55" name="Rectangle 56"/>
                  <p:cNvSpPr>
                    <a:spLocks noChangeArrowheads="1"/>
                  </p:cNvSpPr>
                  <p:nvPr/>
                </p:nvSpPr>
                <p:spPr bwMode="auto">
                  <a:xfrm>
                    <a:off x="1643" y="1249"/>
                    <a:ext cx="350" cy="175"/>
                  </a:xfrm>
                  <a:prstGeom prst="rect">
                    <a:avLst/>
                  </a:prstGeom>
                  <a:solidFill>
                    <a:srgbClr val="D49FFF"/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wrap="none" lIns="92075" tIns="46038" rIns="92075" bIns="46038">
                    <a:prstTxWarp prst="textNoShape">
                      <a:avLst/>
                    </a:prstTxWarp>
                    <a:spAutoFit/>
                  </a:bodyPr>
                  <a:lstStyle/>
                  <a:p>
                    <a:r>
                      <a:rPr lang="en-US" sz="1200">
                        <a:solidFill>
                          <a:srgbClr val="000000"/>
                        </a:solidFill>
                      </a:rPr>
                      <a:t>MEM</a:t>
                    </a:r>
                  </a:p>
                </p:txBody>
              </p:sp>
              <p:sp>
                <p:nvSpPr>
                  <p:cNvPr id="12356" name="Line 182"/>
                  <p:cNvSpPr>
                    <a:spLocks noChangeShapeType="1"/>
                  </p:cNvSpPr>
                  <p:nvPr/>
                </p:nvSpPr>
                <p:spPr bwMode="auto">
                  <a:xfrm>
                    <a:off x="1816" y="1180"/>
                    <a:ext cx="0" cy="63"/>
                  </a:xfrm>
                  <a:prstGeom prst="line">
                    <a:avLst/>
                  </a:prstGeom>
                  <a:noFill/>
                  <a:ln w="2857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12357" name="Group 183"/>
                  <p:cNvGrpSpPr>
                    <a:grpSpLocks/>
                  </p:cNvGrpSpPr>
                  <p:nvPr/>
                </p:nvGrpSpPr>
                <p:grpSpPr bwMode="auto">
                  <a:xfrm>
                    <a:off x="1606" y="886"/>
                    <a:ext cx="421" cy="313"/>
                    <a:chOff x="753" y="1584"/>
                    <a:chExt cx="421" cy="313"/>
                  </a:xfrm>
                </p:grpSpPr>
                <p:sp>
                  <p:nvSpPr>
                    <p:cNvPr id="12358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61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59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12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60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74" y="1585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61" name="Rectangle 1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53" y="1644"/>
                      <a:ext cx="349" cy="194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wrap="none" lIns="92075" tIns="46038" rIns="92075" bIns="46038">
                      <a:prstTxWarp prst="textNoShape">
                        <a:avLst/>
                      </a:prstTxWarp>
                      <a:spAutoFit/>
                    </a:bodyPr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latin typeface="New York" charset="0"/>
                        </a:rPr>
                        <a:t>CPU</a:t>
                      </a:r>
                    </a:p>
                  </p:txBody>
                </p:sp>
              </p:grpSp>
            </p:grpSp>
            <p:grpSp>
              <p:nvGrpSpPr>
                <p:cNvPr id="12334" name="Group 188"/>
                <p:cNvGrpSpPr>
                  <a:grpSpLocks/>
                </p:cNvGrpSpPr>
                <p:nvPr/>
              </p:nvGrpSpPr>
              <p:grpSpPr bwMode="auto">
                <a:xfrm>
                  <a:off x="2869" y="1066"/>
                  <a:ext cx="286" cy="685"/>
                  <a:chOff x="4794" y="1376"/>
                  <a:chExt cx="286" cy="1431"/>
                </a:xfrm>
              </p:grpSpPr>
              <p:grpSp>
                <p:nvGrpSpPr>
                  <p:cNvPr id="12335" name="Group 189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1376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51" name="Line 190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52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36" name="Group 192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1613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49" name="Line 193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50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37" name="Group 195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1850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47" name="Line 196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48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38" name="Group 198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2097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45" name="Line 199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46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39" name="Group 201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2340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43" name="Line 202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44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40" name="Group 204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2587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41" name="Line 205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42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</p:grpSp>
          </p:grpSp>
          <p:grpSp>
            <p:nvGrpSpPr>
              <p:cNvPr id="12302" name="Group 207"/>
              <p:cNvGrpSpPr>
                <a:grpSpLocks/>
              </p:cNvGrpSpPr>
              <p:nvPr/>
            </p:nvGrpSpPr>
            <p:grpSpPr bwMode="auto">
              <a:xfrm>
                <a:off x="1455" y="905"/>
                <a:ext cx="819" cy="851"/>
                <a:chOff x="1455" y="905"/>
                <a:chExt cx="819" cy="851"/>
              </a:xfrm>
            </p:grpSpPr>
            <p:grpSp>
              <p:nvGrpSpPr>
                <p:cNvPr id="12303" name="Group 208"/>
                <p:cNvGrpSpPr>
                  <a:grpSpLocks/>
                </p:cNvGrpSpPr>
                <p:nvPr/>
              </p:nvGrpSpPr>
              <p:grpSpPr bwMode="auto">
                <a:xfrm>
                  <a:off x="1669" y="905"/>
                  <a:ext cx="605" cy="821"/>
                  <a:chOff x="1514" y="650"/>
                  <a:chExt cx="605" cy="821"/>
                </a:xfrm>
              </p:grpSpPr>
              <p:sp>
                <p:nvSpPr>
                  <p:cNvPr id="12323" name="Text Box 209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514" y="650"/>
                    <a:ext cx="605" cy="192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  <a:spAutoFit/>
                  </a:bodyPr>
                  <a:lstStyle/>
                  <a:p>
                    <a:pPr algn="ctr">
                      <a:spcBef>
                        <a:spcPct val="50000"/>
                      </a:spcBef>
                    </a:pPr>
                    <a:r>
                      <a:rPr lang="en-US" sz="1400" dirty="0">
                        <a:solidFill>
                          <a:srgbClr val="142CFD"/>
                        </a:solidFill>
                      </a:rPr>
                      <a:t>Node 1</a:t>
                    </a:r>
                    <a:endParaRPr lang="en-US" dirty="0"/>
                  </a:p>
                </p:txBody>
              </p:sp>
              <p:sp>
                <p:nvSpPr>
                  <p:cNvPr id="12324" name="Rectangle 210"/>
                  <p:cNvSpPr>
                    <a:spLocks noChangeArrowheads="1"/>
                  </p:cNvSpPr>
                  <p:nvPr/>
                </p:nvSpPr>
                <p:spPr bwMode="auto">
                  <a:xfrm>
                    <a:off x="1581" y="835"/>
                    <a:ext cx="470" cy="636"/>
                  </a:xfrm>
                  <a:prstGeom prst="rect">
                    <a:avLst/>
                  </a:prstGeom>
                  <a:solidFill>
                    <a:schemeClr val="folHlink">
                      <a:alpha val="98822"/>
                    </a:schemeClr>
                  </a:soli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25" name="Rectangle 56"/>
                  <p:cNvSpPr>
                    <a:spLocks noChangeArrowheads="1"/>
                  </p:cNvSpPr>
                  <p:nvPr/>
                </p:nvSpPr>
                <p:spPr bwMode="auto">
                  <a:xfrm>
                    <a:off x="1643" y="1249"/>
                    <a:ext cx="350" cy="175"/>
                  </a:xfrm>
                  <a:prstGeom prst="rect">
                    <a:avLst/>
                  </a:prstGeom>
                  <a:solidFill>
                    <a:srgbClr val="D49FFF"/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wrap="none" lIns="92075" tIns="46038" rIns="92075" bIns="46038">
                    <a:prstTxWarp prst="textNoShape">
                      <a:avLst/>
                    </a:prstTxWarp>
                    <a:spAutoFit/>
                  </a:bodyPr>
                  <a:lstStyle/>
                  <a:p>
                    <a:r>
                      <a:rPr lang="en-US" sz="1200">
                        <a:solidFill>
                          <a:srgbClr val="000000"/>
                        </a:solidFill>
                      </a:rPr>
                      <a:t>MEM</a:t>
                    </a:r>
                  </a:p>
                </p:txBody>
              </p:sp>
              <p:sp>
                <p:nvSpPr>
                  <p:cNvPr id="12326" name="Line 212"/>
                  <p:cNvSpPr>
                    <a:spLocks noChangeShapeType="1"/>
                  </p:cNvSpPr>
                  <p:nvPr/>
                </p:nvSpPr>
                <p:spPr bwMode="auto">
                  <a:xfrm>
                    <a:off x="1816" y="1180"/>
                    <a:ext cx="0" cy="63"/>
                  </a:xfrm>
                  <a:prstGeom prst="line">
                    <a:avLst/>
                  </a:prstGeom>
                  <a:noFill/>
                  <a:ln w="2857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12327" name="Group 213"/>
                  <p:cNvGrpSpPr>
                    <a:grpSpLocks/>
                  </p:cNvGrpSpPr>
                  <p:nvPr/>
                </p:nvGrpSpPr>
                <p:grpSpPr bwMode="auto">
                  <a:xfrm>
                    <a:off x="1606" y="886"/>
                    <a:ext cx="421" cy="313"/>
                    <a:chOff x="753" y="1584"/>
                    <a:chExt cx="421" cy="313"/>
                  </a:xfrm>
                </p:grpSpPr>
                <p:sp>
                  <p:nvSpPr>
                    <p:cNvPr id="12328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61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29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12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30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74" y="1585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31" name="Rectangle 1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53" y="1644"/>
                      <a:ext cx="349" cy="194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wrap="none" lIns="92075" tIns="46038" rIns="92075" bIns="46038">
                      <a:prstTxWarp prst="textNoShape">
                        <a:avLst/>
                      </a:prstTxWarp>
                      <a:spAutoFit/>
                    </a:bodyPr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latin typeface="New York" charset="0"/>
                        </a:rPr>
                        <a:t>CPU</a:t>
                      </a:r>
                    </a:p>
                  </p:txBody>
                </p:sp>
              </p:grpSp>
            </p:grpSp>
            <p:grpSp>
              <p:nvGrpSpPr>
                <p:cNvPr id="12304" name="Group 218"/>
                <p:cNvGrpSpPr>
                  <a:grpSpLocks/>
                </p:cNvGrpSpPr>
                <p:nvPr/>
              </p:nvGrpSpPr>
              <p:grpSpPr bwMode="auto">
                <a:xfrm flipH="1">
                  <a:off x="1455" y="1071"/>
                  <a:ext cx="286" cy="685"/>
                  <a:chOff x="4794" y="1376"/>
                  <a:chExt cx="286" cy="1431"/>
                </a:xfrm>
              </p:grpSpPr>
              <p:grpSp>
                <p:nvGrpSpPr>
                  <p:cNvPr id="12305" name="Group 219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1376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21" name="Line 220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22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06" name="Group 222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1613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19" name="Line 223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20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07" name="Group 225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1850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17" name="Line 226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18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08" name="Group 228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2097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15" name="Line 229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16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09" name="Group 231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2340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13" name="Line 232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14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  <p:grpSp>
                <p:nvGrpSpPr>
                  <p:cNvPr id="12310" name="Group 234"/>
                  <p:cNvGrpSpPr>
                    <a:grpSpLocks/>
                  </p:cNvGrpSpPr>
                  <p:nvPr/>
                </p:nvGrpSpPr>
                <p:grpSpPr bwMode="auto">
                  <a:xfrm flipH="1">
                    <a:off x="4794" y="2587"/>
                    <a:ext cx="286" cy="220"/>
                    <a:chOff x="3732" y="3078"/>
                    <a:chExt cx="286" cy="178"/>
                  </a:xfrm>
                </p:grpSpPr>
                <p:sp>
                  <p:nvSpPr>
                    <p:cNvPr id="12311" name="Line 235"/>
                    <p:cNvSpPr>
                      <a:spLocks noChangeShapeType="1"/>
                    </p:cNvSpPr>
                    <p:nvPr/>
                  </p:nvSpPr>
                  <p:spPr bwMode="auto">
                    <a:xfrm rot="5400000" flipV="1">
                      <a:off x="3964" y="3102"/>
                      <a:ext cx="0" cy="108"/>
                    </a:xfrm>
                    <a:prstGeom prst="line">
                      <a:avLst/>
                    </a:prstGeom>
                    <a:noFill/>
                    <a:ln w="22225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2312" name="AutoShape 13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3732" y="3078"/>
                      <a:ext cx="210" cy="178"/>
                    </a:xfrm>
                    <a:prstGeom prst="can">
                      <a:avLst>
                        <a:gd name="adj" fmla="val 25000"/>
                      </a:avLst>
                    </a:prstGeom>
                    <a:solidFill>
                      <a:srgbClr val="E9FF51"/>
                    </a:solidFill>
                    <a:ln w="19050">
                      <a:solidFill>
                        <a:srgbClr val="01020B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800" b="0">
                        <a:latin typeface="Arial" charset="0"/>
                      </a:endParaRPr>
                    </a:p>
                  </p:txBody>
                </p:sp>
              </p:grpSp>
            </p:grpSp>
          </p:grpSp>
        </p:grpSp>
        <p:sp>
          <p:nvSpPr>
            <p:cNvPr id="12296" name="Line 237"/>
            <p:cNvSpPr>
              <a:spLocks noChangeShapeType="1"/>
            </p:cNvSpPr>
            <p:nvPr/>
          </p:nvSpPr>
          <p:spPr bwMode="auto">
            <a:xfrm>
              <a:off x="1979" y="1723"/>
              <a:ext cx="112" cy="96"/>
            </a:xfrm>
            <a:prstGeom prst="line">
              <a:avLst/>
            </a:prstGeom>
            <a:noFill/>
            <a:ln w="22225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2297" name="Group 238"/>
            <p:cNvGrpSpPr>
              <a:grpSpLocks/>
            </p:cNvGrpSpPr>
            <p:nvPr/>
          </p:nvGrpSpPr>
          <p:grpSpPr bwMode="auto">
            <a:xfrm>
              <a:off x="1690" y="1795"/>
              <a:ext cx="2442" cy="285"/>
              <a:chOff x="1818" y="2227"/>
              <a:chExt cx="2442" cy="285"/>
            </a:xfrm>
          </p:grpSpPr>
          <p:sp>
            <p:nvSpPr>
              <p:cNvPr id="12298" name="Freeform 45"/>
              <p:cNvSpPr>
                <a:spLocks/>
              </p:cNvSpPr>
              <p:nvPr/>
            </p:nvSpPr>
            <p:spPr bwMode="auto">
              <a:xfrm>
                <a:off x="1818" y="2227"/>
                <a:ext cx="2442" cy="285"/>
              </a:xfrm>
              <a:custGeom>
                <a:avLst/>
                <a:gdLst>
                  <a:gd name="T0" fmla="*/ 194 w 2191"/>
                  <a:gd name="T1" fmla="*/ 56 h 265"/>
                  <a:gd name="T2" fmla="*/ 296 w 2191"/>
                  <a:gd name="T3" fmla="*/ 40 h 265"/>
                  <a:gd name="T4" fmla="*/ 389 w 2191"/>
                  <a:gd name="T5" fmla="*/ 32 h 265"/>
                  <a:gd name="T6" fmla="*/ 416 w 2191"/>
                  <a:gd name="T7" fmla="*/ 24 h 265"/>
                  <a:gd name="T8" fmla="*/ 473 w 2191"/>
                  <a:gd name="T9" fmla="*/ 16 h 265"/>
                  <a:gd name="T10" fmla="*/ 639 w 2191"/>
                  <a:gd name="T11" fmla="*/ 16 h 265"/>
                  <a:gd name="T12" fmla="*/ 814 w 2191"/>
                  <a:gd name="T13" fmla="*/ 6 h 265"/>
                  <a:gd name="T14" fmla="*/ 1083 w 2191"/>
                  <a:gd name="T15" fmla="*/ 0 h 265"/>
                  <a:gd name="T16" fmla="*/ 1213 w 2191"/>
                  <a:gd name="T17" fmla="*/ 6 h 265"/>
                  <a:gd name="T18" fmla="*/ 1315 w 2191"/>
                  <a:gd name="T19" fmla="*/ 24 h 265"/>
                  <a:gd name="T20" fmla="*/ 1362 w 2191"/>
                  <a:gd name="T21" fmla="*/ 32 h 265"/>
                  <a:gd name="T22" fmla="*/ 1443 w 2191"/>
                  <a:gd name="T23" fmla="*/ 32 h 265"/>
                  <a:gd name="T24" fmla="*/ 1694 w 2191"/>
                  <a:gd name="T25" fmla="*/ 32 h 265"/>
                  <a:gd name="T26" fmla="*/ 1935 w 2191"/>
                  <a:gd name="T27" fmla="*/ 32 h 265"/>
                  <a:gd name="T28" fmla="*/ 2037 w 2191"/>
                  <a:gd name="T29" fmla="*/ 40 h 265"/>
                  <a:gd name="T30" fmla="*/ 2092 w 2191"/>
                  <a:gd name="T31" fmla="*/ 40 h 265"/>
                  <a:gd name="T32" fmla="*/ 2167 w 2191"/>
                  <a:gd name="T33" fmla="*/ 48 h 265"/>
                  <a:gd name="T34" fmla="*/ 2268 w 2191"/>
                  <a:gd name="T35" fmla="*/ 48 h 265"/>
                  <a:gd name="T36" fmla="*/ 2426 w 2191"/>
                  <a:gd name="T37" fmla="*/ 65 h 265"/>
                  <a:gd name="T38" fmla="*/ 2712 w 2191"/>
                  <a:gd name="T39" fmla="*/ 104 h 265"/>
                  <a:gd name="T40" fmla="*/ 2962 w 2191"/>
                  <a:gd name="T41" fmla="*/ 112 h 265"/>
                  <a:gd name="T42" fmla="*/ 3203 w 2191"/>
                  <a:gd name="T43" fmla="*/ 120 h 265"/>
                  <a:gd name="T44" fmla="*/ 3297 w 2191"/>
                  <a:gd name="T45" fmla="*/ 128 h 265"/>
                  <a:gd name="T46" fmla="*/ 3343 w 2191"/>
                  <a:gd name="T47" fmla="*/ 160 h 265"/>
                  <a:gd name="T48" fmla="*/ 3380 w 2191"/>
                  <a:gd name="T49" fmla="*/ 216 h 265"/>
                  <a:gd name="T50" fmla="*/ 3380 w 2191"/>
                  <a:gd name="T51" fmla="*/ 232 h 265"/>
                  <a:gd name="T52" fmla="*/ 3325 w 2191"/>
                  <a:gd name="T53" fmla="*/ 248 h 265"/>
                  <a:gd name="T54" fmla="*/ 3231 w 2191"/>
                  <a:gd name="T55" fmla="*/ 265 h 265"/>
                  <a:gd name="T56" fmla="*/ 3149 w 2191"/>
                  <a:gd name="T57" fmla="*/ 297 h 265"/>
                  <a:gd name="T58" fmla="*/ 2981 w 2191"/>
                  <a:gd name="T59" fmla="*/ 353 h 265"/>
                  <a:gd name="T60" fmla="*/ 2777 w 2191"/>
                  <a:gd name="T61" fmla="*/ 353 h 265"/>
                  <a:gd name="T62" fmla="*/ 2657 w 2191"/>
                  <a:gd name="T63" fmla="*/ 344 h 265"/>
                  <a:gd name="T64" fmla="*/ 2491 w 2191"/>
                  <a:gd name="T65" fmla="*/ 344 h 265"/>
                  <a:gd name="T66" fmla="*/ 2389 w 2191"/>
                  <a:gd name="T67" fmla="*/ 344 h 265"/>
                  <a:gd name="T68" fmla="*/ 2353 w 2191"/>
                  <a:gd name="T69" fmla="*/ 344 h 265"/>
                  <a:gd name="T70" fmla="*/ 2316 w 2191"/>
                  <a:gd name="T71" fmla="*/ 353 h 265"/>
                  <a:gd name="T72" fmla="*/ 2186 w 2191"/>
                  <a:gd name="T73" fmla="*/ 353 h 265"/>
                  <a:gd name="T74" fmla="*/ 2008 w 2191"/>
                  <a:gd name="T75" fmla="*/ 344 h 265"/>
                  <a:gd name="T76" fmla="*/ 1935 w 2191"/>
                  <a:gd name="T77" fmla="*/ 330 h 265"/>
                  <a:gd name="T78" fmla="*/ 1768 w 2191"/>
                  <a:gd name="T79" fmla="*/ 313 h 265"/>
                  <a:gd name="T80" fmla="*/ 1619 w 2191"/>
                  <a:gd name="T81" fmla="*/ 313 h 265"/>
                  <a:gd name="T82" fmla="*/ 1453 w 2191"/>
                  <a:gd name="T83" fmla="*/ 313 h 265"/>
                  <a:gd name="T84" fmla="*/ 1204 w 2191"/>
                  <a:gd name="T85" fmla="*/ 313 h 265"/>
                  <a:gd name="T86" fmla="*/ 850 w 2191"/>
                  <a:gd name="T87" fmla="*/ 313 h 265"/>
                  <a:gd name="T88" fmla="*/ 583 w 2191"/>
                  <a:gd name="T89" fmla="*/ 313 h 265"/>
                  <a:gd name="T90" fmla="*/ 361 w 2191"/>
                  <a:gd name="T91" fmla="*/ 304 h 265"/>
                  <a:gd name="T92" fmla="*/ 204 w 2191"/>
                  <a:gd name="T93" fmla="*/ 330 h 265"/>
                  <a:gd name="T94" fmla="*/ 158 w 2191"/>
                  <a:gd name="T95" fmla="*/ 337 h 265"/>
                  <a:gd name="T96" fmla="*/ 94 w 2191"/>
                  <a:gd name="T97" fmla="*/ 304 h 265"/>
                  <a:gd name="T98" fmla="*/ 46 w 2191"/>
                  <a:gd name="T99" fmla="*/ 248 h 265"/>
                  <a:gd name="T100" fmla="*/ 0 w 2191"/>
                  <a:gd name="T101" fmla="*/ 160 h 265"/>
                  <a:gd name="T102" fmla="*/ 65 w 2191"/>
                  <a:gd name="T103" fmla="*/ 112 h 265"/>
                  <a:gd name="T104" fmla="*/ 84 w 2191"/>
                  <a:gd name="T105" fmla="*/ 120 h 265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w 2191"/>
                  <a:gd name="T160" fmla="*/ 0 h 265"/>
                  <a:gd name="T161" fmla="*/ 2191 w 2191"/>
                  <a:gd name="T162" fmla="*/ 265 h 265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T159" t="T160" r="T161" b="T162"/>
                <a:pathLst>
                  <a:path w="2191" h="265">
                    <a:moveTo>
                      <a:pt x="54" y="66"/>
                    </a:moveTo>
                    <a:lnTo>
                      <a:pt x="126" y="42"/>
                    </a:lnTo>
                    <a:lnTo>
                      <a:pt x="168" y="36"/>
                    </a:lnTo>
                    <a:lnTo>
                      <a:pt x="192" y="30"/>
                    </a:lnTo>
                    <a:lnTo>
                      <a:pt x="216" y="30"/>
                    </a:lnTo>
                    <a:lnTo>
                      <a:pt x="252" y="24"/>
                    </a:lnTo>
                    <a:lnTo>
                      <a:pt x="258" y="18"/>
                    </a:lnTo>
                    <a:lnTo>
                      <a:pt x="270" y="18"/>
                    </a:lnTo>
                    <a:lnTo>
                      <a:pt x="282" y="12"/>
                    </a:lnTo>
                    <a:lnTo>
                      <a:pt x="306" y="12"/>
                    </a:lnTo>
                    <a:lnTo>
                      <a:pt x="354" y="12"/>
                    </a:lnTo>
                    <a:lnTo>
                      <a:pt x="414" y="12"/>
                    </a:lnTo>
                    <a:lnTo>
                      <a:pt x="474" y="6"/>
                    </a:lnTo>
                    <a:lnTo>
                      <a:pt x="528" y="6"/>
                    </a:lnTo>
                    <a:lnTo>
                      <a:pt x="606" y="6"/>
                    </a:lnTo>
                    <a:lnTo>
                      <a:pt x="702" y="0"/>
                    </a:lnTo>
                    <a:lnTo>
                      <a:pt x="762" y="6"/>
                    </a:lnTo>
                    <a:lnTo>
                      <a:pt x="786" y="6"/>
                    </a:lnTo>
                    <a:lnTo>
                      <a:pt x="816" y="12"/>
                    </a:lnTo>
                    <a:lnTo>
                      <a:pt x="852" y="18"/>
                    </a:lnTo>
                    <a:lnTo>
                      <a:pt x="864" y="18"/>
                    </a:lnTo>
                    <a:lnTo>
                      <a:pt x="882" y="24"/>
                    </a:lnTo>
                    <a:lnTo>
                      <a:pt x="894" y="24"/>
                    </a:lnTo>
                    <a:lnTo>
                      <a:pt x="936" y="24"/>
                    </a:lnTo>
                    <a:lnTo>
                      <a:pt x="1002" y="24"/>
                    </a:lnTo>
                    <a:lnTo>
                      <a:pt x="1098" y="24"/>
                    </a:lnTo>
                    <a:lnTo>
                      <a:pt x="1188" y="24"/>
                    </a:lnTo>
                    <a:lnTo>
                      <a:pt x="1254" y="24"/>
                    </a:lnTo>
                    <a:lnTo>
                      <a:pt x="1296" y="24"/>
                    </a:lnTo>
                    <a:lnTo>
                      <a:pt x="1320" y="30"/>
                    </a:lnTo>
                    <a:lnTo>
                      <a:pt x="1338" y="30"/>
                    </a:lnTo>
                    <a:lnTo>
                      <a:pt x="1356" y="30"/>
                    </a:lnTo>
                    <a:lnTo>
                      <a:pt x="1368" y="30"/>
                    </a:lnTo>
                    <a:lnTo>
                      <a:pt x="1404" y="36"/>
                    </a:lnTo>
                    <a:lnTo>
                      <a:pt x="1434" y="36"/>
                    </a:lnTo>
                    <a:lnTo>
                      <a:pt x="1470" y="36"/>
                    </a:lnTo>
                    <a:lnTo>
                      <a:pt x="1506" y="30"/>
                    </a:lnTo>
                    <a:lnTo>
                      <a:pt x="1572" y="48"/>
                    </a:lnTo>
                    <a:lnTo>
                      <a:pt x="1698" y="72"/>
                    </a:lnTo>
                    <a:lnTo>
                      <a:pt x="1758" y="78"/>
                    </a:lnTo>
                    <a:lnTo>
                      <a:pt x="1836" y="84"/>
                    </a:lnTo>
                    <a:lnTo>
                      <a:pt x="1920" y="84"/>
                    </a:lnTo>
                    <a:lnTo>
                      <a:pt x="2028" y="90"/>
                    </a:lnTo>
                    <a:lnTo>
                      <a:pt x="2076" y="90"/>
                    </a:lnTo>
                    <a:lnTo>
                      <a:pt x="2112" y="90"/>
                    </a:lnTo>
                    <a:lnTo>
                      <a:pt x="2136" y="96"/>
                    </a:lnTo>
                    <a:lnTo>
                      <a:pt x="2154" y="108"/>
                    </a:lnTo>
                    <a:lnTo>
                      <a:pt x="2166" y="120"/>
                    </a:lnTo>
                    <a:lnTo>
                      <a:pt x="2178" y="138"/>
                    </a:lnTo>
                    <a:lnTo>
                      <a:pt x="2190" y="162"/>
                    </a:lnTo>
                    <a:lnTo>
                      <a:pt x="2190" y="168"/>
                    </a:lnTo>
                    <a:lnTo>
                      <a:pt x="2190" y="174"/>
                    </a:lnTo>
                    <a:lnTo>
                      <a:pt x="2172" y="186"/>
                    </a:lnTo>
                    <a:lnTo>
                      <a:pt x="2154" y="186"/>
                    </a:lnTo>
                    <a:lnTo>
                      <a:pt x="2136" y="186"/>
                    </a:lnTo>
                    <a:lnTo>
                      <a:pt x="2094" y="198"/>
                    </a:lnTo>
                    <a:lnTo>
                      <a:pt x="2064" y="210"/>
                    </a:lnTo>
                    <a:lnTo>
                      <a:pt x="2040" y="222"/>
                    </a:lnTo>
                    <a:lnTo>
                      <a:pt x="1980" y="246"/>
                    </a:lnTo>
                    <a:lnTo>
                      <a:pt x="1932" y="264"/>
                    </a:lnTo>
                    <a:lnTo>
                      <a:pt x="1872" y="264"/>
                    </a:lnTo>
                    <a:lnTo>
                      <a:pt x="1800" y="264"/>
                    </a:lnTo>
                    <a:lnTo>
                      <a:pt x="1758" y="258"/>
                    </a:lnTo>
                    <a:lnTo>
                      <a:pt x="1722" y="258"/>
                    </a:lnTo>
                    <a:lnTo>
                      <a:pt x="1650" y="258"/>
                    </a:lnTo>
                    <a:lnTo>
                      <a:pt x="1614" y="258"/>
                    </a:lnTo>
                    <a:lnTo>
                      <a:pt x="1578" y="258"/>
                    </a:lnTo>
                    <a:lnTo>
                      <a:pt x="1548" y="258"/>
                    </a:lnTo>
                    <a:lnTo>
                      <a:pt x="1536" y="258"/>
                    </a:lnTo>
                    <a:lnTo>
                      <a:pt x="1524" y="258"/>
                    </a:lnTo>
                    <a:lnTo>
                      <a:pt x="1518" y="264"/>
                    </a:lnTo>
                    <a:lnTo>
                      <a:pt x="1500" y="264"/>
                    </a:lnTo>
                    <a:lnTo>
                      <a:pt x="1464" y="264"/>
                    </a:lnTo>
                    <a:lnTo>
                      <a:pt x="1416" y="264"/>
                    </a:lnTo>
                    <a:lnTo>
                      <a:pt x="1374" y="264"/>
                    </a:lnTo>
                    <a:lnTo>
                      <a:pt x="1302" y="258"/>
                    </a:lnTo>
                    <a:lnTo>
                      <a:pt x="1278" y="252"/>
                    </a:lnTo>
                    <a:lnTo>
                      <a:pt x="1254" y="246"/>
                    </a:lnTo>
                    <a:lnTo>
                      <a:pt x="1188" y="234"/>
                    </a:lnTo>
                    <a:lnTo>
                      <a:pt x="1146" y="234"/>
                    </a:lnTo>
                    <a:lnTo>
                      <a:pt x="1104" y="234"/>
                    </a:lnTo>
                    <a:lnTo>
                      <a:pt x="1050" y="234"/>
                    </a:lnTo>
                    <a:lnTo>
                      <a:pt x="990" y="234"/>
                    </a:lnTo>
                    <a:lnTo>
                      <a:pt x="942" y="234"/>
                    </a:lnTo>
                    <a:lnTo>
                      <a:pt x="870" y="234"/>
                    </a:lnTo>
                    <a:lnTo>
                      <a:pt x="780" y="234"/>
                    </a:lnTo>
                    <a:lnTo>
                      <a:pt x="672" y="234"/>
                    </a:lnTo>
                    <a:lnTo>
                      <a:pt x="552" y="234"/>
                    </a:lnTo>
                    <a:lnTo>
                      <a:pt x="456" y="234"/>
                    </a:lnTo>
                    <a:lnTo>
                      <a:pt x="378" y="234"/>
                    </a:lnTo>
                    <a:lnTo>
                      <a:pt x="324" y="234"/>
                    </a:lnTo>
                    <a:lnTo>
                      <a:pt x="234" y="228"/>
                    </a:lnTo>
                    <a:lnTo>
                      <a:pt x="174" y="240"/>
                    </a:lnTo>
                    <a:lnTo>
                      <a:pt x="132" y="246"/>
                    </a:lnTo>
                    <a:lnTo>
                      <a:pt x="114" y="252"/>
                    </a:lnTo>
                    <a:lnTo>
                      <a:pt x="102" y="252"/>
                    </a:lnTo>
                    <a:lnTo>
                      <a:pt x="90" y="252"/>
                    </a:lnTo>
                    <a:lnTo>
                      <a:pt x="60" y="228"/>
                    </a:lnTo>
                    <a:lnTo>
                      <a:pt x="42" y="204"/>
                    </a:lnTo>
                    <a:lnTo>
                      <a:pt x="30" y="186"/>
                    </a:lnTo>
                    <a:lnTo>
                      <a:pt x="0" y="150"/>
                    </a:lnTo>
                    <a:lnTo>
                      <a:pt x="0" y="120"/>
                    </a:lnTo>
                    <a:lnTo>
                      <a:pt x="12" y="102"/>
                    </a:lnTo>
                    <a:lnTo>
                      <a:pt x="42" y="84"/>
                    </a:lnTo>
                    <a:lnTo>
                      <a:pt x="54" y="72"/>
                    </a:lnTo>
                    <a:lnTo>
                      <a:pt x="54" y="90"/>
                    </a:lnTo>
                  </a:path>
                </a:pathLst>
              </a:custGeom>
              <a:solidFill>
                <a:srgbClr val="7AEBF4"/>
              </a:solidFill>
              <a:ln w="12700" cap="rnd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</p:spPr>
            <p:txBody>
              <a:bodyPr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99" name="Rectangle 46"/>
              <p:cNvSpPr>
                <a:spLocks noChangeArrowheads="1"/>
              </p:cNvSpPr>
              <p:nvPr/>
            </p:nvSpPr>
            <p:spPr bwMode="auto">
              <a:xfrm>
                <a:off x="2181" y="2282"/>
                <a:ext cx="1641" cy="20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92075" tIns="46038" rIns="92075" bIns="46038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solidFill>
                      <a:srgbClr val="000000"/>
                    </a:solidFill>
                    <a:latin typeface="Arial" charset="0"/>
                    <a:ea typeface="Arial" charset="0"/>
                    <a:cs typeface="Arial" charset="0"/>
                  </a:rPr>
                  <a:t>Interconnection Network</a:t>
                </a:r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Shared-Nothing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234918" y="2629473"/>
            <a:ext cx="4708877" cy="1889518"/>
            <a:chOff x="6234918" y="2629473"/>
            <a:chExt cx="4708877" cy="1889518"/>
          </a:xfrm>
        </p:grpSpPr>
        <p:sp>
          <p:nvSpPr>
            <p:cNvPr id="106" name="TextBox 105"/>
            <p:cNvSpPr txBox="1"/>
            <p:nvPr/>
          </p:nvSpPr>
          <p:spPr>
            <a:xfrm>
              <a:off x="8709785" y="2981827"/>
              <a:ext cx="223401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0" dirty="0">
                  <a:solidFill>
                    <a:srgbClr val="FF0000"/>
                  </a:solidFill>
                  <a:latin typeface="Arial" charset="0"/>
                  <a:ea typeface="Arial" charset="0"/>
                  <a:cs typeface="Arial" charset="0"/>
                </a:rPr>
                <a:t>Co-located compute and storage</a:t>
              </a:r>
            </a:p>
          </p:txBody>
        </p:sp>
        <p:sp>
          <p:nvSpPr>
            <p:cNvPr id="3" name="Freeform 2"/>
            <p:cNvSpPr/>
            <p:nvPr/>
          </p:nvSpPr>
          <p:spPr bwMode="auto">
            <a:xfrm>
              <a:off x="6234918" y="2629473"/>
              <a:ext cx="2617534" cy="1889518"/>
            </a:xfrm>
            <a:custGeom>
              <a:avLst/>
              <a:gdLst>
                <a:gd name="connsiteX0" fmla="*/ 1815778 w 2617534"/>
                <a:gd name="connsiteY0" fmla="*/ 710075 h 1889518"/>
                <a:gd name="connsiteX1" fmla="*/ 1809152 w 2617534"/>
                <a:gd name="connsiteY1" fmla="*/ 676944 h 1889518"/>
                <a:gd name="connsiteX2" fmla="*/ 1795899 w 2617534"/>
                <a:gd name="connsiteY2" fmla="*/ 663692 h 1889518"/>
                <a:gd name="connsiteX3" fmla="*/ 1782647 w 2617534"/>
                <a:gd name="connsiteY3" fmla="*/ 623936 h 1889518"/>
                <a:gd name="connsiteX4" fmla="*/ 1776021 w 2617534"/>
                <a:gd name="connsiteY4" fmla="*/ 604057 h 1889518"/>
                <a:gd name="connsiteX5" fmla="*/ 1769395 w 2617534"/>
                <a:gd name="connsiteY5" fmla="*/ 577553 h 1889518"/>
                <a:gd name="connsiteX6" fmla="*/ 1756143 w 2617534"/>
                <a:gd name="connsiteY6" fmla="*/ 557675 h 1889518"/>
                <a:gd name="connsiteX7" fmla="*/ 1742891 w 2617534"/>
                <a:gd name="connsiteY7" fmla="*/ 531170 h 1889518"/>
                <a:gd name="connsiteX8" fmla="*/ 1736265 w 2617534"/>
                <a:gd name="connsiteY8" fmla="*/ 511292 h 1889518"/>
                <a:gd name="connsiteX9" fmla="*/ 1709760 w 2617534"/>
                <a:gd name="connsiteY9" fmla="*/ 471536 h 1889518"/>
                <a:gd name="connsiteX10" fmla="*/ 1676630 w 2617534"/>
                <a:gd name="connsiteY10" fmla="*/ 418527 h 1889518"/>
                <a:gd name="connsiteX11" fmla="*/ 1670004 w 2617534"/>
                <a:gd name="connsiteY11" fmla="*/ 398649 h 1889518"/>
                <a:gd name="connsiteX12" fmla="*/ 1603743 w 2617534"/>
                <a:gd name="connsiteY12" fmla="*/ 332388 h 1889518"/>
                <a:gd name="connsiteX13" fmla="*/ 1563986 w 2617534"/>
                <a:gd name="connsiteY13" fmla="*/ 299257 h 1889518"/>
                <a:gd name="connsiteX14" fmla="*/ 1544108 w 2617534"/>
                <a:gd name="connsiteY14" fmla="*/ 279379 h 1889518"/>
                <a:gd name="connsiteX15" fmla="*/ 1504352 w 2617534"/>
                <a:gd name="connsiteY15" fmla="*/ 252875 h 1889518"/>
                <a:gd name="connsiteX16" fmla="*/ 1491099 w 2617534"/>
                <a:gd name="connsiteY16" fmla="*/ 239623 h 1889518"/>
                <a:gd name="connsiteX17" fmla="*/ 1438091 w 2617534"/>
                <a:gd name="connsiteY17" fmla="*/ 213118 h 1889518"/>
                <a:gd name="connsiteX18" fmla="*/ 1371830 w 2617534"/>
                <a:gd name="connsiteY18" fmla="*/ 173362 h 1889518"/>
                <a:gd name="connsiteX19" fmla="*/ 1318821 w 2617534"/>
                <a:gd name="connsiteY19" fmla="*/ 146857 h 1889518"/>
                <a:gd name="connsiteX20" fmla="*/ 1252560 w 2617534"/>
                <a:gd name="connsiteY20" fmla="*/ 120353 h 1889518"/>
                <a:gd name="connsiteX21" fmla="*/ 1219430 w 2617534"/>
                <a:gd name="connsiteY21" fmla="*/ 107101 h 1889518"/>
                <a:gd name="connsiteX22" fmla="*/ 1192925 w 2617534"/>
                <a:gd name="connsiteY22" fmla="*/ 100475 h 1889518"/>
                <a:gd name="connsiteX23" fmla="*/ 1173047 w 2617534"/>
                <a:gd name="connsiteY23" fmla="*/ 93849 h 1889518"/>
                <a:gd name="connsiteX24" fmla="*/ 1146543 w 2617534"/>
                <a:gd name="connsiteY24" fmla="*/ 87223 h 1889518"/>
                <a:gd name="connsiteX25" fmla="*/ 1106786 w 2617534"/>
                <a:gd name="connsiteY25" fmla="*/ 73970 h 1889518"/>
                <a:gd name="connsiteX26" fmla="*/ 1073656 w 2617534"/>
                <a:gd name="connsiteY26" fmla="*/ 67344 h 1889518"/>
                <a:gd name="connsiteX27" fmla="*/ 1033899 w 2617534"/>
                <a:gd name="connsiteY27" fmla="*/ 54092 h 1889518"/>
                <a:gd name="connsiteX28" fmla="*/ 994143 w 2617534"/>
                <a:gd name="connsiteY28" fmla="*/ 47466 h 1889518"/>
                <a:gd name="connsiteX29" fmla="*/ 947760 w 2617534"/>
                <a:gd name="connsiteY29" fmla="*/ 34214 h 1889518"/>
                <a:gd name="connsiteX30" fmla="*/ 894752 w 2617534"/>
                <a:gd name="connsiteY30" fmla="*/ 20962 h 1889518"/>
                <a:gd name="connsiteX31" fmla="*/ 874873 w 2617534"/>
                <a:gd name="connsiteY31" fmla="*/ 7710 h 1889518"/>
                <a:gd name="connsiteX32" fmla="*/ 311656 w 2617534"/>
                <a:gd name="connsiteY32" fmla="*/ 7710 h 1889518"/>
                <a:gd name="connsiteX33" fmla="*/ 265273 w 2617534"/>
                <a:gd name="connsiteY33" fmla="*/ 20962 h 1889518"/>
                <a:gd name="connsiteX34" fmla="*/ 245395 w 2617534"/>
                <a:gd name="connsiteY34" fmla="*/ 34214 h 1889518"/>
                <a:gd name="connsiteX35" fmla="*/ 199012 w 2617534"/>
                <a:gd name="connsiteY35" fmla="*/ 54092 h 1889518"/>
                <a:gd name="connsiteX36" fmla="*/ 159256 w 2617534"/>
                <a:gd name="connsiteY36" fmla="*/ 80597 h 1889518"/>
                <a:gd name="connsiteX37" fmla="*/ 132752 w 2617534"/>
                <a:gd name="connsiteY37" fmla="*/ 126979 h 1889518"/>
                <a:gd name="connsiteX38" fmla="*/ 112873 w 2617534"/>
                <a:gd name="connsiteY38" fmla="*/ 160110 h 1889518"/>
                <a:gd name="connsiteX39" fmla="*/ 86369 w 2617534"/>
                <a:gd name="connsiteY39" fmla="*/ 219744 h 1889518"/>
                <a:gd name="connsiteX40" fmla="*/ 73117 w 2617534"/>
                <a:gd name="connsiteY40" fmla="*/ 266127 h 1889518"/>
                <a:gd name="connsiteX41" fmla="*/ 66491 w 2617534"/>
                <a:gd name="connsiteY41" fmla="*/ 299257 h 1889518"/>
                <a:gd name="connsiteX42" fmla="*/ 53239 w 2617534"/>
                <a:gd name="connsiteY42" fmla="*/ 339014 h 1889518"/>
                <a:gd name="connsiteX43" fmla="*/ 46612 w 2617534"/>
                <a:gd name="connsiteY43" fmla="*/ 365518 h 1889518"/>
                <a:gd name="connsiteX44" fmla="*/ 39986 w 2617534"/>
                <a:gd name="connsiteY44" fmla="*/ 385397 h 1889518"/>
                <a:gd name="connsiteX45" fmla="*/ 33360 w 2617534"/>
                <a:gd name="connsiteY45" fmla="*/ 418527 h 1889518"/>
                <a:gd name="connsiteX46" fmla="*/ 26734 w 2617534"/>
                <a:gd name="connsiteY46" fmla="*/ 445031 h 1889518"/>
                <a:gd name="connsiteX47" fmla="*/ 20108 w 2617534"/>
                <a:gd name="connsiteY47" fmla="*/ 464910 h 1889518"/>
                <a:gd name="connsiteX48" fmla="*/ 6856 w 2617534"/>
                <a:gd name="connsiteY48" fmla="*/ 537797 h 1889518"/>
                <a:gd name="connsiteX49" fmla="*/ 230 w 2617534"/>
                <a:gd name="connsiteY49" fmla="*/ 570927 h 1889518"/>
                <a:gd name="connsiteX50" fmla="*/ 13482 w 2617534"/>
                <a:gd name="connsiteY50" fmla="*/ 1034753 h 1889518"/>
                <a:gd name="connsiteX51" fmla="*/ 26734 w 2617534"/>
                <a:gd name="connsiteY51" fmla="*/ 1081136 h 1889518"/>
                <a:gd name="connsiteX52" fmla="*/ 33360 w 2617534"/>
                <a:gd name="connsiteY52" fmla="*/ 1114266 h 1889518"/>
                <a:gd name="connsiteX53" fmla="*/ 59865 w 2617534"/>
                <a:gd name="connsiteY53" fmla="*/ 1160649 h 1889518"/>
                <a:gd name="connsiteX54" fmla="*/ 86369 w 2617534"/>
                <a:gd name="connsiteY54" fmla="*/ 1213657 h 1889518"/>
                <a:gd name="connsiteX55" fmla="*/ 99621 w 2617534"/>
                <a:gd name="connsiteY55" fmla="*/ 1226910 h 1889518"/>
                <a:gd name="connsiteX56" fmla="*/ 126125 w 2617534"/>
                <a:gd name="connsiteY56" fmla="*/ 1266666 h 1889518"/>
                <a:gd name="connsiteX57" fmla="*/ 152630 w 2617534"/>
                <a:gd name="connsiteY57" fmla="*/ 1299797 h 1889518"/>
                <a:gd name="connsiteX58" fmla="*/ 172508 w 2617534"/>
                <a:gd name="connsiteY58" fmla="*/ 1332927 h 1889518"/>
                <a:gd name="connsiteX59" fmla="*/ 192386 w 2617534"/>
                <a:gd name="connsiteY59" fmla="*/ 1359431 h 1889518"/>
                <a:gd name="connsiteX60" fmla="*/ 205639 w 2617534"/>
                <a:gd name="connsiteY60" fmla="*/ 1385936 h 1889518"/>
                <a:gd name="connsiteX61" fmla="*/ 265273 w 2617534"/>
                <a:gd name="connsiteY61" fmla="*/ 1458823 h 1889518"/>
                <a:gd name="connsiteX62" fmla="*/ 278525 w 2617534"/>
                <a:gd name="connsiteY62" fmla="*/ 1491953 h 1889518"/>
                <a:gd name="connsiteX63" fmla="*/ 291778 w 2617534"/>
                <a:gd name="connsiteY63" fmla="*/ 1505205 h 1889518"/>
                <a:gd name="connsiteX64" fmla="*/ 305030 w 2617534"/>
                <a:gd name="connsiteY64" fmla="*/ 1525084 h 1889518"/>
                <a:gd name="connsiteX65" fmla="*/ 311656 w 2617534"/>
                <a:gd name="connsiteY65" fmla="*/ 1544962 h 1889518"/>
                <a:gd name="connsiteX66" fmla="*/ 331534 w 2617534"/>
                <a:gd name="connsiteY66" fmla="*/ 1571466 h 1889518"/>
                <a:gd name="connsiteX67" fmla="*/ 377917 w 2617534"/>
                <a:gd name="connsiteY67" fmla="*/ 1604597 h 1889518"/>
                <a:gd name="connsiteX68" fmla="*/ 417673 w 2617534"/>
                <a:gd name="connsiteY68" fmla="*/ 1644353 h 1889518"/>
                <a:gd name="connsiteX69" fmla="*/ 437552 w 2617534"/>
                <a:gd name="connsiteY69" fmla="*/ 1664231 h 1889518"/>
                <a:gd name="connsiteX70" fmla="*/ 603204 w 2617534"/>
                <a:gd name="connsiteY70" fmla="*/ 1763623 h 1889518"/>
                <a:gd name="connsiteX71" fmla="*/ 669465 w 2617534"/>
                <a:gd name="connsiteY71" fmla="*/ 1803379 h 1889518"/>
                <a:gd name="connsiteX72" fmla="*/ 788734 w 2617534"/>
                <a:gd name="connsiteY72" fmla="*/ 1843136 h 1889518"/>
                <a:gd name="connsiteX73" fmla="*/ 881499 w 2617534"/>
                <a:gd name="connsiteY73" fmla="*/ 1863014 h 1889518"/>
                <a:gd name="connsiteX74" fmla="*/ 934508 w 2617534"/>
                <a:gd name="connsiteY74" fmla="*/ 1876266 h 1889518"/>
                <a:gd name="connsiteX75" fmla="*/ 1100160 w 2617534"/>
                <a:gd name="connsiteY75" fmla="*/ 1882892 h 1889518"/>
                <a:gd name="connsiteX76" fmla="*/ 1186299 w 2617534"/>
                <a:gd name="connsiteY76" fmla="*/ 1889518 h 1889518"/>
                <a:gd name="connsiteX77" fmla="*/ 1226056 w 2617534"/>
                <a:gd name="connsiteY77" fmla="*/ 1882892 h 1889518"/>
                <a:gd name="connsiteX78" fmla="*/ 1272439 w 2617534"/>
                <a:gd name="connsiteY78" fmla="*/ 1849762 h 1889518"/>
                <a:gd name="connsiteX79" fmla="*/ 1292317 w 2617534"/>
                <a:gd name="connsiteY79" fmla="*/ 1843136 h 1889518"/>
                <a:gd name="connsiteX80" fmla="*/ 1345325 w 2617534"/>
                <a:gd name="connsiteY80" fmla="*/ 1810005 h 1889518"/>
                <a:gd name="connsiteX81" fmla="*/ 1371830 w 2617534"/>
                <a:gd name="connsiteY81" fmla="*/ 1790127 h 1889518"/>
                <a:gd name="connsiteX82" fmla="*/ 1391708 w 2617534"/>
                <a:gd name="connsiteY82" fmla="*/ 1763623 h 1889518"/>
                <a:gd name="connsiteX83" fmla="*/ 1404960 w 2617534"/>
                <a:gd name="connsiteY83" fmla="*/ 1750370 h 1889518"/>
                <a:gd name="connsiteX84" fmla="*/ 1424839 w 2617534"/>
                <a:gd name="connsiteY84" fmla="*/ 1723866 h 1889518"/>
                <a:gd name="connsiteX85" fmla="*/ 1431465 w 2617534"/>
                <a:gd name="connsiteY85" fmla="*/ 1703988 h 1889518"/>
                <a:gd name="connsiteX86" fmla="*/ 1438091 w 2617534"/>
                <a:gd name="connsiteY86" fmla="*/ 1670857 h 1889518"/>
                <a:gd name="connsiteX87" fmla="*/ 1464595 w 2617534"/>
                <a:gd name="connsiteY87" fmla="*/ 1604597 h 1889518"/>
                <a:gd name="connsiteX88" fmla="*/ 1471221 w 2617534"/>
                <a:gd name="connsiteY88" fmla="*/ 1584718 h 1889518"/>
                <a:gd name="connsiteX89" fmla="*/ 1491099 w 2617534"/>
                <a:gd name="connsiteY89" fmla="*/ 1544962 h 1889518"/>
                <a:gd name="connsiteX90" fmla="*/ 1504352 w 2617534"/>
                <a:gd name="connsiteY90" fmla="*/ 1491953 h 1889518"/>
                <a:gd name="connsiteX91" fmla="*/ 1517604 w 2617534"/>
                <a:gd name="connsiteY91" fmla="*/ 1465449 h 1889518"/>
                <a:gd name="connsiteX92" fmla="*/ 1524230 w 2617534"/>
                <a:gd name="connsiteY92" fmla="*/ 1438944 h 1889518"/>
                <a:gd name="connsiteX93" fmla="*/ 1530856 w 2617534"/>
                <a:gd name="connsiteY93" fmla="*/ 1419066 h 1889518"/>
                <a:gd name="connsiteX94" fmla="*/ 1544108 w 2617534"/>
                <a:gd name="connsiteY94" fmla="*/ 1366057 h 1889518"/>
                <a:gd name="connsiteX95" fmla="*/ 1557360 w 2617534"/>
                <a:gd name="connsiteY95" fmla="*/ 1339553 h 1889518"/>
                <a:gd name="connsiteX96" fmla="*/ 1577239 w 2617534"/>
                <a:gd name="connsiteY96" fmla="*/ 1293170 h 1889518"/>
                <a:gd name="connsiteX97" fmla="*/ 1597117 w 2617534"/>
                <a:gd name="connsiteY97" fmla="*/ 1233536 h 1889518"/>
                <a:gd name="connsiteX98" fmla="*/ 1636873 w 2617534"/>
                <a:gd name="connsiteY98" fmla="*/ 1147397 h 1889518"/>
                <a:gd name="connsiteX99" fmla="*/ 1643499 w 2617534"/>
                <a:gd name="connsiteY99" fmla="*/ 1120892 h 1889518"/>
                <a:gd name="connsiteX100" fmla="*/ 1656752 w 2617534"/>
                <a:gd name="connsiteY100" fmla="*/ 1094388 h 1889518"/>
                <a:gd name="connsiteX101" fmla="*/ 1663378 w 2617534"/>
                <a:gd name="connsiteY101" fmla="*/ 1074510 h 1889518"/>
                <a:gd name="connsiteX102" fmla="*/ 1683256 w 2617534"/>
                <a:gd name="connsiteY102" fmla="*/ 1028127 h 1889518"/>
                <a:gd name="connsiteX103" fmla="*/ 1696508 w 2617534"/>
                <a:gd name="connsiteY103" fmla="*/ 961866 h 1889518"/>
                <a:gd name="connsiteX104" fmla="*/ 1716386 w 2617534"/>
                <a:gd name="connsiteY104" fmla="*/ 869101 h 1889518"/>
                <a:gd name="connsiteX105" fmla="*/ 1729639 w 2617534"/>
                <a:gd name="connsiteY105" fmla="*/ 829344 h 1889518"/>
                <a:gd name="connsiteX106" fmla="*/ 1742891 w 2617534"/>
                <a:gd name="connsiteY106" fmla="*/ 743205 h 1889518"/>
                <a:gd name="connsiteX107" fmla="*/ 1762769 w 2617534"/>
                <a:gd name="connsiteY107" fmla="*/ 657066 h 1889518"/>
                <a:gd name="connsiteX108" fmla="*/ 1769395 w 2617534"/>
                <a:gd name="connsiteY108" fmla="*/ 630562 h 1889518"/>
                <a:gd name="connsiteX109" fmla="*/ 1789273 w 2617534"/>
                <a:gd name="connsiteY109" fmla="*/ 610684 h 1889518"/>
                <a:gd name="connsiteX110" fmla="*/ 1822404 w 2617534"/>
                <a:gd name="connsiteY110" fmla="*/ 604057 h 1889518"/>
                <a:gd name="connsiteX111" fmla="*/ 2001308 w 2617534"/>
                <a:gd name="connsiteY111" fmla="*/ 610684 h 1889518"/>
                <a:gd name="connsiteX112" fmla="*/ 2041065 w 2617534"/>
                <a:gd name="connsiteY112" fmla="*/ 617310 h 1889518"/>
                <a:gd name="connsiteX113" fmla="*/ 2107325 w 2617534"/>
                <a:gd name="connsiteY113" fmla="*/ 623936 h 1889518"/>
                <a:gd name="connsiteX114" fmla="*/ 2226595 w 2617534"/>
                <a:gd name="connsiteY114" fmla="*/ 637188 h 1889518"/>
                <a:gd name="connsiteX115" fmla="*/ 2378995 w 2617534"/>
                <a:gd name="connsiteY115" fmla="*/ 650440 h 1889518"/>
                <a:gd name="connsiteX116" fmla="*/ 2471760 w 2617534"/>
                <a:gd name="connsiteY116" fmla="*/ 670318 h 1889518"/>
                <a:gd name="connsiteX117" fmla="*/ 2511517 w 2617534"/>
                <a:gd name="connsiteY117" fmla="*/ 676944 h 1889518"/>
                <a:gd name="connsiteX118" fmla="*/ 2544647 w 2617534"/>
                <a:gd name="connsiteY118" fmla="*/ 690197 h 1889518"/>
                <a:gd name="connsiteX119" fmla="*/ 2564525 w 2617534"/>
                <a:gd name="connsiteY119" fmla="*/ 696823 h 1889518"/>
                <a:gd name="connsiteX120" fmla="*/ 2591030 w 2617534"/>
                <a:gd name="connsiteY120" fmla="*/ 729953 h 1889518"/>
                <a:gd name="connsiteX121" fmla="*/ 2610908 w 2617534"/>
                <a:gd name="connsiteY121" fmla="*/ 743205 h 1889518"/>
                <a:gd name="connsiteX122" fmla="*/ 2617534 w 2617534"/>
                <a:gd name="connsiteY122" fmla="*/ 743205 h 1889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2617534" h="1889518">
                  <a:moveTo>
                    <a:pt x="1815778" y="710075"/>
                  </a:moveTo>
                  <a:cubicBezTo>
                    <a:pt x="1813569" y="699031"/>
                    <a:pt x="1813589" y="687296"/>
                    <a:pt x="1809152" y="676944"/>
                  </a:cubicBezTo>
                  <a:cubicBezTo>
                    <a:pt x="1806691" y="671202"/>
                    <a:pt x="1798693" y="669280"/>
                    <a:pt x="1795899" y="663692"/>
                  </a:cubicBezTo>
                  <a:cubicBezTo>
                    <a:pt x="1789652" y="651198"/>
                    <a:pt x="1787064" y="637188"/>
                    <a:pt x="1782647" y="623936"/>
                  </a:cubicBezTo>
                  <a:cubicBezTo>
                    <a:pt x="1780438" y="617310"/>
                    <a:pt x="1777715" y="610833"/>
                    <a:pt x="1776021" y="604057"/>
                  </a:cubicBezTo>
                  <a:cubicBezTo>
                    <a:pt x="1773812" y="595222"/>
                    <a:pt x="1772982" y="585923"/>
                    <a:pt x="1769395" y="577553"/>
                  </a:cubicBezTo>
                  <a:cubicBezTo>
                    <a:pt x="1766258" y="570233"/>
                    <a:pt x="1760094" y="564589"/>
                    <a:pt x="1756143" y="557675"/>
                  </a:cubicBezTo>
                  <a:cubicBezTo>
                    <a:pt x="1751242" y="549099"/>
                    <a:pt x="1746782" y="540249"/>
                    <a:pt x="1742891" y="531170"/>
                  </a:cubicBezTo>
                  <a:cubicBezTo>
                    <a:pt x="1740140" y="524750"/>
                    <a:pt x="1739657" y="517397"/>
                    <a:pt x="1736265" y="511292"/>
                  </a:cubicBezTo>
                  <a:cubicBezTo>
                    <a:pt x="1728530" y="497369"/>
                    <a:pt x="1716883" y="485782"/>
                    <a:pt x="1709760" y="471536"/>
                  </a:cubicBezTo>
                  <a:cubicBezTo>
                    <a:pt x="1691569" y="435153"/>
                    <a:pt x="1702435" y="452933"/>
                    <a:pt x="1676630" y="418527"/>
                  </a:cubicBezTo>
                  <a:cubicBezTo>
                    <a:pt x="1674421" y="411901"/>
                    <a:pt x="1674292" y="404162"/>
                    <a:pt x="1670004" y="398649"/>
                  </a:cubicBezTo>
                  <a:lnTo>
                    <a:pt x="1603743" y="332388"/>
                  </a:lnTo>
                  <a:cubicBezTo>
                    <a:pt x="1545671" y="274316"/>
                    <a:pt x="1619336" y="345382"/>
                    <a:pt x="1563986" y="299257"/>
                  </a:cubicBezTo>
                  <a:cubicBezTo>
                    <a:pt x="1556787" y="293258"/>
                    <a:pt x="1551505" y="285132"/>
                    <a:pt x="1544108" y="279379"/>
                  </a:cubicBezTo>
                  <a:cubicBezTo>
                    <a:pt x="1531536" y="269601"/>
                    <a:pt x="1515614" y="264137"/>
                    <a:pt x="1504352" y="252875"/>
                  </a:cubicBezTo>
                  <a:cubicBezTo>
                    <a:pt x="1499934" y="248458"/>
                    <a:pt x="1496456" y="242837"/>
                    <a:pt x="1491099" y="239623"/>
                  </a:cubicBezTo>
                  <a:cubicBezTo>
                    <a:pt x="1474159" y="229459"/>
                    <a:pt x="1455031" y="223282"/>
                    <a:pt x="1438091" y="213118"/>
                  </a:cubicBezTo>
                  <a:cubicBezTo>
                    <a:pt x="1416004" y="199866"/>
                    <a:pt x="1394868" y="184881"/>
                    <a:pt x="1371830" y="173362"/>
                  </a:cubicBezTo>
                  <a:cubicBezTo>
                    <a:pt x="1354160" y="164527"/>
                    <a:pt x="1335761" y="157021"/>
                    <a:pt x="1318821" y="146857"/>
                  </a:cubicBezTo>
                  <a:cubicBezTo>
                    <a:pt x="1276034" y="121185"/>
                    <a:pt x="1298320" y="129505"/>
                    <a:pt x="1252560" y="120353"/>
                  </a:cubicBezTo>
                  <a:cubicBezTo>
                    <a:pt x="1241517" y="115936"/>
                    <a:pt x="1230714" y="110862"/>
                    <a:pt x="1219430" y="107101"/>
                  </a:cubicBezTo>
                  <a:cubicBezTo>
                    <a:pt x="1210790" y="104221"/>
                    <a:pt x="1201682" y="102977"/>
                    <a:pt x="1192925" y="100475"/>
                  </a:cubicBezTo>
                  <a:cubicBezTo>
                    <a:pt x="1186209" y="98556"/>
                    <a:pt x="1179763" y="95768"/>
                    <a:pt x="1173047" y="93849"/>
                  </a:cubicBezTo>
                  <a:cubicBezTo>
                    <a:pt x="1164291" y="91347"/>
                    <a:pt x="1155265" y="89840"/>
                    <a:pt x="1146543" y="87223"/>
                  </a:cubicBezTo>
                  <a:cubicBezTo>
                    <a:pt x="1133163" y="83209"/>
                    <a:pt x="1120484" y="76710"/>
                    <a:pt x="1106786" y="73970"/>
                  </a:cubicBezTo>
                  <a:cubicBezTo>
                    <a:pt x="1095743" y="71761"/>
                    <a:pt x="1084521" y="70307"/>
                    <a:pt x="1073656" y="67344"/>
                  </a:cubicBezTo>
                  <a:cubicBezTo>
                    <a:pt x="1060179" y="63669"/>
                    <a:pt x="1047451" y="57480"/>
                    <a:pt x="1033899" y="54092"/>
                  </a:cubicBezTo>
                  <a:cubicBezTo>
                    <a:pt x="1020865" y="50834"/>
                    <a:pt x="1007234" y="50487"/>
                    <a:pt x="994143" y="47466"/>
                  </a:cubicBezTo>
                  <a:cubicBezTo>
                    <a:pt x="978475" y="43850"/>
                    <a:pt x="963297" y="38357"/>
                    <a:pt x="947760" y="34214"/>
                  </a:cubicBezTo>
                  <a:cubicBezTo>
                    <a:pt x="930162" y="29521"/>
                    <a:pt x="912421" y="25379"/>
                    <a:pt x="894752" y="20962"/>
                  </a:cubicBezTo>
                  <a:cubicBezTo>
                    <a:pt x="888126" y="16545"/>
                    <a:pt x="882825" y="8144"/>
                    <a:pt x="874873" y="7710"/>
                  </a:cubicBezTo>
                  <a:cubicBezTo>
                    <a:pt x="631162" y="-5583"/>
                    <a:pt x="534842" y="947"/>
                    <a:pt x="311656" y="7710"/>
                  </a:cubicBezTo>
                  <a:cubicBezTo>
                    <a:pt x="303165" y="9833"/>
                    <a:pt x="274778" y="16210"/>
                    <a:pt x="265273" y="20962"/>
                  </a:cubicBezTo>
                  <a:cubicBezTo>
                    <a:pt x="258150" y="24523"/>
                    <a:pt x="252309" y="30263"/>
                    <a:pt x="245395" y="34214"/>
                  </a:cubicBezTo>
                  <a:cubicBezTo>
                    <a:pt x="222468" y="47315"/>
                    <a:pt x="221314" y="46658"/>
                    <a:pt x="199012" y="54092"/>
                  </a:cubicBezTo>
                  <a:cubicBezTo>
                    <a:pt x="185760" y="62927"/>
                    <a:pt x="168091" y="67345"/>
                    <a:pt x="159256" y="80597"/>
                  </a:cubicBezTo>
                  <a:cubicBezTo>
                    <a:pt x="131486" y="122252"/>
                    <a:pt x="160777" y="76536"/>
                    <a:pt x="132752" y="126979"/>
                  </a:cubicBezTo>
                  <a:cubicBezTo>
                    <a:pt x="126497" y="138237"/>
                    <a:pt x="118202" y="148385"/>
                    <a:pt x="112873" y="160110"/>
                  </a:cubicBezTo>
                  <a:cubicBezTo>
                    <a:pt x="79078" y="234458"/>
                    <a:pt x="117645" y="172830"/>
                    <a:pt x="86369" y="219744"/>
                  </a:cubicBezTo>
                  <a:cubicBezTo>
                    <a:pt x="78991" y="241880"/>
                    <a:pt x="78663" y="241168"/>
                    <a:pt x="73117" y="266127"/>
                  </a:cubicBezTo>
                  <a:cubicBezTo>
                    <a:pt x="70674" y="277121"/>
                    <a:pt x="69454" y="288392"/>
                    <a:pt x="66491" y="299257"/>
                  </a:cubicBezTo>
                  <a:cubicBezTo>
                    <a:pt x="62816" y="312734"/>
                    <a:pt x="57253" y="325634"/>
                    <a:pt x="53239" y="339014"/>
                  </a:cubicBezTo>
                  <a:cubicBezTo>
                    <a:pt x="50622" y="347737"/>
                    <a:pt x="49114" y="356762"/>
                    <a:pt x="46612" y="365518"/>
                  </a:cubicBezTo>
                  <a:cubicBezTo>
                    <a:pt x="44693" y="372234"/>
                    <a:pt x="41680" y="378621"/>
                    <a:pt x="39986" y="385397"/>
                  </a:cubicBezTo>
                  <a:cubicBezTo>
                    <a:pt x="37255" y="396323"/>
                    <a:pt x="35803" y="407533"/>
                    <a:pt x="33360" y="418527"/>
                  </a:cubicBezTo>
                  <a:cubicBezTo>
                    <a:pt x="31385" y="427417"/>
                    <a:pt x="29236" y="436275"/>
                    <a:pt x="26734" y="445031"/>
                  </a:cubicBezTo>
                  <a:cubicBezTo>
                    <a:pt x="24815" y="451747"/>
                    <a:pt x="21802" y="458134"/>
                    <a:pt x="20108" y="464910"/>
                  </a:cubicBezTo>
                  <a:cubicBezTo>
                    <a:pt x="14651" y="486736"/>
                    <a:pt x="10795" y="516132"/>
                    <a:pt x="6856" y="537797"/>
                  </a:cubicBezTo>
                  <a:cubicBezTo>
                    <a:pt x="4841" y="548877"/>
                    <a:pt x="2439" y="559884"/>
                    <a:pt x="230" y="570927"/>
                  </a:cubicBezTo>
                  <a:cubicBezTo>
                    <a:pt x="580" y="591550"/>
                    <a:pt x="-3691" y="905952"/>
                    <a:pt x="13482" y="1034753"/>
                  </a:cubicBezTo>
                  <a:cubicBezTo>
                    <a:pt x="17022" y="1061307"/>
                    <a:pt x="20894" y="1057777"/>
                    <a:pt x="26734" y="1081136"/>
                  </a:cubicBezTo>
                  <a:cubicBezTo>
                    <a:pt x="29465" y="1092062"/>
                    <a:pt x="29799" y="1103582"/>
                    <a:pt x="33360" y="1114266"/>
                  </a:cubicBezTo>
                  <a:cubicBezTo>
                    <a:pt x="44977" y="1149116"/>
                    <a:pt x="45323" y="1131566"/>
                    <a:pt x="59865" y="1160649"/>
                  </a:cubicBezTo>
                  <a:cubicBezTo>
                    <a:pt x="77001" y="1194920"/>
                    <a:pt x="65899" y="1188069"/>
                    <a:pt x="86369" y="1213657"/>
                  </a:cubicBezTo>
                  <a:cubicBezTo>
                    <a:pt x="90272" y="1218535"/>
                    <a:pt x="95873" y="1221912"/>
                    <a:pt x="99621" y="1226910"/>
                  </a:cubicBezTo>
                  <a:cubicBezTo>
                    <a:pt x="109177" y="1239652"/>
                    <a:pt x="114863" y="1255404"/>
                    <a:pt x="126125" y="1266666"/>
                  </a:cubicBezTo>
                  <a:cubicBezTo>
                    <a:pt x="142825" y="1283365"/>
                    <a:pt x="138697" y="1277504"/>
                    <a:pt x="152630" y="1299797"/>
                  </a:cubicBezTo>
                  <a:cubicBezTo>
                    <a:pt x="159456" y="1310718"/>
                    <a:pt x="165364" y="1322211"/>
                    <a:pt x="172508" y="1332927"/>
                  </a:cubicBezTo>
                  <a:cubicBezTo>
                    <a:pt x="178634" y="1342116"/>
                    <a:pt x="186533" y="1350066"/>
                    <a:pt x="192386" y="1359431"/>
                  </a:cubicBezTo>
                  <a:cubicBezTo>
                    <a:pt x="197621" y="1367807"/>
                    <a:pt x="200160" y="1377717"/>
                    <a:pt x="205639" y="1385936"/>
                  </a:cubicBezTo>
                  <a:cubicBezTo>
                    <a:pt x="235890" y="1431313"/>
                    <a:pt x="236196" y="1429744"/>
                    <a:pt x="265273" y="1458823"/>
                  </a:cubicBezTo>
                  <a:cubicBezTo>
                    <a:pt x="269690" y="1469866"/>
                    <a:pt x="272624" y="1481626"/>
                    <a:pt x="278525" y="1491953"/>
                  </a:cubicBezTo>
                  <a:cubicBezTo>
                    <a:pt x="281625" y="1497377"/>
                    <a:pt x="287875" y="1500327"/>
                    <a:pt x="291778" y="1505205"/>
                  </a:cubicBezTo>
                  <a:cubicBezTo>
                    <a:pt x="296753" y="1511424"/>
                    <a:pt x="301469" y="1517961"/>
                    <a:pt x="305030" y="1525084"/>
                  </a:cubicBezTo>
                  <a:cubicBezTo>
                    <a:pt x="308153" y="1531331"/>
                    <a:pt x="308191" y="1538898"/>
                    <a:pt x="311656" y="1544962"/>
                  </a:cubicBezTo>
                  <a:cubicBezTo>
                    <a:pt x="317135" y="1554550"/>
                    <a:pt x="323725" y="1563657"/>
                    <a:pt x="331534" y="1571466"/>
                  </a:cubicBezTo>
                  <a:cubicBezTo>
                    <a:pt x="339747" y="1579679"/>
                    <a:pt x="366635" y="1597075"/>
                    <a:pt x="377917" y="1604597"/>
                  </a:cubicBezTo>
                  <a:cubicBezTo>
                    <a:pt x="401245" y="1639589"/>
                    <a:pt x="379320" y="1611480"/>
                    <a:pt x="417673" y="1644353"/>
                  </a:cubicBezTo>
                  <a:cubicBezTo>
                    <a:pt x="424788" y="1650451"/>
                    <a:pt x="430055" y="1658608"/>
                    <a:pt x="437552" y="1664231"/>
                  </a:cubicBezTo>
                  <a:cubicBezTo>
                    <a:pt x="492202" y="1705219"/>
                    <a:pt x="542079" y="1728359"/>
                    <a:pt x="603204" y="1763623"/>
                  </a:cubicBezTo>
                  <a:cubicBezTo>
                    <a:pt x="625515" y="1776495"/>
                    <a:pt x="645347" y="1794335"/>
                    <a:pt x="669465" y="1803379"/>
                  </a:cubicBezTo>
                  <a:cubicBezTo>
                    <a:pt x="716453" y="1820999"/>
                    <a:pt x="738138" y="1830487"/>
                    <a:pt x="788734" y="1843136"/>
                  </a:cubicBezTo>
                  <a:cubicBezTo>
                    <a:pt x="819413" y="1850806"/>
                    <a:pt x="851498" y="1853014"/>
                    <a:pt x="881499" y="1863014"/>
                  </a:cubicBezTo>
                  <a:cubicBezTo>
                    <a:pt x="899664" y="1869069"/>
                    <a:pt x="914520" y="1874933"/>
                    <a:pt x="934508" y="1876266"/>
                  </a:cubicBezTo>
                  <a:cubicBezTo>
                    <a:pt x="989647" y="1879942"/>
                    <a:pt x="1044975" y="1879988"/>
                    <a:pt x="1100160" y="1882892"/>
                  </a:cubicBezTo>
                  <a:cubicBezTo>
                    <a:pt x="1128918" y="1884406"/>
                    <a:pt x="1157586" y="1887309"/>
                    <a:pt x="1186299" y="1889518"/>
                  </a:cubicBezTo>
                  <a:cubicBezTo>
                    <a:pt x="1199551" y="1887309"/>
                    <a:pt x="1213310" y="1887140"/>
                    <a:pt x="1226056" y="1882892"/>
                  </a:cubicBezTo>
                  <a:cubicBezTo>
                    <a:pt x="1232206" y="1880842"/>
                    <a:pt x="1271343" y="1850388"/>
                    <a:pt x="1272439" y="1849762"/>
                  </a:cubicBezTo>
                  <a:cubicBezTo>
                    <a:pt x="1278503" y="1846297"/>
                    <a:pt x="1286070" y="1846260"/>
                    <a:pt x="1292317" y="1843136"/>
                  </a:cubicBezTo>
                  <a:cubicBezTo>
                    <a:pt x="1302630" y="1837979"/>
                    <a:pt x="1333062" y="1818764"/>
                    <a:pt x="1345325" y="1810005"/>
                  </a:cubicBezTo>
                  <a:cubicBezTo>
                    <a:pt x="1354312" y="1803586"/>
                    <a:pt x="1364021" y="1797936"/>
                    <a:pt x="1371830" y="1790127"/>
                  </a:cubicBezTo>
                  <a:cubicBezTo>
                    <a:pt x="1379639" y="1782318"/>
                    <a:pt x="1384638" y="1772107"/>
                    <a:pt x="1391708" y="1763623"/>
                  </a:cubicBezTo>
                  <a:cubicBezTo>
                    <a:pt x="1395707" y="1758824"/>
                    <a:pt x="1400961" y="1755169"/>
                    <a:pt x="1404960" y="1750370"/>
                  </a:cubicBezTo>
                  <a:cubicBezTo>
                    <a:pt x="1412030" y="1741886"/>
                    <a:pt x="1418213" y="1732701"/>
                    <a:pt x="1424839" y="1723866"/>
                  </a:cubicBezTo>
                  <a:cubicBezTo>
                    <a:pt x="1427048" y="1717240"/>
                    <a:pt x="1429771" y="1710764"/>
                    <a:pt x="1431465" y="1703988"/>
                  </a:cubicBezTo>
                  <a:cubicBezTo>
                    <a:pt x="1434196" y="1693062"/>
                    <a:pt x="1434530" y="1681541"/>
                    <a:pt x="1438091" y="1670857"/>
                  </a:cubicBezTo>
                  <a:cubicBezTo>
                    <a:pt x="1445613" y="1648290"/>
                    <a:pt x="1457073" y="1627164"/>
                    <a:pt x="1464595" y="1604597"/>
                  </a:cubicBezTo>
                  <a:cubicBezTo>
                    <a:pt x="1466804" y="1597971"/>
                    <a:pt x="1468384" y="1591101"/>
                    <a:pt x="1471221" y="1584718"/>
                  </a:cubicBezTo>
                  <a:cubicBezTo>
                    <a:pt x="1477238" y="1571179"/>
                    <a:pt x="1485082" y="1558501"/>
                    <a:pt x="1491099" y="1544962"/>
                  </a:cubicBezTo>
                  <a:cubicBezTo>
                    <a:pt x="1504321" y="1515213"/>
                    <a:pt x="1491462" y="1530621"/>
                    <a:pt x="1504352" y="1491953"/>
                  </a:cubicBezTo>
                  <a:cubicBezTo>
                    <a:pt x="1507476" y="1482582"/>
                    <a:pt x="1513187" y="1474284"/>
                    <a:pt x="1517604" y="1465449"/>
                  </a:cubicBezTo>
                  <a:cubicBezTo>
                    <a:pt x="1519813" y="1456614"/>
                    <a:pt x="1521728" y="1447701"/>
                    <a:pt x="1524230" y="1438944"/>
                  </a:cubicBezTo>
                  <a:cubicBezTo>
                    <a:pt x="1526149" y="1432228"/>
                    <a:pt x="1529018" y="1425804"/>
                    <a:pt x="1530856" y="1419066"/>
                  </a:cubicBezTo>
                  <a:cubicBezTo>
                    <a:pt x="1535648" y="1401494"/>
                    <a:pt x="1535963" y="1382348"/>
                    <a:pt x="1544108" y="1366057"/>
                  </a:cubicBezTo>
                  <a:cubicBezTo>
                    <a:pt x="1548525" y="1357222"/>
                    <a:pt x="1553892" y="1348802"/>
                    <a:pt x="1557360" y="1339553"/>
                  </a:cubicBezTo>
                  <a:cubicBezTo>
                    <a:pt x="1575697" y="1290654"/>
                    <a:pt x="1550382" y="1333455"/>
                    <a:pt x="1577239" y="1293170"/>
                  </a:cubicBezTo>
                  <a:cubicBezTo>
                    <a:pt x="1583865" y="1273292"/>
                    <a:pt x="1587747" y="1252277"/>
                    <a:pt x="1597117" y="1233536"/>
                  </a:cubicBezTo>
                  <a:cubicBezTo>
                    <a:pt x="1611840" y="1204089"/>
                    <a:pt x="1626579" y="1178278"/>
                    <a:pt x="1636873" y="1147397"/>
                  </a:cubicBezTo>
                  <a:cubicBezTo>
                    <a:pt x="1639753" y="1138757"/>
                    <a:pt x="1640301" y="1129419"/>
                    <a:pt x="1643499" y="1120892"/>
                  </a:cubicBezTo>
                  <a:cubicBezTo>
                    <a:pt x="1646967" y="1111643"/>
                    <a:pt x="1652861" y="1103467"/>
                    <a:pt x="1656752" y="1094388"/>
                  </a:cubicBezTo>
                  <a:cubicBezTo>
                    <a:pt x="1659503" y="1087968"/>
                    <a:pt x="1660627" y="1080930"/>
                    <a:pt x="1663378" y="1074510"/>
                  </a:cubicBezTo>
                  <a:cubicBezTo>
                    <a:pt x="1687941" y="1017195"/>
                    <a:pt x="1667717" y="1074744"/>
                    <a:pt x="1683256" y="1028127"/>
                  </a:cubicBezTo>
                  <a:cubicBezTo>
                    <a:pt x="1698670" y="935638"/>
                    <a:pt x="1681681" y="1031058"/>
                    <a:pt x="1696508" y="961866"/>
                  </a:cubicBezTo>
                  <a:cubicBezTo>
                    <a:pt x="1700354" y="943918"/>
                    <a:pt x="1708822" y="894314"/>
                    <a:pt x="1716386" y="869101"/>
                  </a:cubicBezTo>
                  <a:cubicBezTo>
                    <a:pt x="1720400" y="855721"/>
                    <a:pt x="1726899" y="843042"/>
                    <a:pt x="1729639" y="829344"/>
                  </a:cubicBezTo>
                  <a:cubicBezTo>
                    <a:pt x="1749905" y="728016"/>
                    <a:pt x="1718824" y="887612"/>
                    <a:pt x="1742891" y="743205"/>
                  </a:cubicBezTo>
                  <a:cubicBezTo>
                    <a:pt x="1760532" y="637359"/>
                    <a:pt x="1748084" y="708463"/>
                    <a:pt x="1762769" y="657066"/>
                  </a:cubicBezTo>
                  <a:cubicBezTo>
                    <a:pt x="1765271" y="648310"/>
                    <a:pt x="1764877" y="638469"/>
                    <a:pt x="1769395" y="630562"/>
                  </a:cubicBezTo>
                  <a:cubicBezTo>
                    <a:pt x="1774044" y="622426"/>
                    <a:pt x="1780892" y="614875"/>
                    <a:pt x="1789273" y="610684"/>
                  </a:cubicBezTo>
                  <a:cubicBezTo>
                    <a:pt x="1799346" y="605647"/>
                    <a:pt x="1811360" y="606266"/>
                    <a:pt x="1822404" y="604057"/>
                  </a:cubicBezTo>
                  <a:cubicBezTo>
                    <a:pt x="1882039" y="606266"/>
                    <a:pt x="1941742" y="607074"/>
                    <a:pt x="2001308" y="610684"/>
                  </a:cubicBezTo>
                  <a:cubicBezTo>
                    <a:pt x="2014719" y="611497"/>
                    <a:pt x="2027734" y="615644"/>
                    <a:pt x="2041065" y="617310"/>
                  </a:cubicBezTo>
                  <a:cubicBezTo>
                    <a:pt x="2063090" y="620063"/>
                    <a:pt x="2085254" y="621571"/>
                    <a:pt x="2107325" y="623936"/>
                  </a:cubicBezTo>
                  <a:cubicBezTo>
                    <a:pt x="2147099" y="628197"/>
                    <a:pt x="2186682" y="634527"/>
                    <a:pt x="2226595" y="637188"/>
                  </a:cubicBezTo>
                  <a:cubicBezTo>
                    <a:pt x="2290719" y="641463"/>
                    <a:pt x="2321481" y="641592"/>
                    <a:pt x="2378995" y="650440"/>
                  </a:cubicBezTo>
                  <a:cubicBezTo>
                    <a:pt x="2397799" y="653333"/>
                    <a:pt x="2463139" y="668594"/>
                    <a:pt x="2471760" y="670318"/>
                  </a:cubicBezTo>
                  <a:cubicBezTo>
                    <a:pt x="2484934" y="672953"/>
                    <a:pt x="2498265" y="674735"/>
                    <a:pt x="2511517" y="676944"/>
                  </a:cubicBezTo>
                  <a:cubicBezTo>
                    <a:pt x="2522560" y="681362"/>
                    <a:pt x="2533510" y="686020"/>
                    <a:pt x="2544647" y="690197"/>
                  </a:cubicBezTo>
                  <a:cubicBezTo>
                    <a:pt x="2551187" y="692650"/>
                    <a:pt x="2558536" y="693230"/>
                    <a:pt x="2564525" y="696823"/>
                  </a:cubicBezTo>
                  <a:cubicBezTo>
                    <a:pt x="2580921" y="706660"/>
                    <a:pt x="2577484" y="716407"/>
                    <a:pt x="2591030" y="729953"/>
                  </a:cubicBezTo>
                  <a:cubicBezTo>
                    <a:pt x="2596661" y="735584"/>
                    <a:pt x="2603785" y="739644"/>
                    <a:pt x="2610908" y="743205"/>
                  </a:cubicBezTo>
                  <a:cubicBezTo>
                    <a:pt x="2612883" y="744193"/>
                    <a:pt x="2615325" y="743205"/>
                    <a:pt x="2617534" y="743205"/>
                  </a:cubicBezTo>
                </a:path>
              </a:pathLst>
            </a:custGeom>
            <a:noFill/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triangl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10</a:t>
            </a:fld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 descr="Rectangle: Click to edit Master text styles&#10;Second level&#10;Third level&#10;Fourth level&#10;Fifth level"/>
          <p:cNvSpPr>
            <a:spLocks noGrp="1" noChangeArrowheads="1"/>
          </p:cNvSpPr>
          <p:nvPr>
            <p:ph type="body" idx="1"/>
          </p:nvPr>
        </p:nvSpPr>
        <p:spPr>
          <a:xfrm>
            <a:off x="540261" y="1597718"/>
            <a:ext cx="10883654" cy="2063992"/>
          </a:xfrm>
          <a:ln>
            <a:noFill/>
          </a:ln>
        </p:spPr>
        <p:txBody>
          <a:bodyPr/>
          <a:lstStyle/>
          <a:p>
            <a:r>
              <a:rPr lang="en-US" sz="2800" dirty="0">
                <a:latin typeface="Arial" charset="0"/>
              </a:rPr>
              <a:t>Commodity servers connected to each other and storage using commodity networking </a:t>
            </a:r>
          </a:p>
          <a:p>
            <a:r>
              <a:rPr lang="en-US" sz="2800" dirty="0">
                <a:latin typeface="Arial" charset="0"/>
              </a:rPr>
              <a:t>DB is stored on “remote storage” (e.g. a SAN, S3, Azure Storage)</a:t>
            </a:r>
          </a:p>
          <a:p>
            <a:pPr>
              <a:lnSpc>
                <a:spcPct val="90000"/>
              </a:lnSpc>
            </a:pPr>
            <a:endParaRPr lang="en-US" sz="2800" dirty="0">
              <a:latin typeface="Arial" charset="0"/>
            </a:endParaRPr>
          </a:p>
          <a:p>
            <a:pPr>
              <a:lnSpc>
                <a:spcPct val="90000"/>
              </a:lnSpc>
            </a:pPr>
            <a:endParaRPr lang="en-US" sz="2800" dirty="0">
              <a:latin typeface="Arial" charset="0"/>
            </a:endParaRPr>
          </a:p>
        </p:txBody>
      </p:sp>
      <p:grpSp>
        <p:nvGrpSpPr>
          <p:cNvPr id="104" name="Group 216"/>
          <p:cNvGrpSpPr>
            <a:grpSpLocks noChangeAspect="1"/>
          </p:cNvGrpSpPr>
          <p:nvPr/>
        </p:nvGrpSpPr>
        <p:grpSpPr bwMode="auto">
          <a:xfrm>
            <a:off x="2102776" y="3213111"/>
            <a:ext cx="5874441" cy="2882310"/>
            <a:chOff x="1130" y="724"/>
            <a:chExt cx="2771" cy="1588"/>
          </a:xfrm>
        </p:grpSpPr>
        <p:grpSp>
          <p:nvGrpSpPr>
            <p:cNvPr id="105" name="Group 159"/>
            <p:cNvGrpSpPr>
              <a:grpSpLocks/>
            </p:cNvGrpSpPr>
            <p:nvPr/>
          </p:nvGrpSpPr>
          <p:grpSpPr bwMode="auto">
            <a:xfrm>
              <a:off x="1541" y="1851"/>
              <a:ext cx="2001" cy="461"/>
              <a:chOff x="1098" y="1807"/>
              <a:chExt cx="2001" cy="461"/>
            </a:xfrm>
          </p:grpSpPr>
          <p:grpSp>
            <p:nvGrpSpPr>
              <p:cNvPr id="154" name="Group 160"/>
              <p:cNvGrpSpPr>
                <a:grpSpLocks/>
              </p:cNvGrpSpPr>
              <p:nvPr/>
            </p:nvGrpSpPr>
            <p:grpSpPr bwMode="auto">
              <a:xfrm>
                <a:off x="1098" y="1807"/>
                <a:ext cx="386" cy="461"/>
                <a:chOff x="3072" y="3254"/>
                <a:chExt cx="321" cy="360"/>
              </a:xfrm>
            </p:grpSpPr>
            <p:sp>
              <p:nvSpPr>
                <p:cNvPr id="197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98" name="Line 162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55" name="Group 163"/>
              <p:cNvGrpSpPr>
                <a:grpSpLocks/>
              </p:cNvGrpSpPr>
              <p:nvPr/>
            </p:nvGrpSpPr>
            <p:grpSpPr bwMode="auto">
              <a:xfrm>
                <a:off x="1213" y="1807"/>
                <a:ext cx="386" cy="461"/>
                <a:chOff x="3072" y="3254"/>
                <a:chExt cx="321" cy="360"/>
              </a:xfrm>
            </p:grpSpPr>
            <p:sp>
              <p:nvSpPr>
                <p:cNvPr id="195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96" name="Line 165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56" name="Group 166"/>
              <p:cNvGrpSpPr>
                <a:grpSpLocks/>
              </p:cNvGrpSpPr>
              <p:nvPr/>
            </p:nvGrpSpPr>
            <p:grpSpPr bwMode="auto">
              <a:xfrm>
                <a:off x="1329" y="1807"/>
                <a:ext cx="386" cy="461"/>
                <a:chOff x="3072" y="3254"/>
                <a:chExt cx="321" cy="360"/>
              </a:xfrm>
            </p:grpSpPr>
            <p:sp>
              <p:nvSpPr>
                <p:cNvPr id="193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94" name="Line 168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57" name="Group 169"/>
              <p:cNvGrpSpPr>
                <a:grpSpLocks/>
              </p:cNvGrpSpPr>
              <p:nvPr/>
            </p:nvGrpSpPr>
            <p:grpSpPr bwMode="auto">
              <a:xfrm>
                <a:off x="1444" y="1807"/>
                <a:ext cx="386" cy="461"/>
                <a:chOff x="3072" y="3254"/>
                <a:chExt cx="321" cy="360"/>
              </a:xfrm>
            </p:grpSpPr>
            <p:sp>
              <p:nvSpPr>
                <p:cNvPr id="191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92" name="Line 171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58" name="Group 172"/>
              <p:cNvGrpSpPr>
                <a:grpSpLocks/>
              </p:cNvGrpSpPr>
              <p:nvPr/>
            </p:nvGrpSpPr>
            <p:grpSpPr bwMode="auto">
              <a:xfrm>
                <a:off x="1559" y="1807"/>
                <a:ext cx="386" cy="461"/>
                <a:chOff x="3072" y="3254"/>
                <a:chExt cx="321" cy="360"/>
              </a:xfrm>
            </p:grpSpPr>
            <p:sp>
              <p:nvSpPr>
                <p:cNvPr id="189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90" name="Line 174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59" name="Group 175"/>
              <p:cNvGrpSpPr>
                <a:grpSpLocks/>
              </p:cNvGrpSpPr>
              <p:nvPr/>
            </p:nvGrpSpPr>
            <p:grpSpPr bwMode="auto">
              <a:xfrm>
                <a:off x="1675" y="1807"/>
                <a:ext cx="386" cy="461"/>
                <a:chOff x="3072" y="3254"/>
                <a:chExt cx="321" cy="360"/>
              </a:xfrm>
            </p:grpSpPr>
            <p:sp>
              <p:nvSpPr>
                <p:cNvPr id="187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88" name="Line 177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60" name="Group 178"/>
              <p:cNvGrpSpPr>
                <a:grpSpLocks/>
              </p:cNvGrpSpPr>
              <p:nvPr/>
            </p:nvGrpSpPr>
            <p:grpSpPr bwMode="auto">
              <a:xfrm>
                <a:off x="1790" y="1807"/>
                <a:ext cx="386" cy="461"/>
                <a:chOff x="3072" y="3254"/>
                <a:chExt cx="321" cy="360"/>
              </a:xfrm>
            </p:grpSpPr>
            <p:sp>
              <p:nvSpPr>
                <p:cNvPr id="185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86" name="Line 180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61" name="Group 181"/>
              <p:cNvGrpSpPr>
                <a:grpSpLocks/>
              </p:cNvGrpSpPr>
              <p:nvPr/>
            </p:nvGrpSpPr>
            <p:grpSpPr bwMode="auto">
              <a:xfrm>
                <a:off x="1906" y="1807"/>
                <a:ext cx="385" cy="461"/>
                <a:chOff x="3072" y="3254"/>
                <a:chExt cx="321" cy="360"/>
              </a:xfrm>
            </p:grpSpPr>
            <p:sp>
              <p:nvSpPr>
                <p:cNvPr id="183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84" name="Line 183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62" name="Group 184"/>
              <p:cNvGrpSpPr>
                <a:grpSpLocks/>
              </p:cNvGrpSpPr>
              <p:nvPr/>
            </p:nvGrpSpPr>
            <p:grpSpPr bwMode="auto">
              <a:xfrm>
                <a:off x="2021" y="1807"/>
                <a:ext cx="386" cy="461"/>
                <a:chOff x="3072" y="3254"/>
                <a:chExt cx="321" cy="360"/>
              </a:xfrm>
            </p:grpSpPr>
            <p:sp>
              <p:nvSpPr>
                <p:cNvPr id="181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82" name="Line 186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63" name="Group 187"/>
              <p:cNvGrpSpPr>
                <a:grpSpLocks/>
              </p:cNvGrpSpPr>
              <p:nvPr/>
            </p:nvGrpSpPr>
            <p:grpSpPr bwMode="auto">
              <a:xfrm>
                <a:off x="2136" y="1807"/>
                <a:ext cx="386" cy="461"/>
                <a:chOff x="3072" y="3254"/>
                <a:chExt cx="321" cy="360"/>
              </a:xfrm>
            </p:grpSpPr>
            <p:sp>
              <p:nvSpPr>
                <p:cNvPr id="179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80" name="Line 189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64" name="Group 190"/>
              <p:cNvGrpSpPr>
                <a:grpSpLocks/>
              </p:cNvGrpSpPr>
              <p:nvPr/>
            </p:nvGrpSpPr>
            <p:grpSpPr bwMode="auto">
              <a:xfrm>
                <a:off x="2252" y="1807"/>
                <a:ext cx="386" cy="461"/>
                <a:chOff x="3072" y="3254"/>
                <a:chExt cx="321" cy="360"/>
              </a:xfrm>
            </p:grpSpPr>
            <p:sp>
              <p:nvSpPr>
                <p:cNvPr id="177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78" name="Line 192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65" name="Group 193"/>
              <p:cNvGrpSpPr>
                <a:grpSpLocks/>
              </p:cNvGrpSpPr>
              <p:nvPr/>
            </p:nvGrpSpPr>
            <p:grpSpPr bwMode="auto">
              <a:xfrm>
                <a:off x="2367" y="1807"/>
                <a:ext cx="386" cy="461"/>
                <a:chOff x="3072" y="3254"/>
                <a:chExt cx="321" cy="360"/>
              </a:xfrm>
            </p:grpSpPr>
            <p:sp>
              <p:nvSpPr>
                <p:cNvPr id="175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76" name="Line 195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66" name="Group 196"/>
              <p:cNvGrpSpPr>
                <a:grpSpLocks/>
              </p:cNvGrpSpPr>
              <p:nvPr/>
            </p:nvGrpSpPr>
            <p:grpSpPr bwMode="auto">
              <a:xfrm>
                <a:off x="2482" y="1807"/>
                <a:ext cx="386" cy="461"/>
                <a:chOff x="3072" y="3254"/>
                <a:chExt cx="321" cy="360"/>
              </a:xfrm>
            </p:grpSpPr>
            <p:sp>
              <p:nvSpPr>
                <p:cNvPr id="173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74" name="Line 198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67" name="Group 199"/>
              <p:cNvGrpSpPr>
                <a:grpSpLocks/>
              </p:cNvGrpSpPr>
              <p:nvPr/>
            </p:nvGrpSpPr>
            <p:grpSpPr bwMode="auto">
              <a:xfrm>
                <a:off x="2598" y="1807"/>
                <a:ext cx="386" cy="461"/>
                <a:chOff x="3072" y="3254"/>
                <a:chExt cx="321" cy="360"/>
              </a:xfrm>
            </p:grpSpPr>
            <p:sp>
              <p:nvSpPr>
                <p:cNvPr id="171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72" name="Line 201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grpSp>
            <p:nvGrpSpPr>
              <p:cNvPr id="168" name="Group 202"/>
              <p:cNvGrpSpPr>
                <a:grpSpLocks/>
              </p:cNvGrpSpPr>
              <p:nvPr/>
            </p:nvGrpSpPr>
            <p:grpSpPr bwMode="auto">
              <a:xfrm>
                <a:off x="2713" y="1807"/>
                <a:ext cx="386" cy="461"/>
                <a:chOff x="3072" y="3254"/>
                <a:chExt cx="321" cy="360"/>
              </a:xfrm>
            </p:grpSpPr>
            <p:sp>
              <p:nvSpPr>
                <p:cNvPr id="169" name="AutoShape 13"/>
                <p:cNvSpPr>
                  <a:spLocks noChangeArrowheads="1"/>
                </p:cNvSpPr>
                <p:nvPr/>
              </p:nvSpPr>
              <p:spPr bwMode="auto">
                <a:xfrm>
                  <a:off x="3072" y="3350"/>
                  <a:ext cx="321" cy="264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  <p:sp>
              <p:nvSpPr>
                <p:cNvPr id="170" name="Line 204"/>
                <p:cNvSpPr>
                  <a:spLocks noChangeShapeType="1"/>
                </p:cNvSpPr>
                <p:nvPr/>
              </p:nvSpPr>
              <p:spPr bwMode="auto">
                <a:xfrm>
                  <a:off x="3232" y="3254"/>
                  <a:ext cx="0" cy="122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</p:grpSp>
        <p:sp>
          <p:nvSpPr>
            <p:cNvPr id="106" name="Line 155"/>
            <p:cNvSpPr>
              <a:spLocks noChangeShapeType="1"/>
            </p:cNvSpPr>
            <p:nvPr/>
          </p:nvSpPr>
          <p:spPr bwMode="auto">
            <a:xfrm>
              <a:off x="2288" y="1540"/>
              <a:ext cx="73" cy="96"/>
            </a:xfrm>
            <a:prstGeom prst="line">
              <a:avLst/>
            </a:prstGeom>
            <a:noFill/>
            <a:ln w="28575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44"/>
            <p:cNvSpPr>
              <a:spLocks/>
            </p:cNvSpPr>
            <p:nvPr/>
          </p:nvSpPr>
          <p:spPr bwMode="auto">
            <a:xfrm>
              <a:off x="1518" y="1609"/>
              <a:ext cx="2283" cy="285"/>
            </a:xfrm>
            <a:custGeom>
              <a:avLst/>
              <a:gdLst>
                <a:gd name="T0" fmla="*/ 175 w 2197"/>
                <a:gd name="T1" fmla="*/ 48 h 265"/>
                <a:gd name="T2" fmla="*/ 231 w 2197"/>
                <a:gd name="T3" fmla="*/ 40 h 265"/>
                <a:gd name="T4" fmla="*/ 294 w 2197"/>
                <a:gd name="T5" fmla="*/ 32 h 265"/>
                <a:gd name="T6" fmla="*/ 308 w 2197"/>
                <a:gd name="T7" fmla="*/ 24 h 265"/>
                <a:gd name="T8" fmla="*/ 336 w 2197"/>
                <a:gd name="T9" fmla="*/ 16 h 265"/>
                <a:gd name="T10" fmla="*/ 643 w 2197"/>
                <a:gd name="T11" fmla="*/ 16 h 265"/>
                <a:gd name="T12" fmla="*/ 867 w 2197"/>
                <a:gd name="T13" fmla="*/ 0 h 265"/>
                <a:gd name="T14" fmla="*/ 923 w 2197"/>
                <a:gd name="T15" fmla="*/ 6 h 265"/>
                <a:gd name="T16" fmla="*/ 993 w 2197"/>
                <a:gd name="T17" fmla="*/ 16 h 265"/>
                <a:gd name="T18" fmla="*/ 1014 w 2197"/>
                <a:gd name="T19" fmla="*/ 24 h 265"/>
                <a:gd name="T20" fmla="*/ 1050 w 2197"/>
                <a:gd name="T21" fmla="*/ 32 h 265"/>
                <a:gd name="T22" fmla="*/ 1546 w 2197"/>
                <a:gd name="T23" fmla="*/ 40 h 265"/>
                <a:gd name="T24" fmla="*/ 1588 w 2197"/>
                <a:gd name="T25" fmla="*/ 40 h 265"/>
                <a:gd name="T26" fmla="*/ 1644 w 2197"/>
                <a:gd name="T27" fmla="*/ 48 h 265"/>
                <a:gd name="T28" fmla="*/ 1721 w 2197"/>
                <a:gd name="T29" fmla="*/ 48 h 265"/>
                <a:gd name="T30" fmla="*/ 1840 w 2197"/>
                <a:gd name="T31" fmla="*/ 65 h 265"/>
                <a:gd name="T32" fmla="*/ 2050 w 2197"/>
                <a:gd name="T33" fmla="*/ 104 h 265"/>
                <a:gd name="T34" fmla="*/ 2498 w 2197"/>
                <a:gd name="T35" fmla="*/ 120 h 265"/>
                <a:gd name="T36" fmla="*/ 2532 w 2197"/>
                <a:gd name="T37" fmla="*/ 160 h 265"/>
                <a:gd name="T38" fmla="*/ 2554 w 2197"/>
                <a:gd name="T39" fmla="*/ 210 h 265"/>
                <a:gd name="T40" fmla="*/ 2560 w 2197"/>
                <a:gd name="T41" fmla="*/ 226 h 265"/>
                <a:gd name="T42" fmla="*/ 2560 w 2197"/>
                <a:gd name="T43" fmla="*/ 242 h 265"/>
                <a:gd name="T44" fmla="*/ 2519 w 2197"/>
                <a:gd name="T45" fmla="*/ 248 h 265"/>
                <a:gd name="T46" fmla="*/ 2476 w 2197"/>
                <a:gd name="T47" fmla="*/ 248 h 265"/>
                <a:gd name="T48" fmla="*/ 2413 w 2197"/>
                <a:gd name="T49" fmla="*/ 281 h 265"/>
                <a:gd name="T50" fmla="*/ 2351 w 2197"/>
                <a:gd name="T51" fmla="*/ 313 h 265"/>
                <a:gd name="T52" fmla="*/ 2232 w 2197"/>
                <a:gd name="T53" fmla="*/ 353 h 265"/>
                <a:gd name="T54" fmla="*/ 2105 w 2197"/>
                <a:gd name="T55" fmla="*/ 353 h 265"/>
                <a:gd name="T56" fmla="*/ 2015 w 2197"/>
                <a:gd name="T57" fmla="*/ 344 h 265"/>
                <a:gd name="T58" fmla="*/ 1931 w 2197"/>
                <a:gd name="T59" fmla="*/ 344 h 265"/>
                <a:gd name="T60" fmla="*/ 1847 w 2197"/>
                <a:gd name="T61" fmla="*/ 344 h 265"/>
                <a:gd name="T62" fmla="*/ 1798 w 2197"/>
                <a:gd name="T63" fmla="*/ 344 h 265"/>
                <a:gd name="T64" fmla="*/ 1777 w 2197"/>
                <a:gd name="T65" fmla="*/ 353 h 265"/>
                <a:gd name="T66" fmla="*/ 1715 w 2197"/>
                <a:gd name="T67" fmla="*/ 353 h 265"/>
                <a:gd name="T68" fmla="*/ 1609 w 2197"/>
                <a:gd name="T69" fmla="*/ 353 h 265"/>
                <a:gd name="T70" fmla="*/ 1524 w 2197"/>
                <a:gd name="T71" fmla="*/ 344 h 265"/>
                <a:gd name="T72" fmla="*/ 1468 w 2197"/>
                <a:gd name="T73" fmla="*/ 330 h 265"/>
                <a:gd name="T74" fmla="*/ 1392 w 2197"/>
                <a:gd name="T75" fmla="*/ 313 h 265"/>
                <a:gd name="T76" fmla="*/ 1294 w 2197"/>
                <a:gd name="T77" fmla="*/ 313 h 265"/>
                <a:gd name="T78" fmla="*/ 1162 w 2197"/>
                <a:gd name="T79" fmla="*/ 313 h 265"/>
                <a:gd name="T80" fmla="*/ 497 w 2197"/>
                <a:gd name="T81" fmla="*/ 313 h 265"/>
                <a:gd name="T82" fmla="*/ 273 w 2197"/>
                <a:gd name="T83" fmla="*/ 304 h 265"/>
                <a:gd name="T84" fmla="*/ 147 w 2197"/>
                <a:gd name="T85" fmla="*/ 337 h 265"/>
                <a:gd name="T86" fmla="*/ 126 w 2197"/>
                <a:gd name="T87" fmla="*/ 337 h 265"/>
                <a:gd name="T88" fmla="*/ 98 w 2197"/>
                <a:gd name="T89" fmla="*/ 330 h 265"/>
                <a:gd name="T90" fmla="*/ 56 w 2197"/>
                <a:gd name="T91" fmla="*/ 273 h 265"/>
                <a:gd name="T92" fmla="*/ 22 w 2197"/>
                <a:gd name="T93" fmla="*/ 226 h 265"/>
                <a:gd name="T94" fmla="*/ 6 w 2197"/>
                <a:gd name="T95" fmla="*/ 160 h 265"/>
                <a:gd name="T96" fmla="*/ 56 w 2197"/>
                <a:gd name="T97" fmla="*/ 112 h 265"/>
                <a:gd name="T98" fmla="*/ 70 w 2197"/>
                <a:gd name="T99" fmla="*/ 120 h 26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197"/>
                <a:gd name="T151" fmla="*/ 0 h 265"/>
                <a:gd name="T152" fmla="*/ 2197 w 2197"/>
                <a:gd name="T153" fmla="*/ 265 h 26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197" h="265">
                  <a:moveTo>
                    <a:pt x="60" y="66"/>
                  </a:moveTo>
                  <a:lnTo>
                    <a:pt x="150" y="36"/>
                  </a:lnTo>
                  <a:lnTo>
                    <a:pt x="174" y="36"/>
                  </a:lnTo>
                  <a:lnTo>
                    <a:pt x="198" y="30"/>
                  </a:lnTo>
                  <a:lnTo>
                    <a:pt x="222" y="30"/>
                  </a:lnTo>
                  <a:lnTo>
                    <a:pt x="252" y="24"/>
                  </a:lnTo>
                  <a:lnTo>
                    <a:pt x="258" y="24"/>
                  </a:lnTo>
                  <a:lnTo>
                    <a:pt x="264" y="18"/>
                  </a:lnTo>
                  <a:lnTo>
                    <a:pt x="276" y="18"/>
                  </a:lnTo>
                  <a:lnTo>
                    <a:pt x="288" y="12"/>
                  </a:lnTo>
                  <a:lnTo>
                    <a:pt x="420" y="12"/>
                  </a:lnTo>
                  <a:lnTo>
                    <a:pt x="552" y="12"/>
                  </a:lnTo>
                  <a:lnTo>
                    <a:pt x="666" y="0"/>
                  </a:lnTo>
                  <a:lnTo>
                    <a:pt x="744" y="0"/>
                  </a:lnTo>
                  <a:lnTo>
                    <a:pt x="768" y="6"/>
                  </a:lnTo>
                  <a:lnTo>
                    <a:pt x="792" y="6"/>
                  </a:lnTo>
                  <a:lnTo>
                    <a:pt x="822" y="12"/>
                  </a:lnTo>
                  <a:lnTo>
                    <a:pt x="852" y="12"/>
                  </a:lnTo>
                  <a:lnTo>
                    <a:pt x="858" y="18"/>
                  </a:lnTo>
                  <a:lnTo>
                    <a:pt x="870" y="18"/>
                  </a:lnTo>
                  <a:lnTo>
                    <a:pt x="888" y="24"/>
                  </a:lnTo>
                  <a:lnTo>
                    <a:pt x="900" y="24"/>
                  </a:lnTo>
                  <a:lnTo>
                    <a:pt x="1308" y="24"/>
                  </a:lnTo>
                  <a:lnTo>
                    <a:pt x="1326" y="30"/>
                  </a:lnTo>
                  <a:lnTo>
                    <a:pt x="1344" y="30"/>
                  </a:lnTo>
                  <a:lnTo>
                    <a:pt x="1362" y="30"/>
                  </a:lnTo>
                  <a:lnTo>
                    <a:pt x="1374" y="30"/>
                  </a:lnTo>
                  <a:lnTo>
                    <a:pt x="1410" y="36"/>
                  </a:lnTo>
                  <a:lnTo>
                    <a:pt x="1440" y="36"/>
                  </a:lnTo>
                  <a:lnTo>
                    <a:pt x="1476" y="36"/>
                  </a:lnTo>
                  <a:lnTo>
                    <a:pt x="1506" y="30"/>
                  </a:lnTo>
                  <a:lnTo>
                    <a:pt x="1578" y="48"/>
                  </a:lnTo>
                  <a:lnTo>
                    <a:pt x="1644" y="60"/>
                  </a:lnTo>
                  <a:lnTo>
                    <a:pt x="1758" y="78"/>
                  </a:lnTo>
                  <a:lnTo>
                    <a:pt x="1926" y="90"/>
                  </a:lnTo>
                  <a:lnTo>
                    <a:pt x="2142" y="90"/>
                  </a:lnTo>
                  <a:lnTo>
                    <a:pt x="2160" y="108"/>
                  </a:lnTo>
                  <a:lnTo>
                    <a:pt x="2172" y="120"/>
                  </a:lnTo>
                  <a:lnTo>
                    <a:pt x="2184" y="138"/>
                  </a:lnTo>
                  <a:lnTo>
                    <a:pt x="2190" y="156"/>
                  </a:lnTo>
                  <a:lnTo>
                    <a:pt x="2196" y="162"/>
                  </a:lnTo>
                  <a:lnTo>
                    <a:pt x="2196" y="168"/>
                  </a:lnTo>
                  <a:lnTo>
                    <a:pt x="2196" y="174"/>
                  </a:lnTo>
                  <a:lnTo>
                    <a:pt x="2196" y="180"/>
                  </a:lnTo>
                  <a:lnTo>
                    <a:pt x="2178" y="186"/>
                  </a:lnTo>
                  <a:lnTo>
                    <a:pt x="2160" y="186"/>
                  </a:lnTo>
                  <a:lnTo>
                    <a:pt x="2142" y="186"/>
                  </a:lnTo>
                  <a:lnTo>
                    <a:pt x="2124" y="186"/>
                  </a:lnTo>
                  <a:lnTo>
                    <a:pt x="2100" y="198"/>
                  </a:lnTo>
                  <a:lnTo>
                    <a:pt x="2070" y="210"/>
                  </a:lnTo>
                  <a:lnTo>
                    <a:pt x="2046" y="222"/>
                  </a:lnTo>
                  <a:lnTo>
                    <a:pt x="2016" y="234"/>
                  </a:lnTo>
                  <a:lnTo>
                    <a:pt x="1956" y="258"/>
                  </a:lnTo>
                  <a:lnTo>
                    <a:pt x="1914" y="264"/>
                  </a:lnTo>
                  <a:lnTo>
                    <a:pt x="1842" y="264"/>
                  </a:lnTo>
                  <a:lnTo>
                    <a:pt x="1806" y="264"/>
                  </a:lnTo>
                  <a:lnTo>
                    <a:pt x="1764" y="258"/>
                  </a:lnTo>
                  <a:lnTo>
                    <a:pt x="1728" y="258"/>
                  </a:lnTo>
                  <a:lnTo>
                    <a:pt x="1692" y="258"/>
                  </a:lnTo>
                  <a:lnTo>
                    <a:pt x="1656" y="258"/>
                  </a:lnTo>
                  <a:lnTo>
                    <a:pt x="1620" y="258"/>
                  </a:lnTo>
                  <a:lnTo>
                    <a:pt x="1584" y="258"/>
                  </a:lnTo>
                  <a:lnTo>
                    <a:pt x="1548" y="258"/>
                  </a:lnTo>
                  <a:lnTo>
                    <a:pt x="1542" y="258"/>
                  </a:lnTo>
                  <a:lnTo>
                    <a:pt x="1530" y="258"/>
                  </a:lnTo>
                  <a:lnTo>
                    <a:pt x="1524" y="264"/>
                  </a:lnTo>
                  <a:lnTo>
                    <a:pt x="1518" y="264"/>
                  </a:lnTo>
                  <a:lnTo>
                    <a:pt x="1470" y="264"/>
                  </a:lnTo>
                  <a:lnTo>
                    <a:pt x="1422" y="264"/>
                  </a:lnTo>
                  <a:lnTo>
                    <a:pt x="1380" y="264"/>
                  </a:lnTo>
                  <a:lnTo>
                    <a:pt x="1338" y="264"/>
                  </a:lnTo>
                  <a:lnTo>
                    <a:pt x="1308" y="258"/>
                  </a:lnTo>
                  <a:lnTo>
                    <a:pt x="1284" y="252"/>
                  </a:lnTo>
                  <a:lnTo>
                    <a:pt x="1260" y="246"/>
                  </a:lnTo>
                  <a:lnTo>
                    <a:pt x="1230" y="234"/>
                  </a:lnTo>
                  <a:lnTo>
                    <a:pt x="1194" y="234"/>
                  </a:lnTo>
                  <a:lnTo>
                    <a:pt x="1152" y="234"/>
                  </a:lnTo>
                  <a:lnTo>
                    <a:pt x="1110" y="234"/>
                  </a:lnTo>
                  <a:lnTo>
                    <a:pt x="1068" y="234"/>
                  </a:lnTo>
                  <a:lnTo>
                    <a:pt x="996" y="234"/>
                  </a:lnTo>
                  <a:lnTo>
                    <a:pt x="924" y="234"/>
                  </a:lnTo>
                  <a:lnTo>
                    <a:pt x="426" y="234"/>
                  </a:lnTo>
                  <a:lnTo>
                    <a:pt x="330" y="234"/>
                  </a:lnTo>
                  <a:lnTo>
                    <a:pt x="234" y="228"/>
                  </a:lnTo>
                  <a:lnTo>
                    <a:pt x="180" y="240"/>
                  </a:lnTo>
                  <a:lnTo>
                    <a:pt x="126" y="252"/>
                  </a:lnTo>
                  <a:lnTo>
                    <a:pt x="120" y="252"/>
                  </a:lnTo>
                  <a:lnTo>
                    <a:pt x="108" y="252"/>
                  </a:lnTo>
                  <a:lnTo>
                    <a:pt x="96" y="252"/>
                  </a:lnTo>
                  <a:lnTo>
                    <a:pt x="84" y="246"/>
                  </a:lnTo>
                  <a:lnTo>
                    <a:pt x="66" y="228"/>
                  </a:lnTo>
                  <a:lnTo>
                    <a:pt x="48" y="204"/>
                  </a:lnTo>
                  <a:lnTo>
                    <a:pt x="36" y="186"/>
                  </a:lnTo>
                  <a:lnTo>
                    <a:pt x="18" y="168"/>
                  </a:lnTo>
                  <a:lnTo>
                    <a:pt x="0" y="132"/>
                  </a:lnTo>
                  <a:lnTo>
                    <a:pt x="6" y="120"/>
                  </a:lnTo>
                  <a:lnTo>
                    <a:pt x="18" y="102"/>
                  </a:lnTo>
                  <a:lnTo>
                    <a:pt x="48" y="84"/>
                  </a:lnTo>
                  <a:lnTo>
                    <a:pt x="72" y="66"/>
                  </a:lnTo>
                  <a:lnTo>
                    <a:pt x="60" y="90"/>
                  </a:lnTo>
                </a:path>
              </a:pathLst>
            </a:custGeom>
            <a:noFill/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45"/>
            <p:cNvSpPr>
              <a:spLocks/>
            </p:cNvSpPr>
            <p:nvPr/>
          </p:nvSpPr>
          <p:spPr bwMode="auto">
            <a:xfrm>
              <a:off x="1524" y="1609"/>
              <a:ext cx="2277" cy="285"/>
            </a:xfrm>
            <a:custGeom>
              <a:avLst/>
              <a:gdLst>
                <a:gd name="T0" fmla="*/ 147 w 2191"/>
                <a:gd name="T1" fmla="*/ 56 h 265"/>
                <a:gd name="T2" fmla="*/ 224 w 2191"/>
                <a:gd name="T3" fmla="*/ 40 h 265"/>
                <a:gd name="T4" fmla="*/ 294 w 2191"/>
                <a:gd name="T5" fmla="*/ 32 h 265"/>
                <a:gd name="T6" fmla="*/ 315 w 2191"/>
                <a:gd name="T7" fmla="*/ 24 h 265"/>
                <a:gd name="T8" fmla="*/ 356 w 2191"/>
                <a:gd name="T9" fmla="*/ 16 h 265"/>
                <a:gd name="T10" fmla="*/ 483 w 2191"/>
                <a:gd name="T11" fmla="*/ 16 h 265"/>
                <a:gd name="T12" fmla="*/ 616 w 2191"/>
                <a:gd name="T13" fmla="*/ 6 h 265"/>
                <a:gd name="T14" fmla="*/ 820 w 2191"/>
                <a:gd name="T15" fmla="*/ 0 h 265"/>
                <a:gd name="T16" fmla="*/ 917 w 2191"/>
                <a:gd name="T17" fmla="*/ 6 h 265"/>
                <a:gd name="T18" fmla="*/ 994 w 2191"/>
                <a:gd name="T19" fmla="*/ 24 h 265"/>
                <a:gd name="T20" fmla="*/ 1029 w 2191"/>
                <a:gd name="T21" fmla="*/ 32 h 265"/>
                <a:gd name="T22" fmla="*/ 1092 w 2191"/>
                <a:gd name="T23" fmla="*/ 32 h 265"/>
                <a:gd name="T24" fmla="*/ 1281 w 2191"/>
                <a:gd name="T25" fmla="*/ 32 h 265"/>
                <a:gd name="T26" fmla="*/ 1462 w 2191"/>
                <a:gd name="T27" fmla="*/ 32 h 265"/>
                <a:gd name="T28" fmla="*/ 1540 w 2191"/>
                <a:gd name="T29" fmla="*/ 40 h 265"/>
                <a:gd name="T30" fmla="*/ 1581 w 2191"/>
                <a:gd name="T31" fmla="*/ 40 h 265"/>
                <a:gd name="T32" fmla="*/ 1638 w 2191"/>
                <a:gd name="T33" fmla="*/ 48 h 265"/>
                <a:gd name="T34" fmla="*/ 1715 w 2191"/>
                <a:gd name="T35" fmla="*/ 48 h 265"/>
                <a:gd name="T36" fmla="*/ 1834 w 2191"/>
                <a:gd name="T37" fmla="*/ 65 h 265"/>
                <a:gd name="T38" fmla="*/ 2051 w 2191"/>
                <a:gd name="T39" fmla="*/ 104 h 265"/>
                <a:gd name="T40" fmla="*/ 2239 w 2191"/>
                <a:gd name="T41" fmla="*/ 112 h 265"/>
                <a:gd name="T42" fmla="*/ 2421 w 2191"/>
                <a:gd name="T43" fmla="*/ 120 h 265"/>
                <a:gd name="T44" fmla="*/ 2492 w 2191"/>
                <a:gd name="T45" fmla="*/ 128 h 265"/>
                <a:gd name="T46" fmla="*/ 2526 w 2191"/>
                <a:gd name="T47" fmla="*/ 160 h 265"/>
                <a:gd name="T48" fmla="*/ 2554 w 2191"/>
                <a:gd name="T49" fmla="*/ 216 h 265"/>
                <a:gd name="T50" fmla="*/ 2554 w 2191"/>
                <a:gd name="T51" fmla="*/ 232 h 265"/>
                <a:gd name="T52" fmla="*/ 2513 w 2191"/>
                <a:gd name="T53" fmla="*/ 248 h 265"/>
                <a:gd name="T54" fmla="*/ 2442 w 2191"/>
                <a:gd name="T55" fmla="*/ 265 h 265"/>
                <a:gd name="T56" fmla="*/ 2379 w 2191"/>
                <a:gd name="T57" fmla="*/ 297 h 265"/>
                <a:gd name="T58" fmla="*/ 2254 w 2191"/>
                <a:gd name="T59" fmla="*/ 353 h 265"/>
                <a:gd name="T60" fmla="*/ 2099 w 2191"/>
                <a:gd name="T61" fmla="*/ 353 h 265"/>
                <a:gd name="T62" fmla="*/ 2009 w 2191"/>
                <a:gd name="T63" fmla="*/ 344 h 265"/>
                <a:gd name="T64" fmla="*/ 1882 w 2191"/>
                <a:gd name="T65" fmla="*/ 344 h 265"/>
                <a:gd name="T66" fmla="*/ 1806 w 2191"/>
                <a:gd name="T67" fmla="*/ 344 h 265"/>
                <a:gd name="T68" fmla="*/ 1778 w 2191"/>
                <a:gd name="T69" fmla="*/ 344 h 265"/>
                <a:gd name="T70" fmla="*/ 1750 w 2191"/>
                <a:gd name="T71" fmla="*/ 353 h 265"/>
                <a:gd name="T72" fmla="*/ 1652 w 2191"/>
                <a:gd name="T73" fmla="*/ 353 h 265"/>
                <a:gd name="T74" fmla="*/ 1518 w 2191"/>
                <a:gd name="T75" fmla="*/ 344 h 265"/>
                <a:gd name="T76" fmla="*/ 1462 w 2191"/>
                <a:gd name="T77" fmla="*/ 330 h 265"/>
                <a:gd name="T78" fmla="*/ 1338 w 2191"/>
                <a:gd name="T79" fmla="*/ 313 h 265"/>
                <a:gd name="T80" fmla="*/ 1225 w 2191"/>
                <a:gd name="T81" fmla="*/ 313 h 265"/>
                <a:gd name="T82" fmla="*/ 1098 w 2191"/>
                <a:gd name="T83" fmla="*/ 313 h 265"/>
                <a:gd name="T84" fmla="*/ 910 w 2191"/>
                <a:gd name="T85" fmla="*/ 313 h 265"/>
                <a:gd name="T86" fmla="*/ 644 w 2191"/>
                <a:gd name="T87" fmla="*/ 313 h 265"/>
                <a:gd name="T88" fmla="*/ 441 w 2191"/>
                <a:gd name="T89" fmla="*/ 313 h 265"/>
                <a:gd name="T90" fmla="*/ 273 w 2191"/>
                <a:gd name="T91" fmla="*/ 304 h 265"/>
                <a:gd name="T92" fmla="*/ 154 w 2191"/>
                <a:gd name="T93" fmla="*/ 330 h 265"/>
                <a:gd name="T94" fmla="*/ 118 w 2191"/>
                <a:gd name="T95" fmla="*/ 337 h 265"/>
                <a:gd name="T96" fmla="*/ 70 w 2191"/>
                <a:gd name="T97" fmla="*/ 304 h 265"/>
                <a:gd name="T98" fmla="*/ 34 w 2191"/>
                <a:gd name="T99" fmla="*/ 248 h 265"/>
                <a:gd name="T100" fmla="*/ 0 w 2191"/>
                <a:gd name="T101" fmla="*/ 160 h 265"/>
                <a:gd name="T102" fmla="*/ 50 w 2191"/>
                <a:gd name="T103" fmla="*/ 112 h 265"/>
                <a:gd name="T104" fmla="*/ 62 w 2191"/>
                <a:gd name="T105" fmla="*/ 120 h 265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2191"/>
                <a:gd name="T160" fmla="*/ 0 h 265"/>
                <a:gd name="T161" fmla="*/ 2191 w 2191"/>
                <a:gd name="T162" fmla="*/ 265 h 265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2191" h="265">
                  <a:moveTo>
                    <a:pt x="54" y="66"/>
                  </a:moveTo>
                  <a:lnTo>
                    <a:pt x="126" y="42"/>
                  </a:lnTo>
                  <a:lnTo>
                    <a:pt x="168" y="36"/>
                  </a:lnTo>
                  <a:lnTo>
                    <a:pt x="192" y="30"/>
                  </a:lnTo>
                  <a:lnTo>
                    <a:pt x="216" y="30"/>
                  </a:lnTo>
                  <a:lnTo>
                    <a:pt x="252" y="24"/>
                  </a:lnTo>
                  <a:lnTo>
                    <a:pt x="258" y="18"/>
                  </a:lnTo>
                  <a:lnTo>
                    <a:pt x="270" y="18"/>
                  </a:lnTo>
                  <a:lnTo>
                    <a:pt x="282" y="12"/>
                  </a:lnTo>
                  <a:lnTo>
                    <a:pt x="306" y="12"/>
                  </a:lnTo>
                  <a:lnTo>
                    <a:pt x="354" y="12"/>
                  </a:lnTo>
                  <a:lnTo>
                    <a:pt x="414" y="12"/>
                  </a:lnTo>
                  <a:lnTo>
                    <a:pt x="474" y="6"/>
                  </a:lnTo>
                  <a:lnTo>
                    <a:pt x="528" y="6"/>
                  </a:lnTo>
                  <a:lnTo>
                    <a:pt x="606" y="6"/>
                  </a:lnTo>
                  <a:lnTo>
                    <a:pt x="702" y="0"/>
                  </a:lnTo>
                  <a:lnTo>
                    <a:pt x="762" y="6"/>
                  </a:lnTo>
                  <a:lnTo>
                    <a:pt x="786" y="6"/>
                  </a:lnTo>
                  <a:lnTo>
                    <a:pt x="816" y="12"/>
                  </a:lnTo>
                  <a:lnTo>
                    <a:pt x="852" y="18"/>
                  </a:lnTo>
                  <a:lnTo>
                    <a:pt x="864" y="18"/>
                  </a:lnTo>
                  <a:lnTo>
                    <a:pt x="882" y="24"/>
                  </a:lnTo>
                  <a:lnTo>
                    <a:pt x="894" y="24"/>
                  </a:lnTo>
                  <a:lnTo>
                    <a:pt x="936" y="24"/>
                  </a:lnTo>
                  <a:lnTo>
                    <a:pt x="1002" y="24"/>
                  </a:lnTo>
                  <a:lnTo>
                    <a:pt x="1098" y="24"/>
                  </a:lnTo>
                  <a:lnTo>
                    <a:pt x="1188" y="24"/>
                  </a:lnTo>
                  <a:lnTo>
                    <a:pt x="1254" y="24"/>
                  </a:lnTo>
                  <a:lnTo>
                    <a:pt x="1296" y="24"/>
                  </a:lnTo>
                  <a:lnTo>
                    <a:pt x="1320" y="30"/>
                  </a:lnTo>
                  <a:lnTo>
                    <a:pt x="1338" y="30"/>
                  </a:lnTo>
                  <a:lnTo>
                    <a:pt x="1356" y="30"/>
                  </a:lnTo>
                  <a:lnTo>
                    <a:pt x="1368" y="30"/>
                  </a:lnTo>
                  <a:lnTo>
                    <a:pt x="1404" y="36"/>
                  </a:lnTo>
                  <a:lnTo>
                    <a:pt x="1434" y="36"/>
                  </a:lnTo>
                  <a:lnTo>
                    <a:pt x="1470" y="36"/>
                  </a:lnTo>
                  <a:lnTo>
                    <a:pt x="1506" y="30"/>
                  </a:lnTo>
                  <a:lnTo>
                    <a:pt x="1572" y="48"/>
                  </a:lnTo>
                  <a:lnTo>
                    <a:pt x="1698" y="72"/>
                  </a:lnTo>
                  <a:lnTo>
                    <a:pt x="1758" y="78"/>
                  </a:lnTo>
                  <a:lnTo>
                    <a:pt x="1836" y="84"/>
                  </a:lnTo>
                  <a:lnTo>
                    <a:pt x="1920" y="84"/>
                  </a:lnTo>
                  <a:lnTo>
                    <a:pt x="2028" y="90"/>
                  </a:lnTo>
                  <a:lnTo>
                    <a:pt x="2076" y="90"/>
                  </a:lnTo>
                  <a:lnTo>
                    <a:pt x="2112" y="90"/>
                  </a:lnTo>
                  <a:lnTo>
                    <a:pt x="2136" y="96"/>
                  </a:lnTo>
                  <a:lnTo>
                    <a:pt x="2154" y="108"/>
                  </a:lnTo>
                  <a:lnTo>
                    <a:pt x="2166" y="120"/>
                  </a:lnTo>
                  <a:lnTo>
                    <a:pt x="2178" y="138"/>
                  </a:lnTo>
                  <a:lnTo>
                    <a:pt x="2190" y="162"/>
                  </a:lnTo>
                  <a:lnTo>
                    <a:pt x="2190" y="168"/>
                  </a:lnTo>
                  <a:lnTo>
                    <a:pt x="2190" y="174"/>
                  </a:lnTo>
                  <a:lnTo>
                    <a:pt x="2172" y="186"/>
                  </a:lnTo>
                  <a:lnTo>
                    <a:pt x="2154" y="186"/>
                  </a:lnTo>
                  <a:lnTo>
                    <a:pt x="2136" y="186"/>
                  </a:lnTo>
                  <a:lnTo>
                    <a:pt x="2094" y="198"/>
                  </a:lnTo>
                  <a:lnTo>
                    <a:pt x="2064" y="210"/>
                  </a:lnTo>
                  <a:lnTo>
                    <a:pt x="2040" y="222"/>
                  </a:lnTo>
                  <a:lnTo>
                    <a:pt x="1980" y="246"/>
                  </a:lnTo>
                  <a:lnTo>
                    <a:pt x="1932" y="264"/>
                  </a:lnTo>
                  <a:lnTo>
                    <a:pt x="1872" y="264"/>
                  </a:lnTo>
                  <a:lnTo>
                    <a:pt x="1800" y="264"/>
                  </a:lnTo>
                  <a:lnTo>
                    <a:pt x="1758" y="258"/>
                  </a:lnTo>
                  <a:lnTo>
                    <a:pt x="1722" y="258"/>
                  </a:lnTo>
                  <a:lnTo>
                    <a:pt x="1650" y="258"/>
                  </a:lnTo>
                  <a:lnTo>
                    <a:pt x="1614" y="258"/>
                  </a:lnTo>
                  <a:lnTo>
                    <a:pt x="1578" y="258"/>
                  </a:lnTo>
                  <a:lnTo>
                    <a:pt x="1548" y="258"/>
                  </a:lnTo>
                  <a:lnTo>
                    <a:pt x="1536" y="258"/>
                  </a:lnTo>
                  <a:lnTo>
                    <a:pt x="1524" y="258"/>
                  </a:lnTo>
                  <a:lnTo>
                    <a:pt x="1518" y="264"/>
                  </a:lnTo>
                  <a:lnTo>
                    <a:pt x="1500" y="264"/>
                  </a:lnTo>
                  <a:lnTo>
                    <a:pt x="1464" y="264"/>
                  </a:lnTo>
                  <a:lnTo>
                    <a:pt x="1416" y="264"/>
                  </a:lnTo>
                  <a:lnTo>
                    <a:pt x="1374" y="264"/>
                  </a:lnTo>
                  <a:lnTo>
                    <a:pt x="1302" y="258"/>
                  </a:lnTo>
                  <a:lnTo>
                    <a:pt x="1278" y="252"/>
                  </a:lnTo>
                  <a:lnTo>
                    <a:pt x="1254" y="246"/>
                  </a:lnTo>
                  <a:lnTo>
                    <a:pt x="1188" y="234"/>
                  </a:lnTo>
                  <a:lnTo>
                    <a:pt x="1146" y="234"/>
                  </a:lnTo>
                  <a:lnTo>
                    <a:pt x="1104" y="234"/>
                  </a:lnTo>
                  <a:lnTo>
                    <a:pt x="1050" y="234"/>
                  </a:lnTo>
                  <a:lnTo>
                    <a:pt x="990" y="234"/>
                  </a:lnTo>
                  <a:lnTo>
                    <a:pt x="942" y="234"/>
                  </a:lnTo>
                  <a:lnTo>
                    <a:pt x="870" y="234"/>
                  </a:lnTo>
                  <a:lnTo>
                    <a:pt x="780" y="234"/>
                  </a:lnTo>
                  <a:lnTo>
                    <a:pt x="672" y="234"/>
                  </a:lnTo>
                  <a:lnTo>
                    <a:pt x="552" y="234"/>
                  </a:lnTo>
                  <a:lnTo>
                    <a:pt x="456" y="234"/>
                  </a:lnTo>
                  <a:lnTo>
                    <a:pt x="378" y="234"/>
                  </a:lnTo>
                  <a:lnTo>
                    <a:pt x="324" y="234"/>
                  </a:lnTo>
                  <a:lnTo>
                    <a:pt x="234" y="228"/>
                  </a:lnTo>
                  <a:lnTo>
                    <a:pt x="174" y="240"/>
                  </a:lnTo>
                  <a:lnTo>
                    <a:pt x="132" y="246"/>
                  </a:lnTo>
                  <a:lnTo>
                    <a:pt x="114" y="252"/>
                  </a:lnTo>
                  <a:lnTo>
                    <a:pt x="102" y="252"/>
                  </a:lnTo>
                  <a:lnTo>
                    <a:pt x="90" y="252"/>
                  </a:lnTo>
                  <a:lnTo>
                    <a:pt x="60" y="228"/>
                  </a:lnTo>
                  <a:lnTo>
                    <a:pt x="42" y="204"/>
                  </a:lnTo>
                  <a:lnTo>
                    <a:pt x="30" y="186"/>
                  </a:lnTo>
                  <a:lnTo>
                    <a:pt x="0" y="150"/>
                  </a:lnTo>
                  <a:lnTo>
                    <a:pt x="0" y="120"/>
                  </a:lnTo>
                  <a:lnTo>
                    <a:pt x="12" y="102"/>
                  </a:lnTo>
                  <a:lnTo>
                    <a:pt x="42" y="84"/>
                  </a:lnTo>
                  <a:lnTo>
                    <a:pt x="54" y="72"/>
                  </a:lnTo>
                  <a:lnTo>
                    <a:pt x="54" y="90"/>
                  </a:lnTo>
                </a:path>
              </a:pathLst>
            </a:custGeom>
            <a:solidFill>
              <a:schemeClr val="folHlink"/>
            </a:solidFill>
            <a:ln w="12700" cap="rnd">
              <a:solidFill>
                <a:srgbClr val="000000"/>
              </a:solidFill>
              <a:round/>
              <a:headEnd type="none" w="sm" len="sm"/>
              <a:tailEnd type="none" w="sm" len="sm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Rectangle 46"/>
            <p:cNvSpPr>
              <a:spLocks noChangeArrowheads="1"/>
            </p:cNvSpPr>
            <p:nvPr/>
          </p:nvSpPr>
          <p:spPr bwMode="auto">
            <a:xfrm>
              <a:off x="1904" y="1648"/>
              <a:ext cx="1358" cy="2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92075" tIns="46038" rIns="92075" bIns="46038">
              <a:prstTxWarp prst="textNoShape">
                <a:avLst/>
              </a:prstTxWarp>
              <a:spAutoFit/>
            </a:bodyPr>
            <a:lstStyle/>
            <a:p>
              <a:r>
                <a:rPr lang="en-US" sz="1800" dirty="0">
                  <a:solidFill>
                    <a:srgbClr val="000000"/>
                  </a:solidFill>
                  <a:latin typeface="Arial" charset="0"/>
                  <a:ea typeface="Arial" charset="0"/>
                  <a:cs typeface="Arial" charset="0"/>
                </a:rPr>
                <a:t>Storage Area Network</a:t>
              </a:r>
            </a:p>
          </p:txBody>
        </p:sp>
        <p:sp>
          <p:nvSpPr>
            <p:cNvPr id="110" name="Line 93"/>
            <p:cNvSpPr>
              <a:spLocks noChangeShapeType="1"/>
            </p:cNvSpPr>
            <p:nvPr/>
          </p:nvSpPr>
          <p:spPr bwMode="auto">
            <a:xfrm>
              <a:off x="1659" y="1545"/>
              <a:ext cx="73" cy="96"/>
            </a:xfrm>
            <a:prstGeom prst="line">
              <a:avLst/>
            </a:prstGeom>
            <a:noFill/>
            <a:ln w="28575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Line 156"/>
            <p:cNvSpPr>
              <a:spLocks noChangeShapeType="1"/>
            </p:cNvSpPr>
            <p:nvPr/>
          </p:nvSpPr>
          <p:spPr bwMode="auto">
            <a:xfrm flipH="1">
              <a:off x="3272" y="1545"/>
              <a:ext cx="109" cy="128"/>
            </a:xfrm>
            <a:prstGeom prst="line">
              <a:avLst/>
            </a:prstGeom>
            <a:noFill/>
            <a:ln w="28575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12" name="Group 214"/>
            <p:cNvGrpSpPr>
              <a:grpSpLocks/>
            </p:cNvGrpSpPr>
            <p:nvPr/>
          </p:nvGrpSpPr>
          <p:grpSpPr bwMode="auto">
            <a:xfrm>
              <a:off x="1130" y="724"/>
              <a:ext cx="2771" cy="821"/>
              <a:chOff x="1130" y="724"/>
              <a:chExt cx="2771" cy="821"/>
            </a:xfrm>
          </p:grpSpPr>
          <p:grpSp>
            <p:nvGrpSpPr>
              <p:cNvPr id="113" name="Group 154"/>
              <p:cNvGrpSpPr>
                <a:grpSpLocks/>
              </p:cNvGrpSpPr>
              <p:nvPr/>
            </p:nvGrpSpPr>
            <p:grpSpPr bwMode="auto">
              <a:xfrm>
                <a:off x="1343" y="724"/>
                <a:ext cx="2348" cy="821"/>
                <a:chOff x="1514" y="644"/>
                <a:chExt cx="2348" cy="821"/>
              </a:xfrm>
            </p:grpSpPr>
            <p:sp>
              <p:nvSpPr>
                <p:cNvPr id="123" name="Text Box 92"/>
                <p:cNvSpPr txBox="1">
                  <a:spLocks noChangeArrowheads="1"/>
                </p:cNvSpPr>
                <p:nvPr/>
              </p:nvSpPr>
              <p:spPr bwMode="auto">
                <a:xfrm>
                  <a:off x="2841" y="1126"/>
                  <a:ext cx="333" cy="309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>
                  <a:prstTxWarp prst="textNoShape">
                    <a:avLst/>
                  </a:prstTxWarp>
                  <a:spAutoFit/>
                </a:bodyPr>
                <a:lstStyle/>
                <a:p>
                  <a:pPr>
                    <a:spcBef>
                      <a:spcPct val="50000"/>
                    </a:spcBef>
                  </a:pPr>
                  <a:r>
                    <a:rPr lang="en-US">
                      <a:solidFill>
                        <a:srgbClr val="01020B"/>
                      </a:solidFill>
                    </a:rPr>
                    <a:t>…</a:t>
                  </a:r>
                </a:p>
              </p:txBody>
            </p:sp>
            <p:grpSp>
              <p:nvGrpSpPr>
                <p:cNvPr id="124" name="Group 123"/>
                <p:cNvGrpSpPr>
                  <a:grpSpLocks/>
                </p:cNvGrpSpPr>
                <p:nvPr/>
              </p:nvGrpSpPr>
              <p:grpSpPr bwMode="auto">
                <a:xfrm>
                  <a:off x="1514" y="644"/>
                  <a:ext cx="605" cy="821"/>
                  <a:chOff x="1514" y="650"/>
                  <a:chExt cx="605" cy="821"/>
                </a:xfrm>
              </p:grpSpPr>
              <p:sp>
                <p:nvSpPr>
                  <p:cNvPr id="145" name="Text Box 73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514" y="650"/>
                    <a:ext cx="605" cy="206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  <a:spAutoFit/>
                  </a:bodyPr>
                  <a:lstStyle/>
                  <a:p>
                    <a:pPr algn="ctr">
                      <a:spcBef>
                        <a:spcPct val="50000"/>
                      </a:spcBef>
                    </a:pPr>
                    <a:r>
                      <a:rPr lang="en-US" sz="1400" dirty="0">
                        <a:solidFill>
                          <a:srgbClr val="142CFD"/>
                        </a:solidFill>
                      </a:rPr>
                      <a:t>Node 1</a:t>
                    </a:r>
                    <a:endParaRPr lang="en-US" dirty="0"/>
                  </a:p>
                </p:txBody>
              </p:sp>
              <p:sp>
                <p:nvSpPr>
                  <p:cNvPr id="146" name="Rectangle 65"/>
                  <p:cNvSpPr>
                    <a:spLocks noChangeArrowheads="1"/>
                  </p:cNvSpPr>
                  <p:nvPr/>
                </p:nvSpPr>
                <p:spPr bwMode="auto">
                  <a:xfrm>
                    <a:off x="1581" y="835"/>
                    <a:ext cx="470" cy="636"/>
                  </a:xfrm>
                  <a:prstGeom prst="rect">
                    <a:avLst/>
                  </a:prstGeom>
                  <a:solidFill>
                    <a:schemeClr val="folHlink">
                      <a:alpha val="98822"/>
                    </a:schemeClr>
                  </a:soli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47" name="Rectangle 56"/>
                  <p:cNvSpPr>
                    <a:spLocks noChangeArrowheads="1"/>
                  </p:cNvSpPr>
                  <p:nvPr/>
                </p:nvSpPr>
                <p:spPr bwMode="auto">
                  <a:xfrm>
                    <a:off x="1643" y="1249"/>
                    <a:ext cx="318" cy="186"/>
                  </a:xfrm>
                  <a:prstGeom prst="rect">
                    <a:avLst/>
                  </a:prstGeom>
                  <a:solidFill>
                    <a:srgbClr val="D49FFF"/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wrap="none" lIns="92075" tIns="46038" rIns="92075" bIns="46038">
                    <a:prstTxWarp prst="textNoShape">
                      <a:avLst/>
                    </a:prstTxWarp>
                    <a:spAutoFit/>
                  </a:bodyPr>
                  <a:lstStyle/>
                  <a:p>
                    <a:r>
                      <a:rPr lang="en-US" sz="1200">
                        <a:solidFill>
                          <a:srgbClr val="000000"/>
                        </a:solidFill>
                      </a:rPr>
                      <a:t>MEM</a:t>
                    </a:r>
                  </a:p>
                </p:txBody>
              </p:sp>
              <p:sp>
                <p:nvSpPr>
                  <p:cNvPr id="148" name="Line 58"/>
                  <p:cNvSpPr>
                    <a:spLocks noChangeShapeType="1"/>
                  </p:cNvSpPr>
                  <p:nvPr/>
                </p:nvSpPr>
                <p:spPr bwMode="auto">
                  <a:xfrm>
                    <a:off x="1816" y="1180"/>
                    <a:ext cx="0" cy="63"/>
                  </a:xfrm>
                  <a:prstGeom prst="line">
                    <a:avLst/>
                  </a:prstGeom>
                  <a:noFill/>
                  <a:ln w="2857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149" name="Group 100"/>
                  <p:cNvGrpSpPr>
                    <a:grpSpLocks/>
                  </p:cNvGrpSpPr>
                  <p:nvPr/>
                </p:nvGrpSpPr>
                <p:grpSpPr bwMode="auto">
                  <a:xfrm>
                    <a:off x="1606" y="886"/>
                    <a:ext cx="421" cy="313"/>
                    <a:chOff x="753" y="1584"/>
                    <a:chExt cx="421" cy="313"/>
                  </a:xfrm>
                </p:grpSpPr>
                <p:sp>
                  <p:nvSpPr>
                    <p:cNvPr id="150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61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51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12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52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74" y="1585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53" name="Rectangle 1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53" y="1644"/>
                      <a:ext cx="318" cy="206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wrap="none" lIns="92075" tIns="46038" rIns="92075" bIns="46038">
                      <a:prstTxWarp prst="textNoShape">
                        <a:avLst/>
                      </a:prstTxWarp>
                      <a:spAutoFit/>
                    </a:bodyPr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latin typeface="New York" charset="0"/>
                        </a:rPr>
                        <a:t>CPU</a:t>
                      </a:r>
                    </a:p>
                  </p:txBody>
                </p:sp>
              </p:grpSp>
            </p:grpSp>
            <p:grpSp>
              <p:nvGrpSpPr>
                <p:cNvPr id="125" name="Group 124"/>
                <p:cNvGrpSpPr>
                  <a:grpSpLocks/>
                </p:cNvGrpSpPr>
                <p:nvPr/>
              </p:nvGrpSpPr>
              <p:grpSpPr bwMode="auto">
                <a:xfrm>
                  <a:off x="2176" y="644"/>
                  <a:ext cx="605" cy="821"/>
                  <a:chOff x="1514" y="650"/>
                  <a:chExt cx="605" cy="821"/>
                </a:xfrm>
              </p:grpSpPr>
              <p:sp>
                <p:nvSpPr>
                  <p:cNvPr id="136" name="Text Box 12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514" y="650"/>
                    <a:ext cx="605" cy="206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  <a:spAutoFit/>
                  </a:bodyPr>
                  <a:lstStyle/>
                  <a:p>
                    <a:pPr algn="ctr">
                      <a:spcBef>
                        <a:spcPct val="50000"/>
                      </a:spcBef>
                    </a:pPr>
                    <a:r>
                      <a:rPr lang="en-US" sz="1400" dirty="0">
                        <a:solidFill>
                          <a:srgbClr val="142CFD"/>
                        </a:solidFill>
                      </a:rPr>
                      <a:t>Node 2</a:t>
                    </a:r>
                    <a:endParaRPr lang="en-US" dirty="0"/>
                  </a:p>
                </p:txBody>
              </p:sp>
              <p:sp>
                <p:nvSpPr>
                  <p:cNvPr id="137" name="Rectangle 126"/>
                  <p:cNvSpPr>
                    <a:spLocks noChangeArrowheads="1"/>
                  </p:cNvSpPr>
                  <p:nvPr/>
                </p:nvSpPr>
                <p:spPr bwMode="auto">
                  <a:xfrm>
                    <a:off x="1581" y="835"/>
                    <a:ext cx="470" cy="636"/>
                  </a:xfrm>
                  <a:prstGeom prst="rect">
                    <a:avLst/>
                  </a:prstGeom>
                  <a:solidFill>
                    <a:schemeClr val="folHlink">
                      <a:alpha val="98822"/>
                    </a:schemeClr>
                  </a:soli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38" name="Rectangle 56"/>
                  <p:cNvSpPr>
                    <a:spLocks noChangeArrowheads="1"/>
                  </p:cNvSpPr>
                  <p:nvPr/>
                </p:nvSpPr>
                <p:spPr bwMode="auto">
                  <a:xfrm>
                    <a:off x="1643" y="1249"/>
                    <a:ext cx="318" cy="186"/>
                  </a:xfrm>
                  <a:prstGeom prst="rect">
                    <a:avLst/>
                  </a:prstGeom>
                  <a:solidFill>
                    <a:srgbClr val="D49FFF"/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wrap="none" lIns="92075" tIns="46038" rIns="92075" bIns="46038">
                    <a:prstTxWarp prst="textNoShape">
                      <a:avLst/>
                    </a:prstTxWarp>
                    <a:spAutoFit/>
                  </a:bodyPr>
                  <a:lstStyle/>
                  <a:p>
                    <a:r>
                      <a:rPr lang="en-US" sz="1200">
                        <a:solidFill>
                          <a:srgbClr val="000000"/>
                        </a:solidFill>
                      </a:rPr>
                      <a:t>MEM</a:t>
                    </a:r>
                  </a:p>
                </p:txBody>
              </p:sp>
              <p:sp>
                <p:nvSpPr>
                  <p:cNvPr id="139" name="Line 128"/>
                  <p:cNvSpPr>
                    <a:spLocks noChangeShapeType="1"/>
                  </p:cNvSpPr>
                  <p:nvPr/>
                </p:nvSpPr>
                <p:spPr bwMode="auto">
                  <a:xfrm>
                    <a:off x="1816" y="1180"/>
                    <a:ext cx="0" cy="63"/>
                  </a:xfrm>
                  <a:prstGeom prst="line">
                    <a:avLst/>
                  </a:prstGeom>
                  <a:noFill/>
                  <a:ln w="2857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140" name="Group 129"/>
                  <p:cNvGrpSpPr>
                    <a:grpSpLocks/>
                  </p:cNvGrpSpPr>
                  <p:nvPr/>
                </p:nvGrpSpPr>
                <p:grpSpPr bwMode="auto">
                  <a:xfrm>
                    <a:off x="1606" y="886"/>
                    <a:ext cx="421" cy="313"/>
                    <a:chOff x="753" y="1584"/>
                    <a:chExt cx="421" cy="313"/>
                  </a:xfrm>
                </p:grpSpPr>
                <p:sp>
                  <p:nvSpPr>
                    <p:cNvPr id="141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61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42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12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43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74" y="1585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44" name="Rectangle 1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53" y="1644"/>
                      <a:ext cx="318" cy="206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wrap="none" lIns="92075" tIns="46038" rIns="92075" bIns="46038">
                      <a:prstTxWarp prst="textNoShape">
                        <a:avLst/>
                      </a:prstTxWarp>
                      <a:spAutoFit/>
                    </a:bodyPr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latin typeface="New York" charset="0"/>
                        </a:rPr>
                        <a:t>CPU</a:t>
                      </a:r>
                    </a:p>
                  </p:txBody>
                </p:sp>
              </p:grpSp>
            </p:grpSp>
            <p:grpSp>
              <p:nvGrpSpPr>
                <p:cNvPr id="126" name="Group 134"/>
                <p:cNvGrpSpPr>
                  <a:grpSpLocks/>
                </p:cNvGrpSpPr>
                <p:nvPr/>
              </p:nvGrpSpPr>
              <p:grpSpPr bwMode="auto">
                <a:xfrm>
                  <a:off x="3257" y="644"/>
                  <a:ext cx="605" cy="821"/>
                  <a:chOff x="1514" y="650"/>
                  <a:chExt cx="605" cy="821"/>
                </a:xfrm>
              </p:grpSpPr>
              <p:sp>
                <p:nvSpPr>
                  <p:cNvPr id="127" name="Text Box 135"/>
                  <p:cNvSpPr txBox="1">
                    <a:spLocks noChangeArrowheads="1"/>
                  </p:cNvSpPr>
                  <p:nvPr/>
                </p:nvSpPr>
                <p:spPr bwMode="auto">
                  <a:xfrm>
                    <a:off x="1514" y="650"/>
                    <a:ext cx="605" cy="206"/>
                  </a:xfrm>
                  <a:prstGeom prst="rect">
                    <a:avLst/>
                  </a:prstGeom>
                  <a:noFill/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>
                    <a:prstTxWarp prst="textNoShape">
                      <a:avLst/>
                    </a:prstTxWarp>
                    <a:spAutoFit/>
                  </a:bodyPr>
                  <a:lstStyle/>
                  <a:p>
                    <a:pPr algn="ctr">
                      <a:spcBef>
                        <a:spcPct val="50000"/>
                      </a:spcBef>
                    </a:pPr>
                    <a:r>
                      <a:rPr lang="en-US" sz="1400">
                        <a:solidFill>
                          <a:srgbClr val="142CFD"/>
                        </a:solidFill>
                      </a:rPr>
                      <a:t>Node K</a:t>
                    </a:r>
                    <a:endParaRPr lang="en-US"/>
                  </a:p>
                </p:txBody>
              </p:sp>
              <p:sp>
                <p:nvSpPr>
                  <p:cNvPr id="128" name="Rectangle 136"/>
                  <p:cNvSpPr>
                    <a:spLocks noChangeArrowheads="1"/>
                  </p:cNvSpPr>
                  <p:nvPr/>
                </p:nvSpPr>
                <p:spPr bwMode="auto">
                  <a:xfrm>
                    <a:off x="1581" y="835"/>
                    <a:ext cx="470" cy="636"/>
                  </a:xfrm>
                  <a:prstGeom prst="rect">
                    <a:avLst/>
                  </a:prstGeom>
                  <a:solidFill>
                    <a:schemeClr val="folHlink">
                      <a:alpha val="98822"/>
                    </a:schemeClr>
                  </a:solidFill>
                  <a:ln w="19050">
                    <a:solidFill>
                      <a:schemeClr val="tx1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9" name="Rectangle 56"/>
                  <p:cNvSpPr>
                    <a:spLocks noChangeArrowheads="1"/>
                  </p:cNvSpPr>
                  <p:nvPr/>
                </p:nvSpPr>
                <p:spPr bwMode="auto">
                  <a:xfrm>
                    <a:off x="1643" y="1249"/>
                    <a:ext cx="318" cy="186"/>
                  </a:xfrm>
                  <a:prstGeom prst="rect">
                    <a:avLst/>
                  </a:prstGeom>
                  <a:solidFill>
                    <a:srgbClr val="D49FFF"/>
                  </a:solidFill>
                  <a:ln w="9525">
                    <a:noFill/>
                    <a:miter lim="800000"/>
                    <a:headEnd/>
                    <a:tailEnd/>
                  </a:ln>
                </p:spPr>
                <p:txBody>
                  <a:bodyPr wrap="none" lIns="92075" tIns="46038" rIns="92075" bIns="46038">
                    <a:prstTxWarp prst="textNoShape">
                      <a:avLst/>
                    </a:prstTxWarp>
                    <a:spAutoFit/>
                  </a:bodyPr>
                  <a:lstStyle/>
                  <a:p>
                    <a:r>
                      <a:rPr lang="en-US" sz="1200">
                        <a:solidFill>
                          <a:srgbClr val="000000"/>
                        </a:solidFill>
                      </a:rPr>
                      <a:t>MEM</a:t>
                    </a:r>
                  </a:p>
                </p:txBody>
              </p:sp>
              <p:sp>
                <p:nvSpPr>
                  <p:cNvPr id="130" name="Line 138"/>
                  <p:cNvSpPr>
                    <a:spLocks noChangeShapeType="1"/>
                  </p:cNvSpPr>
                  <p:nvPr/>
                </p:nvSpPr>
                <p:spPr bwMode="auto">
                  <a:xfrm>
                    <a:off x="1816" y="1180"/>
                    <a:ext cx="0" cy="63"/>
                  </a:xfrm>
                  <a:prstGeom prst="line">
                    <a:avLst/>
                  </a:prstGeom>
                  <a:noFill/>
                  <a:ln w="28575">
                    <a:solidFill>
                      <a:schemeClr val="tx1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grpSp>
                <p:nvGrpSpPr>
                  <p:cNvPr id="131" name="Group 139"/>
                  <p:cNvGrpSpPr>
                    <a:grpSpLocks/>
                  </p:cNvGrpSpPr>
                  <p:nvPr/>
                </p:nvGrpSpPr>
                <p:grpSpPr bwMode="auto">
                  <a:xfrm>
                    <a:off x="1606" y="886"/>
                    <a:ext cx="421" cy="313"/>
                    <a:chOff x="753" y="1584"/>
                    <a:chExt cx="421" cy="313"/>
                  </a:xfrm>
                </p:grpSpPr>
                <p:sp>
                  <p:nvSpPr>
                    <p:cNvPr id="132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61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33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812" y="1584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34" name="Oval 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74" y="1585"/>
                      <a:ext cx="313" cy="312"/>
                    </a:xfrm>
                    <a:prstGeom prst="ellipse">
                      <a:avLst/>
                    </a:prstGeom>
                    <a:solidFill>
                      <a:srgbClr val="A2C1FE"/>
                    </a:solidFill>
                    <a:ln w="12700">
                      <a:solidFill>
                        <a:srgbClr val="000000"/>
                      </a:solidFill>
                      <a:round/>
                      <a:headEnd/>
                      <a:tailEnd/>
                    </a:ln>
                  </p:spPr>
                  <p:txBody>
                    <a:bodyPr wrap="none" anchor="ctr">
                      <a:prstTxWarp prst="textNoShape">
                        <a:avLst/>
                      </a:prstTxWarp>
                    </a:bodyPr>
                    <a:lstStyle/>
                    <a:p>
                      <a:endParaRPr lang="en-US"/>
                    </a:p>
                  </p:txBody>
                </p:sp>
                <p:sp>
                  <p:nvSpPr>
                    <p:cNvPr id="135" name="Rectangle 12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753" y="1644"/>
                      <a:ext cx="318" cy="206"/>
                    </a:xfrm>
                    <a:prstGeom prst="rect">
                      <a:avLst/>
                    </a:prstGeom>
                    <a:noFill/>
                    <a:ln w="9525">
                      <a:noFill/>
                      <a:miter lim="800000"/>
                      <a:headEnd/>
                      <a:tailEnd/>
                    </a:ln>
                  </p:spPr>
                  <p:txBody>
                    <a:bodyPr wrap="none" lIns="92075" tIns="46038" rIns="92075" bIns="46038">
                      <a:prstTxWarp prst="textNoShape">
                        <a:avLst/>
                      </a:prstTxWarp>
                      <a:spAutoFit/>
                    </a:bodyPr>
                    <a:lstStyle/>
                    <a:p>
                      <a:r>
                        <a:rPr lang="en-US" sz="1400">
                          <a:solidFill>
                            <a:srgbClr val="000000"/>
                          </a:solidFill>
                          <a:latin typeface="New York" charset="0"/>
                        </a:rPr>
                        <a:t>CPU</a:t>
                      </a:r>
                    </a:p>
                  </p:txBody>
                </p:sp>
              </p:grpSp>
            </p:grpSp>
          </p:grpSp>
          <p:grpSp>
            <p:nvGrpSpPr>
              <p:cNvPr id="114" name="Group 205"/>
              <p:cNvGrpSpPr>
                <a:grpSpLocks/>
              </p:cNvGrpSpPr>
              <p:nvPr/>
            </p:nvGrpSpPr>
            <p:grpSpPr bwMode="auto">
              <a:xfrm>
                <a:off x="1130" y="1057"/>
                <a:ext cx="286" cy="178"/>
                <a:chOff x="3732" y="3078"/>
                <a:chExt cx="286" cy="178"/>
              </a:xfrm>
            </p:grpSpPr>
            <p:sp>
              <p:nvSpPr>
                <p:cNvPr id="121" name="Line 206"/>
                <p:cNvSpPr>
                  <a:spLocks noChangeShapeType="1"/>
                </p:cNvSpPr>
                <p:nvPr/>
              </p:nvSpPr>
              <p:spPr bwMode="auto">
                <a:xfrm rot="5400000" flipV="1">
                  <a:off x="3964" y="3102"/>
                  <a:ext cx="0" cy="108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2" name="AutoShape 13"/>
                <p:cNvSpPr>
                  <a:spLocks noChangeArrowheads="1"/>
                </p:cNvSpPr>
                <p:nvPr/>
              </p:nvSpPr>
              <p:spPr bwMode="auto">
                <a:xfrm>
                  <a:off x="3732" y="3078"/>
                  <a:ext cx="210" cy="178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</p:grpSp>
          <p:grpSp>
            <p:nvGrpSpPr>
              <p:cNvPr id="115" name="Group 208"/>
              <p:cNvGrpSpPr>
                <a:grpSpLocks/>
              </p:cNvGrpSpPr>
              <p:nvPr/>
            </p:nvGrpSpPr>
            <p:grpSpPr bwMode="auto">
              <a:xfrm flipH="1">
                <a:off x="3615" y="1057"/>
                <a:ext cx="286" cy="178"/>
                <a:chOff x="3732" y="3078"/>
                <a:chExt cx="286" cy="178"/>
              </a:xfrm>
            </p:grpSpPr>
            <p:sp>
              <p:nvSpPr>
                <p:cNvPr id="119" name="Line 209"/>
                <p:cNvSpPr>
                  <a:spLocks noChangeShapeType="1"/>
                </p:cNvSpPr>
                <p:nvPr/>
              </p:nvSpPr>
              <p:spPr bwMode="auto">
                <a:xfrm rot="5400000" flipV="1">
                  <a:off x="3964" y="3102"/>
                  <a:ext cx="0" cy="108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20" name="AutoShape 13"/>
                <p:cNvSpPr>
                  <a:spLocks noChangeArrowheads="1"/>
                </p:cNvSpPr>
                <p:nvPr/>
              </p:nvSpPr>
              <p:spPr bwMode="auto">
                <a:xfrm>
                  <a:off x="3732" y="3078"/>
                  <a:ext cx="210" cy="178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</p:grpSp>
          <p:grpSp>
            <p:nvGrpSpPr>
              <p:cNvPr id="116" name="Group 211"/>
              <p:cNvGrpSpPr>
                <a:grpSpLocks/>
              </p:cNvGrpSpPr>
              <p:nvPr/>
            </p:nvGrpSpPr>
            <p:grpSpPr bwMode="auto">
              <a:xfrm flipH="1">
                <a:off x="2538" y="1057"/>
                <a:ext cx="286" cy="178"/>
                <a:chOff x="3732" y="3078"/>
                <a:chExt cx="286" cy="178"/>
              </a:xfrm>
            </p:grpSpPr>
            <p:sp>
              <p:nvSpPr>
                <p:cNvPr id="117" name="Line 212"/>
                <p:cNvSpPr>
                  <a:spLocks noChangeShapeType="1"/>
                </p:cNvSpPr>
                <p:nvPr/>
              </p:nvSpPr>
              <p:spPr bwMode="auto">
                <a:xfrm rot="5400000" flipV="1">
                  <a:off x="3964" y="3102"/>
                  <a:ext cx="0" cy="108"/>
                </a:xfrm>
                <a:prstGeom prst="line">
                  <a:avLst/>
                </a:prstGeom>
                <a:noFill/>
                <a:ln w="22225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  <p:sp>
              <p:nvSpPr>
                <p:cNvPr id="118" name="AutoShape 13"/>
                <p:cNvSpPr>
                  <a:spLocks noChangeArrowheads="1"/>
                </p:cNvSpPr>
                <p:nvPr/>
              </p:nvSpPr>
              <p:spPr bwMode="auto">
                <a:xfrm>
                  <a:off x="3732" y="3078"/>
                  <a:ext cx="210" cy="178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800" b="0">
                    <a:latin typeface="Arial" charset="0"/>
                  </a:endParaRPr>
                </a:p>
              </p:txBody>
            </p:sp>
          </p:grpSp>
        </p:grpSp>
      </p:grpSp>
      <p:sp>
        <p:nvSpPr>
          <p:cNvPr id="3" name="TextBox 2"/>
          <p:cNvSpPr txBox="1"/>
          <p:nvPr/>
        </p:nvSpPr>
        <p:spPr>
          <a:xfrm>
            <a:off x="9962399" y="4514784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Disk/Storage</a:t>
            </a:r>
          </a:p>
        </p:txBody>
      </p:sp>
      <p:sp>
        <p:nvSpPr>
          <p:cNvPr id="200" name="Rounded Rectangular Callout 199"/>
          <p:cNvSpPr/>
          <p:nvPr/>
        </p:nvSpPr>
        <p:spPr bwMode="auto">
          <a:xfrm>
            <a:off x="7313665" y="3273015"/>
            <a:ext cx="4044494" cy="919401"/>
          </a:xfrm>
          <a:prstGeom prst="wedgeRoundRectCallout">
            <a:avLst>
              <a:gd name="adj1" fmla="val -39044"/>
              <a:gd name="adj2" fmla="val 135940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b="0" dirty="0">
                <a:solidFill>
                  <a:srgbClr val="01020B"/>
                </a:solidFill>
                <a:latin typeface="Arial" charset="0"/>
              </a:rPr>
              <a:t>Network can limit scaling as it must carry </a:t>
            </a:r>
            <a:r>
              <a:rPr lang="en-US" b="0">
                <a:solidFill>
                  <a:srgbClr val="01020B"/>
                </a:solidFill>
                <a:latin typeface="Arial" charset="0"/>
              </a:rPr>
              <a:t>I/O </a:t>
            </a:r>
            <a:r>
              <a:rPr lang="en-US" b="0" smtClean="0">
                <a:solidFill>
                  <a:srgbClr val="01020B"/>
                </a:solidFill>
                <a:latin typeface="Arial" charset="0"/>
              </a:rPr>
              <a:t>traffic</a:t>
            </a:r>
            <a:endParaRPr lang="en-US" sz="1600" b="0" dirty="0">
              <a:solidFill>
                <a:srgbClr val="01020B"/>
              </a:solidFill>
              <a:latin typeface="Arial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99" name="Rounded Rectangular Callout 198"/>
          <p:cNvSpPr/>
          <p:nvPr/>
        </p:nvSpPr>
        <p:spPr bwMode="auto">
          <a:xfrm>
            <a:off x="485270" y="2078135"/>
            <a:ext cx="4165148" cy="919401"/>
          </a:xfrm>
          <a:prstGeom prst="wedgeRoundRectCallout">
            <a:avLst>
              <a:gd name="adj1" fmla="val -6926"/>
              <a:gd name="adj2" fmla="val 126469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b="0" dirty="0">
                <a:solidFill>
                  <a:srgbClr val="01020B"/>
                </a:solidFill>
                <a:latin typeface="Arial" charset="0"/>
              </a:rPr>
              <a:t>Local disks for caching </a:t>
            </a:r>
            <a:r>
              <a:rPr lang="en-US" b="0">
                <a:solidFill>
                  <a:srgbClr val="01020B"/>
                </a:solidFill>
                <a:latin typeface="Arial" charset="0"/>
              </a:rPr>
              <a:t>DB pages, temp </a:t>
            </a:r>
            <a:r>
              <a:rPr lang="en-US" b="0" dirty="0">
                <a:solidFill>
                  <a:srgbClr val="01020B"/>
                </a:solidFill>
                <a:latin typeface="Arial" charset="0"/>
              </a:rPr>
              <a:t>files, …</a:t>
            </a:r>
            <a:endParaRPr lang="en-US" sz="1600" b="0" dirty="0">
              <a:solidFill>
                <a:srgbClr val="01020B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92787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" grpId="0" animBg="1"/>
      <p:bldP spid="19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8484" y="1447800"/>
            <a:ext cx="2253803" cy="457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86057" y="817850"/>
            <a:ext cx="28408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Shared Storage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386" y="1447800"/>
            <a:ext cx="2244604" cy="4572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716855" y="817850"/>
            <a:ext cx="2860078" cy="52322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Shared Nothing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522706" y="1602891"/>
            <a:ext cx="5425247" cy="4114800"/>
          </a:xfrm>
        </p:spPr>
        <p:txBody>
          <a:bodyPr/>
          <a:lstStyle/>
          <a:p>
            <a:pPr marL="0" indent="0">
              <a:buNone/>
            </a:pPr>
            <a:r>
              <a:rPr lang="en-US" u="sng" dirty="0"/>
              <a:t>What? </a:t>
            </a:r>
          </a:p>
          <a:p>
            <a:pPr marL="0" indent="0">
              <a:buNone/>
            </a:pPr>
            <a:r>
              <a:rPr lang="en-US" sz="2800" dirty="0"/>
              <a:t>Distribute rows of each table  across multiple storage devices</a:t>
            </a:r>
          </a:p>
          <a:p>
            <a:pPr marL="0" indent="0">
              <a:buNone/>
            </a:pPr>
            <a:r>
              <a:rPr lang="en-US" u="sng" dirty="0"/>
              <a:t>Why</a:t>
            </a:r>
            <a:r>
              <a:rPr lang="en-US" dirty="0"/>
              <a:t>?</a:t>
            </a:r>
          </a:p>
          <a:p>
            <a:pPr>
              <a:buFont typeface="Arial" charset="0"/>
              <a:buChar char="•"/>
            </a:pPr>
            <a:r>
              <a:rPr lang="en-US" sz="2400" dirty="0"/>
              <a:t>Spread I/O load</a:t>
            </a:r>
          </a:p>
          <a:p>
            <a:pPr>
              <a:buFont typeface="Arial" charset="0"/>
              <a:buChar char="•"/>
            </a:pPr>
            <a:r>
              <a:rPr lang="en-US" sz="2400" dirty="0"/>
              <a:t>Facilitates parallel query execution</a:t>
            </a:r>
          </a:p>
          <a:p>
            <a:pPr marL="0" indent="0">
              <a:buNone/>
            </a:pPr>
            <a:r>
              <a:rPr lang="en-US" u="sng" dirty="0"/>
              <a:t>How</a:t>
            </a:r>
            <a:r>
              <a:rPr lang="en-US" sz="2800" dirty="0"/>
              <a:t>?</a:t>
            </a:r>
          </a:p>
          <a:p>
            <a:pPr marL="0" indent="0">
              <a:buNone/>
            </a:pPr>
            <a:r>
              <a:rPr lang="en-US" sz="2800" dirty="0"/>
              <a:t>Hash, Round Robin, Range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812800" y="304800"/>
            <a:ext cx="5061527" cy="1143000"/>
          </a:xfrm>
        </p:spPr>
        <p:txBody>
          <a:bodyPr/>
          <a:lstStyle/>
          <a:p>
            <a:r>
              <a:rPr lang="en-US" dirty="0"/>
              <a:t>Table Partitioning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812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/>
          <p:cNvSpPr/>
          <p:nvPr/>
        </p:nvSpPr>
        <p:spPr bwMode="auto">
          <a:xfrm>
            <a:off x="2003243" y="1022876"/>
            <a:ext cx="8736061" cy="5757497"/>
          </a:xfrm>
          <a:prstGeom prst="rect">
            <a:avLst/>
          </a:prstGeom>
          <a:solidFill>
            <a:srgbClr val="CCFFCC">
              <a:alpha val="97000"/>
            </a:srgbClr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2" name="Group 74"/>
          <p:cNvGrpSpPr/>
          <p:nvPr/>
        </p:nvGrpSpPr>
        <p:grpSpPr>
          <a:xfrm>
            <a:off x="2585976" y="2461663"/>
            <a:ext cx="2102524" cy="4136352"/>
            <a:chOff x="4992544" y="2552315"/>
            <a:chExt cx="2102524" cy="4136352"/>
          </a:xfrm>
        </p:grpSpPr>
        <p:grpSp>
          <p:nvGrpSpPr>
            <p:cNvPr id="3" name="Group 71"/>
            <p:cNvGrpSpPr/>
            <p:nvPr/>
          </p:nvGrpSpPr>
          <p:grpSpPr>
            <a:xfrm>
              <a:off x="4992544" y="2552315"/>
              <a:ext cx="2102524" cy="4136352"/>
              <a:chOff x="4992544" y="2552315"/>
              <a:chExt cx="2102524" cy="4136352"/>
            </a:xfrm>
          </p:grpSpPr>
          <p:sp>
            <p:nvSpPr>
              <p:cNvPr id="78" name="AutoShape 13"/>
              <p:cNvSpPr>
                <a:spLocks noChangeArrowheads="1"/>
              </p:cNvSpPr>
              <p:nvPr/>
            </p:nvSpPr>
            <p:spPr bwMode="auto">
              <a:xfrm>
                <a:off x="4992544" y="3309217"/>
                <a:ext cx="2102524" cy="337945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800" b="0">
                  <a:latin typeface="Arial" charset="0"/>
                </a:endParaRPr>
              </a:p>
            </p:txBody>
          </p:sp>
          <p:sp>
            <p:nvSpPr>
              <p:cNvPr id="79" name="Rectangle 210"/>
              <p:cNvSpPr>
                <a:spLocks noChangeArrowheads="1"/>
              </p:cNvSpPr>
              <p:nvPr/>
            </p:nvSpPr>
            <p:spPr bwMode="auto">
              <a:xfrm>
                <a:off x="5578380" y="2552315"/>
                <a:ext cx="930853" cy="811260"/>
              </a:xfrm>
              <a:prstGeom prst="rect">
                <a:avLst/>
              </a:prstGeom>
              <a:solidFill>
                <a:schemeClr val="folHlink">
                  <a:alpha val="98822"/>
                </a:schemeClr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7" name="Straight Connector 76"/>
            <p:cNvCxnSpPr/>
            <p:nvPr/>
          </p:nvCxnSpPr>
          <p:spPr bwMode="auto">
            <a:xfrm rot="5400000">
              <a:off x="5956758" y="3447400"/>
              <a:ext cx="173952" cy="322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4" name="Group 114"/>
          <p:cNvGrpSpPr/>
          <p:nvPr/>
        </p:nvGrpSpPr>
        <p:grpSpPr>
          <a:xfrm>
            <a:off x="5222667" y="1140863"/>
            <a:ext cx="1370061" cy="1194569"/>
            <a:chOff x="1000606" y="2592340"/>
            <a:chExt cx="1370061" cy="1194569"/>
          </a:xfrm>
        </p:grpSpPr>
        <p:sp>
          <p:nvSpPr>
            <p:cNvPr id="102" name="Rectangle 210"/>
            <p:cNvSpPr>
              <a:spLocks noChangeArrowheads="1"/>
            </p:cNvSpPr>
            <p:nvPr/>
          </p:nvSpPr>
          <p:spPr bwMode="auto">
            <a:xfrm>
              <a:off x="1055832" y="2592340"/>
              <a:ext cx="1259608" cy="1194569"/>
            </a:xfrm>
            <a:prstGeom prst="rect">
              <a:avLst/>
            </a:prstGeom>
            <a:solidFill>
              <a:schemeClr val="folHlink">
                <a:alpha val="98822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600" dirty="0">
                <a:solidFill>
                  <a:srgbClr val="01020B"/>
                </a:solidFill>
                <a:latin typeface="Arial"/>
                <a:cs typeface="Arial"/>
              </a:endParaRPr>
            </a:p>
          </p:txBody>
        </p:sp>
        <p:cxnSp>
          <p:nvCxnSpPr>
            <p:cNvPr id="107" name="Straight Connector 106"/>
            <p:cNvCxnSpPr/>
            <p:nvPr/>
          </p:nvCxnSpPr>
          <p:spPr bwMode="auto">
            <a:xfrm>
              <a:off x="1062182" y="2901758"/>
              <a:ext cx="1246909" cy="158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8" name="Straight Connector 107"/>
            <p:cNvCxnSpPr/>
            <p:nvPr/>
          </p:nvCxnSpPr>
          <p:spPr bwMode="auto">
            <a:xfrm>
              <a:off x="1062182" y="3285067"/>
              <a:ext cx="1246909" cy="158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9" name="TextBox 108"/>
            <p:cNvSpPr txBox="1"/>
            <p:nvPr/>
          </p:nvSpPr>
          <p:spPr>
            <a:xfrm>
              <a:off x="1000606" y="3255818"/>
              <a:ext cx="13700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Execution Coordinator</a:t>
              </a: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1164996" y="2921077"/>
              <a:ext cx="101822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Optimizer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1272703" y="2596265"/>
              <a:ext cx="74892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Parser</a:t>
              </a:r>
            </a:p>
          </p:txBody>
        </p:sp>
      </p:grpSp>
      <p:grpSp>
        <p:nvGrpSpPr>
          <p:cNvPr id="5" name="Group 113"/>
          <p:cNvGrpSpPr/>
          <p:nvPr/>
        </p:nvGrpSpPr>
        <p:grpSpPr>
          <a:xfrm>
            <a:off x="6923697" y="1209655"/>
            <a:ext cx="1069360" cy="771716"/>
            <a:chOff x="4827829" y="1929921"/>
            <a:chExt cx="1069360" cy="771716"/>
          </a:xfrm>
        </p:grpSpPr>
        <p:sp>
          <p:nvSpPr>
            <p:cNvPr id="112" name="AutoShape 13"/>
            <p:cNvSpPr>
              <a:spLocks noChangeArrowheads="1"/>
            </p:cNvSpPr>
            <p:nvPr/>
          </p:nvSpPr>
          <p:spPr bwMode="auto">
            <a:xfrm>
              <a:off x="4827829" y="1929921"/>
              <a:ext cx="1068050" cy="771716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800" b="0">
                <a:latin typeface="Arial" charset="0"/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4846000" y="2180628"/>
              <a:ext cx="10511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1020B"/>
                  </a:solidFill>
                  <a:latin typeface="Arial"/>
                  <a:cs typeface="Arial"/>
                </a:rPr>
                <a:t>Catalogs</a:t>
              </a:r>
            </a:p>
          </p:txBody>
        </p:sp>
      </p:grpSp>
      <p:cxnSp>
        <p:nvCxnSpPr>
          <p:cNvPr id="125" name="Straight Connector 124"/>
          <p:cNvCxnSpPr>
            <a:stCxn id="112" idx="2"/>
          </p:cNvCxnSpPr>
          <p:nvPr/>
        </p:nvCxnSpPr>
        <p:spPr bwMode="auto">
          <a:xfrm rot="10800000" flipV="1">
            <a:off x="6517114" y="1595513"/>
            <a:ext cx="406585" cy="50268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7" name="Straight Connector 126"/>
          <p:cNvCxnSpPr>
            <a:endCxn id="81" idx="7"/>
          </p:cNvCxnSpPr>
          <p:nvPr/>
        </p:nvCxnSpPr>
        <p:spPr bwMode="auto">
          <a:xfrm rot="10800000" flipV="1">
            <a:off x="4108959" y="2329390"/>
            <a:ext cx="1176837" cy="209785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1020B"/>
            </a:solidFill>
            <a:prstDash val="solid"/>
            <a:round/>
            <a:headEnd type="none" w="med" len="med"/>
            <a:tailEnd type="stealth" w="med" len="med"/>
          </a:ln>
          <a:effectLst/>
        </p:spPr>
      </p:cxnSp>
      <p:grpSp>
        <p:nvGrpSpPr>
          <p:cNvPr id="6" name="Group 135"/>
          <p:cNvGrpSpPr/>
          <p:nvPr/>
        </p:nvGrpSpPr>
        <p:grpSpPr>
          <a:xfrm>
            <a:off x="5119436" y="129599"/>
            <a:ext cx="1600970" cy="508000"/>
            <a:chOff x="1046788" y="1562485"/>
            <a:chExt cx="1600970" cy="508000"/>
          </a:xfrm>
          <a:solidFill>
            <a:srgbClr val="92D050"/>
          </a:solidFill>
        </p:grpSpPr>
        <p:sp>
          <p:nvSpPr>
            <p:cNvPr id="105" name="Oval 104"/>
            <p:cNvSpPr/>
            <p:nvPr/>
          </p:nvSpPr>
          <p:spPr bwMode="auto">
            <a:xfrm>
              <a:off x="1046788" y="1562485"/>
              <a:ext cx="1600970" cy="508000"/>
            </a:xfrm>
            <a:prstGeom prst="ellipse">
              <a:avLst/>
            </a:prstGeom>
            <a:grpFill/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34" name="Rectangle 12"/>
            <p:cNvSpPr>
              <a:spLocks noChangeArrowheads="1"/>
            </p:cNvSpPr>
            <p:nvPr/>
          </p:nvSpPr>
          <p:spPr bwMode="auto">
            <a:xfrm>
              <a:off x="1250891" y="1654739"/>
              <a:ext cx="1192765" cy="30841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square" lIns="92075" tIns="46038" rIns="92075" bIns="46038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00"/>
                  </a:solidFill>
                  <a:latin typeface="Arial"/>
                  <a:cs typeface="Arial"/>
                </a:rPr>
                <a:t>Application</a:t>
              </a:r>
            </a:p>
          </p:txBody>
        </p:sp>
      </p:grpSp>
      <p:cxnSp>
        <p:nvCxnSpPr>
          <p:cNvPr id="138" name="Straight Connector 137"/>
          <p:cNvCxnSpPr/>
          <p:nvPr/>
        </p:nvCxnSpPr>
        <p:spPr bwMode="auto">
          <a:xfrm rot="5400000" flipV="1">
            <a:off x="5669770" y="880361"/>
            <a:ext cx="500302" cy="1588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1020B"/>
            </a:solidFill>
            <a:prstDash val="solid"/>
            <a:round/>
            <a:headEnd type="stealth" w="med" len="med"/>
            <a:tailEnd type="stealth" w="med" len="med"/>
          </a:ln>
          <a:effectLst/>
        </p:spPr>
      </p:cxnSp>
      <p:sp>
        <p:nvSpPr>
          <p:cNvPr id="62" name="Rectangle 12"/>
          <p:cNvSpPr>
            <a:spLocks noChangeArrowheads="1"/>
          </p:cNvSpPr>
          <p:nvPr/>
        </p:nvSpPr>
        <p:spPr bwMode="auto">
          <a:xfrm>
            <a:off x="3249051" y="2564136"/>
            <a:ext cx="777457" cy="5854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NODE</a:t>
            </a:r>
          </a:p>
          <a:p>
            <a:pPr algn="ctr"/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1</a:t>
            </a:r>
          </a:p>
        </p:txBody>
      </p:sp>
      <p:grpSp>
        <p:nvGrpSpPr>
          <p:cNvPr id="7" name="Group 73"/>
          <p:cNvGrpSpPr/>
          <p:nvPr/>
        </p:nvGrpSpPr>
        <p:grpSpPr>
          <a:xfrm>
            <a:off x="7074847" y="2447807"/>
            <a:ext cx="2102524" cy="4136352"/>
            <a:chOff x="4992544" y="2552315"/>
            <a:chExt cx="2102524" cy="4136352"/>
          </a:xfrm>
        </p:grpSpPr>
        <p:grpSp>
          <p:nvGrpSpPr>
            <p:cNvPr id="8" name="Group 71"/>
            <p:cNvGrpSpPr/>
            <p:nvPr/>
          </p:nvGrpSpPr>
          <p:grpSpPr>
            <a:xfrm>
              <a:off x="4992544" y="2552315"/>
              <a:ext cx="2102524" cy="4136352"/>
              <a:chOff x="4992544" y="2552315"/>
              <a:chExt cx="2102524" cy="4136352"/>
            </a:xfrm>
          </p:grpSpPr>
          <p:sp>
            <p:nvSpPr>
              <p:cNvPr id="57" name="AutoShape 13"/>
              <p:cNvSpPr>
                <a:spLocks noChangeArrowheads="1"/>
              </p:cNvSpPr>
              <p:nvPr/>
            </p:nvSpPr>
            <p:spPr bwMode="auto">
              <a:xfrm>
                <a:off x="4992544" y="3309217"/>
                <a:ext cx="2102524" cy="337945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800" b="0">
                  <a:latin typeface="Arial" charset="0"/>
                </a:endParaRPr>
              </a:p>
            </p:txBody>
          </p:sp>
          <p:sp>
            <p:nvSpPr>
              <p:cNvPr id="61" name="Rectangle 210"/>
              <p:cNvSpPr>
                <a:spLocks noChangeArrowheads="1"/>
              </p:cNvSpPr>
              <p:nvPr/>
            </p:nvSpPr>
            <p:spPr bwMode="auto">
              <a:xfrm>
                <a:off x="5578380" y="2552315"/>
                <a:ext cx="930853" cy="811260"/>
              </a:xfrm>
              <a:prstGeom prst="rect">
                <a:avLst/>
              </a:prstGeom>
              <a:solidFill>
                <a:schemeClr val="folHlink">
                  <a:alpha val="98822"/>
                </a:schemeClr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0" name="Straight Connector 59"/>
            <p:cNvCxnSpPr/>
            <p:nvPr/>
          </p:nvCxnSpPr>
          <p:spPr bwMode="auto">
            <a:xfrm rot="5400000">
              <a:off x="5956758" y="3447400"/>
              <a:ext cx="173952" cy="322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3" name="TextBox 52"/>
          <p:cNvSpPr txBox="1"/>
          <p:nvPr/>
        </p:nvSpPr>
        <p:spPr>
          <a:xfrm>
            <a:off x="4572286" y="4023207"/>
            <a:ext cx="25938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00FF"/>
                </a:solidFill>
                <a:latin typeface="Arial"/>
                <a:cs typeface="Arial"/>
              </a:rPr>
              <a:t>Orders Table</a:t>
            </a:r>
            <a:endParaRPr lang="en-US" dirty="0">
              <a:solidFill>
                <a:srgbClr val="01020B"/>
              </a:solidFill>
              <a:latin typeface="Arial"/>
              <a:cs typeface="Arial"/>
            </a:endParaRP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hash partitioned </a:t>
            </a: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on 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CID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658201" y="5199164"/>
            <a:ext cx="24568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00FF"/>
                </a:solidFill>
                <a:latin typeface="Arial"/>
                <a:cs typeface="Arial"/>
              </a:rPr>
              <a:t>Customers Table</a:t>
            </a:r>
            <a:endParaRPr lang="en-US" dirty="0">
              <a:solidFill>
                <a:srgbClr val="01020B"/>
              </a:solidFill>
              <a:latin typeface="Arial"/>
              <a:cs typeface="Arial"/>
            </a:endParaRP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hash partitioned </a:t>
            </a: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on 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ID</a:t>
            </a:r>
          </a:p>
        </p:txBody>
      </p:sp>
      <p:cxnSp>
        <p:nvCxnSpPr>
          <p:cNvPr id="68" name="Straight Connector 67"/>
          <p:cNvCxnSpPr>
            <a:endCxn id="82" idx="1"/>
          </p:cNvCxnSpPr>
          <p:nvPr/>
        </p:nvCxnSpPr>
        <p:spPr bwMode="auto">
          <a:xfrm>
            <a:off x="6516557" y="2333304"/>
            <a:ext cx="1138351" cy="178997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1020B"/>
            </a:solidFill>
            <a:prstDash val="solid"/>
            <a:round/>
            <a:headEnd type="none" w="med" len="med"/>
            <a:tailEnd type="stealth" w="med" len="med"/>
          </a:ln>
          <a:effectLst/>
        </p:spPr>
      </p:cxnSp>
      <p:sp>
        <p:nvSpPr>
          <p:cNvPr id="70" name="TextBox 69"/>
          <p:cNvSpPr txBox="1"/>
          <p:nvPr/>
        </p:nvSpPr>
        <p:spPr>
          <a:xfrm>
            <a:off x="6720406" y="658398"/>
            <a:ext cx="3040927" cy="1015663"/>
          </a:xfrm>
          <a:prstGeom prst="rect">
            <a:avLst/>
          </a:prstGeom>
          <a:solidFill>
            <a:schemeClr val="accent2"/>
          </a:solidFill>
          <a:ln w="190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1020B"/>
                </a:solidFill>
                <a:latin typeface="Arial"/>
                <a:cs typeface="Arial"/>
              </a:rPr>
              <a:t>Select Name, Item from Orders O, Customers C</a:t>
            </a:r>
            <a:br>
              <a:rPr lang="en-US" sz="2000" dirty="0">
                <a:solidFill>
                  <a:srgbClr val="01020B"/>
                </a:solidFill>
                <a:latin typeface="Arial"/>
                <a:cs typeface="Arial"/>
              </a:rPr>
            </a:br>
            <a:r>
              <a:rPr lang="en-US" sz="2000" dirty="0">
                <a:solidFill>
                  <a:srgbClr val="01020B"/>
                </a:solidFill>
                <a:latin typeface="Arial"/>
                <a:cs typeface="Arial"/>
              </a:rPr>
              <a:t>where O.CID = C.ID</a:t>
            </a:r>
          </a:p>
        </p:txBody>
      </p:sp>
      <p:sp>
        <p:nvSpPr>
          <p:cNvPr id="80" name="Rectangle 12"/>
          <p:cNvSpPr>
            <a:spLocks noChangeArrowheads="1"/>
          </p:cNvSpPr>
          <p:nvPr/>
        </p:nvSpPr>
        <p:spPr bwMode="auto">
          <a:xfrm>
            <a:off x="7742542" y="2564136"/>
            <a:ext cx="777457" cy="5854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NODE</a:t>
            </a:r>
          </a:p>
          <a:p>
            <a:pPr algn="ctr"/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2</a:t>
            </a:r>
          </a:p>
        </p:txBody>
      </p:sp>
      <p:sp>
        <p:nvSpPr>
          <p:cNvPr id="81" name="Oval 80"/>
          <p:cNvSpPr/>
          <p:nvPr/>
        </p:nvSpPr>
        <p:spPr bwMode="auto">
          <a:xfrm>
            <a:off x="2992096" y="2414057"/>
            <a:ext cx="1308485" cy="854363"/>
          </a:xfrm>
          <a:prstGeom prst="ellipse">
            <a:avLst/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rgbClr val="01020B"/>
                </a:solidFill>
              </a:rPr>
              <a:t>JOIN</a:t>
            </a:r>
            <a:br>
              <a:rPr lang="en-US" sz="1200" dirty="0">
                <a:solidFill>
                  <a:srgbClr val="01020B"/>
                </a:solidFill>
              </a:rPr>
            </a:br>
            <a:r>
              <a:rPr lang="en-US" sz="1200" dirty="0">
                <a:solidFill>
                  <a:srgbClr val="01020B"/>
                </a:solidFill>
              </a:rPr>
              <a:t>O.CID = C.ID</a:t>
            </a:r>
          </a:p>
        </p:txBody>
      </p:sp>
      <p:sp>
        <p:nvSpPr>
          <p:cNvPr id="82" name="Oval 81"/>
          <p:cNvSpPr/>
          <p:nvPr/>
        </p:nvSpPr>
        <p:spPr bwMode="auto">
          <a:xfrm>
            <a:off x="7463285" y="2387182"/>
            <a:ext cx="1308485" cy="854363"/>
          </a:xfrm>
          <a:prstGeom prst="ellipse">
            <a:avLst/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rgbClr val="01020B"/>
                </a:solidFill>
              </a:rPr>
              <a:t>JOIN</a:t>
            </a:r>
            <a:br>
              <a:rPr lang="en-US" sz="1200" dirty="0">
                <a:solidFill>
                  <a:srgbClr val="01020B"/>
                </a:solidFill>
              </a:rPr>
            </a:br>
            <a:r>
              <a:rPr lang="en-US" sz="1200" dirty="0">
                <a:solidFill>
                  <a:srgbClr val="01020B"/>
                </a:solidFill>
              </a:rPr>
              <a:t>O.CID = C.ID</a:t>
            </a:r>
          </a:p>
        </p:txBody>
      </p:sp>
      <p:graphicFrame>
        <p:nvGraphicFramePr>
          <p:cNvPr id="4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390100"/>
              </p:ext>
            </p:extLst>
          </p:nvPr>
        </p:nvGraphicFramePr>
        <p:xfrm>
          <a:off x="2629197" y="3767365"/>
          <a:ext cx="2014538" cy="230568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305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CID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OID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Item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8919486"/>
              </p:ext>
            </p:extLst>
          </p:nvPr>
        </p:nvGraphicFramePr>
        <p:xfrm>
          <a:off x="2629197" y="4588629"/>
          <a:ext cx="2014538" cy="557054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10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Xbox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iPod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0176801"/>
              </p:ext>
            </p:extLst>
          </p:nvPr>
        </p:nvGraphicFramePr>
        <p:xfrm>
          <a:off x="2629197" y="4012899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10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Tivo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7" name="Table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8118538"/>
              </p:ext>
            </p:extLst>
          </p:nvPr>
        </p:nvGraphicFramePr>
        <p:xfrm>
          <a:off x="2629197" y="4300765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752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31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iPhone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8" name="Table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9516782"/>
              </p:ext>
            </p:extLst>
          </p:nvPr>
        </p:nvGraphicFramePr>
        <p:xfrm>
          <a:off x="2618440" y="5248746"/>
          <a:ext cx="2012950" cy="194505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1240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AmtDue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142CFD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9" name="Table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140618"/>
              </p:ext>
            </p:extLst>
          </p:nvPr>
        </p:nvGraphicFramePr>
        <p:xfrm>
          <a:off x="2618440" y="5487418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Larry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$13K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66891"/>
              </p:ext>
            </p:extLst>
          </p:nvPr>
        </p:nvGraphicFramePr>
        <p:xfrm>
          <a:off x="2618440" y="6061531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322 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Jeff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$20K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1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0789783"/>
              </p:ext>
            </p:extLst>
          </p:nvPr>
        </p:nvGraphicFramePr>
        <p:xfrm>
          <a:off x="2618440" y="5774474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752 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Anne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$75K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2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1518088"/>
              </p:ext>
            </p:extLst>
          </p:nvPr>
        </p:nvGraphicFramePr>
        <p:xfrm>
          <a:off x="7116532" y="3758875"/>
          <a:ext cx="2014538" cy="230568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305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CID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OID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Item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5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4947474"/>
              </p:ext>
            </p:extLst>
          </p:nvPr>
        </p:nvGraphicFramePr>
        <p:xfrm>
          <a:off x="7116532" y="4275337"/>
          <a:ext cx="2014538" cy="557054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21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TV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21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DVD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6" name="Table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78041"/>
              </p:ext>
            </p:extLst>
          </p:nvPr>
        </p:nvGraphicFramePr>
        <p:xfrm>
          <a:off x="7116532" y="3995942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933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1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20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1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Surface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1DBF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5484450"/>
              </p:ext>
            </p:extLst>
          </p:nvPr>
        </p:nvGraphicFramePr>
        <p:xfrm>
          <a:off x="7116532" y="4834141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19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51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TV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9" name="Table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371463"/>
              </p:ext>
            </p:extLst>
          </p:nvPr>
        </p:nvGraphicFramePr>
        <p:xfrm>
          <a:off x="7122713" y="5257202"/>
          <a:ext cx="2012950" cy="194505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1240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AmtDue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142CFD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8956965"/>
              </p:ext>
            </p:extLst>
          </p:nvPr>
        </p:nvGraphicFramePr>
        <p:xfrm>
          <a:off x="7122713" y="5495872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933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F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Mary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F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$49K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FDBF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5" name="Table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360087"/>
              </p:ext>
            </p:extLst>
          </p:nvPr>
        </p:nvGraphicFramePr>
        <p:xfrm>
          <a:off x="7122713" y="6053053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19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George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$83K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6" name="Table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9377398"/>
              </p:ext>
            </p:extLst>
          </p:nvPr>
        </p:nvGraphicFramePr>
        <p:xfrm>
          <a:off x="7122713" y="5765996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Bob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$19K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/>
        </p:nvGrpSpPr>
        <p:grpSpPr>
          <a:xfrm>
            <a:off x="4714340" y="3799309"/>
            <a:ext cx="2319922" cy="1307114"/>
            <a:chOff x="4156037" y="3903817"/>
            <a:chExt cx="2319922" cy="1307114"/>
          </a:xfrm>
        </p:grpSpPr>
        <p:sp>
          <p:nvSpPr>
            <p:cNvPr id="10" name="Left Brace 9"/>
            <p:cNvSpPr/>
            <p:nvPr/>
          </p:nvSpPr>
          <p:spPr bwMode="auto">
            <a:xfrm>
              <a:off x="6233843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67" name="Left Brace 66"/>
            <p:cNvSpPr/>
            <p:nvPr/>
          </p:nvSpPr>
          <p:spPr bwMode="auto">
            <a:xfrm flipH="1">
              <a:off x="4156037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4713217" y="5280965"/>
            <a:ext cx="2319922" cy="1101985"/>
            <a:chOff x="4156037" y="3903817"/>
            <a:chExt cx="2319922" cy="1307114"/>
          </a:xfrm>
        </p:grpSpPr>
        <p:sp>
          <p:nvSpPr>
            <p:cNvPr id="71" name="Left Brace 70"/>
            <p:cNvSpPr/>
            <p:nvPr/>
          </p:nvSpPr>
          <p:spPr bwMode="auto">
            <a:xfrm>
              <a:off x="6233843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72" name="Left Brace 71"/>
            <p:cNvSpPr/>
            <p:nvPr/>
          </p:nvSpPr>
          <p:spPr bwMode="auto">
            <a:xfrm flipH="1">
              <a:off x="4156037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</p:grpSp>
      <p:sp>
        <p:nvSpPr>
          <p:cNvPr id="16" name="Freeform 15"/>
          <p:cNvSpPr/>
          <p:nvPr/>
        </p:nvSpPr>
        <p:spPr bwMode="auto">
          <a:xfrm>
            <a:off x="5727148" y="4619249"/>
            <a:ext cx="676267" cy="2034234"/>
          </a:xfrm>
          <a:custGeom>
            <a:avLst/>
            <a:gdLst>
              <a:gd name="connsiteX0" fmla="*/ 468086 w 631371"/>
              <a:gd name="connsiteY0" fmla="*/ 446314 h 1992085"/>
              <a:gd name="connsiteX1" fmla="*/ 250371 w 631371"/>
              <a:gd name="connsiteY1" fmla="*/ 435428 h 1992085"/>
              <a:gd name="connsiteX2" fmla="*/ 206829 w 631371"/>
              <a:gd name="connsiteY2" fmla="*/ 424543 h 1992085"/>
              <a:gd name="connsiteX3" fmla="*/ 174171 w 631371"/>
              <a:gd name="connsiteY3" fmla="*/ 402771 h 1992085"/>
              <a:gd name="connsiteX4" fmla="*/ 130629 w 631371"/>
              <a:gd name="connsiteY4" fmla="*/ 326571 h 1992085"/>
              <a:gd name="connsiteX5" fmla="*/ 108857 w 631371"/>
              <a:gd name="connsiteY5" fmla="*/ 293914 h 1992085"/>
              <a:gd name="connsiteX6" fmla="*/ 76200 w 631371"/>
              <a:gd name="connsiteY6" fmla="*/ 185057 h 1992085"/>
              <a:gd name="connsiteX7" fmla="*/ 87086 w 631371"/>
              <a:gd name="connsiteY7" fmla="*/ 97971 h 1992085"/>
              <a:gd name="connsiteX8" fmla="*/ 130629 w 631371"/>
              <a:gd name="connsiteY8" fmla="*/ 10885 h 1992085"/>
              <a:gd name="connsiteX9" fmla="*/ 163286 w 631371"/>
              <a:gd name="connsiteY9" fmla="*/ 0 h 1992085"/>
              <a:gd name="connsiteX10" fmla="*/ 337457 w 631371"/>
              <a:gd name="connsiteY10" fmla="*/ 10885 h 1992085"/>
              <a:gd name="connsiteX11" fmla="*/ 391886 w 631371"/>
              <a:gd name="connsiteY11" fmla="*/ 43543 h 1992085"/>
              <a:gd name="connsiteX12" fmla="*/ 435429 w 631371"/>
              <a:gd name="connsiteY12" fmla="*/ 76200 h 1992085"/>
              <a:gd name="connsiteX13" fmla="*/ 468086 w 631371"/>
              <a:gd name="connsiteY13" fmla="*/ 97971 h 1992085"/>
              <a:gd name="connsiteX14" fmla="*/ 511629 w 631371"/>
              <a:gd name="connsiteY14" fmla="*/ 163285 h 1992085"/>
              <a:gd name="connsiteX15" fmla="*/ 544286 w 631371"/>
              <a:gd name="connsiteY15" fmla="*/ 304800 h 1992085"/>
              <a:gd name="connsiteX16" fmla="*/ 555171 w 631371"/>
              <a:gd name="connsiteY16" fmla="*/ 402771 h 1992085"/>
              <a:gd name="connsiteX17" fmla="*/ 533400 w 631371"/>
              <a:gd name="connsiteY17" fmla="*/ 566057 h 1992085"/>
              <a:gd name="connsiteX18" fmla="*/ 489857 w 631371"/>
              <a:gd name="connsiteY18" fmla="*/ 653143 h 1992085"/>
              <a:gd name="connsiteX19" fmla="*/ 446314 w 631371"/>
              <a:gd name="connsiteY19" fmla="*/ 740228 h 1992085"/>
              <a:gd name="connsiteX20" fmla="*/ 413657 w 631371"/>
              <a:gd name="connsiteY20" fmla="*/ 838200 h 1992085"/>
              <a:gd name="connsiteX21" fmla="*/ 370114 w 631371"/>
              <a:gd name="connsiteY21" fmla="*/ 903514 h 1992085"/>
              <a:gd name="connsiteX22" fmla="*/ 348343 w 631371"/>
              <a:gd name="connsiteY22" fmla="*/ 957943 h 1992085"/>
              <a:gd name="connsiteX23" fmla="*/ 326571 w 631371"/>
              <a:gd name="connsiteY23" fmla="*/ 1023257 h 1992085"/>
              <a:gd name="connsiteX24" fmla="*/ 304800 w 631371"/>
              <a:gd name="connsiteY24" fmla="*/ 1066800 h 1992085"/>
              <a:gd name="connsiteX25" fmla="*/ 283029 w 631371"/>
              <a:gd name="connsiteY25" fmla="*/ 1143000 h 1992085"/>
              <a:gd name="connsiteX26" fmla="*/ 261257 w 631371"/>
              <a:gd name="connsiteY26" fmla="*/ 1164771 h 1992085"/>
              <a:gd name="connsiteX27" fmla="*/ 239486 w 631371"/>
              <a:gd name="connsiteY27" fmla="*/ 1230085 h 1992085"/>
              <a:gd name="connsiteX28" fmla="*/ 195943 w 631371"/>
              <a:gd name="connsiteY28" fmla="*/ 1284514 h 1992085"/>
              <a:gd name="connsiteX29" fmla="*/ 174171 w 631371"/>
              <a:gd name="connsiteY29" fmla="*/ 1306285 h 1992085"/>
              <a:gd name="connsiteX30" fmla="*/ 152400 w 631371"/>
              <a:gd name="connsiteY30" fmla="*/ 1349828 h 1992085"/>
              <a:gd name="connsiteX31" fmla="*/ 130629 w 631371"/>
              <a:gd name="connsiteY31" fmla="*/ 1371600 h 1992085"/>
              <a:gd name="connsiteX32" fmla="*/ 76200 w 631371"/>
              <a:gd name="connsiteY32" fmla="*/ 1436914 h 1992085"/>
              <a:gd name="connsiteX33" fmla="*/ 43543 w 631371"/>
              <a:gd name="connsiteY33" fmla="*/ 1513114 h 1992085"/>
              <a:gd name="connsiteX34" fmla="*/ 21771 w 631371"/>
              <a:gd name="connsiteY34" fmla="*/ 1567543 h 1992085"/>
              <a:gd name="connsiteX35" fmla="*/ 0 w 631371"/>
              <a:gd name="connsiteY35" fmla="*/ 1643743 h 1992085"/>
              <a:gd name="connsiteX36" fmla="*/ 10886 w 631371"/>
              <a:gd name="connsiteY36" fmla="*/ 1785257 h 1992085"/>
              <a:gd name="connsiteX37" fmla="*/ 21771 w 631371"/>
              <a:gd name="connsiteY37" fmla="*/ 1850571 h 1992085"/>
              <a:gd name="connsiteX38" fmla="*/ 43543 w 631371"/>
              <a:gd name="connsiteY38" fmla="*/ 1872343 h 1992085"/>
              <a:gd name="connsiteX39" fmla="*/ 54429 w 631371"/>
              <a:gd name="connsiteY39" fmla="*/ 1905000 h 1992085"/>
              <a:gd name="connsiteX40" fmla="*/ 130629 w 631371"/>
              <a:gd name="connsiteY40" fmla="*/ 1948543 h 1992085"/>
              <a:gd name="connsiteX41" fmla="*/ 195943 w 631371"/>
              <a:gd name="connsiteY41" fmla="*/ 1970314 h 1992085"/>
              <a:gd name="connsiteX42" fmla="*/ 435429 w 631371"/>
              <a:gd name="connsiteY42" fmla="*/ 1992085 h 1992085"/>
              <a:gd name="connsiteX43" fmla="*/ 566057 w 631371"/>
              <a:gd name="connsiteY43" fmla="*/ 1981200 h 1992085"/>
              <a:gd name="connsiteX44" fmla="*/ 598714 w 631371"/>
              <a:gd name="connsiteY44" fmla="*/ 1970314 h 1992085"/>
              <a:gd name="connsiteX45" fmla="*/ 620486 w 631371"/>
              <a:gd name="connsiteY45" fmla="*/ 1948543 h 1992085"/>
              <a:gd name="connsiteX46" fmla="*/ 631371 w 631371"/>
              <a:gd name="connsiteY46" fmla="*/ 1915885 h 1992085"/>
              <a:gd name="connsiteX47" fmla="*/ 609600 w 631371"/>
              <a:gd name="connsiteY47" fmla="*/ 1643743 h 1992085"/>
              <a:gd name="connsiteX48" fmla="*/ 587829 w 631371"/>
              <a:gd name="connsiteY48" fmla="*/ 1567543 h 1992085"/>
              <a:gd name="connsiteX49" fmla="*/ 522514 w 631371"/>
              <a:gd name="connsiteY49" fmla="*/ 1480457 h 1992085"/>
              <a:gd name="connsiteX50" fmla="*/ 478971 w 631371"/>
              <a:gd name="connsiteY50" fmla="*/ 1415143 h 1992085"/>
              <a:gd name="connsiteX51" fmla="*/ 446314 w 631371"/>
              <a:gd name="connsiteY51" fmla="*/ 1436914 h 1992085"/>
              <a:gd name="connsiteX52" fmla="*/ 413657 w 631371"/>
              <a:gd name="connsiteY52" fmla="*/ 1469571 h 1992085"/>
              <a:gd name="connsiteX53" fmla="*/ 370114 w 631371"/>
              <a:gd name="connsiteY53" fmla="*/ 1480457 h 1992085"/>
              <a:gd name="connsiteX54" fmla="*/ 141514 w 631371"/>
              <a:gd name="connsiteY54" fmla="*/ 1502228 h 1992085"/>
              <a:gd name="connsiteX55" fmla="*/ 108857 w 631371"/>
              <a:gd name="connsiteY55" fmla="*/ 1524000 h 1992085"/>
              <a:gd name="connsiteX56" fmla="*/ 54429 w 631371"/>
              <a:gd name="connsiteY56" fmla="*/ 1545771 h 199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631371" h="1992085">
                <a:moveTo>
                  <a:pt x="468086" y="446314"/>
                </a:moveTo>
                <a:cubicBezTo>
                  <a:pt x="395514" y="442685"/>
                  <a:pt x="322782" y="441462"/>
                  <a:pt x="250371" y="435428"/>
                </a:cubicBezTo>
                <a:cubicBezTo>
                  <a:pt x="235462" y="434186"/>
                  <a:pt x="220580" y="430436"/>
                  <a:pt x="206829" y="424543"/>
                </a:cubicBezTo>
                <a:cubicBezTo>
                  <a:pt x="194804" y="419389"/>
                  <a:pt x="185057" y="410028"/>
                  <a:pt x="174171" y="402771"/>
                </a:cubicBezTo>
                <a:cubicBezTo>
                  <a:pt x="121122" y="323197"/>
                  <a:pt x="185881" y="423262"/>
                  <a:pt x="130629" y="326571"/>
                </a:cubicBezTo>
                <a:cubicBezTo>
                  <a:pt x="124138" y="315212"/>
                  <a:pt x="114171" y="305869"/>
                  <a:pt x="108857" y="293914"/>
                </a:cubicBezTo>
                <a:cubicBezTo>
                  <a:pt x="93714" y="259843"/>
                  <a:pt x="85247" y="221242"/>
                  <a:pt x="76200" y="185057"/>
                </a:cubicBezTo>
                <a:cubicBezTo>
                  <a:pt x="79829" y="156028"/>
                  <a:pt x="80956" y="126576"/>
                  <a:pt x="87086" y="97971"/>
                </a:cubicBezTo>
                <a:cubicBezTo>
                  <a:pt x="93493" y="68073"/>
                  <a:pt x="100952" y="28691"/>
                  <a:pt x="130629" y="10885"/>
                </a:cubicBezTo>
                <a:cubicBezTo>
                  <a:pt x="140468" y="4982"/>
                  <a:pt x="152400" y="3628"/>
                  <a:pt x="163286" y="0"/>
                </a:cubicBezTo>
                <a:cubicBezTo>
                  <a:pt x="221343" y="3628"/>
                  <a:pt x="280314" y="1"/>
                  <a:pt x="337457" y="10885"/>
                </a:cubicBezTo>
                <a:cubicBezTo>
                  <a:pt x="358242" y="14844"/>
                  <a:pt x="374281" y="31806"/>
                  <a:pt x="391886" y="43543"/>
                </a:cubicBezTo>
                <a:cubicBezTo>
                  <a:pt x="406982" y="53607"/>
                  <a:pt x="420665" y="65655"/>
                  <a:pt x="435429" y="76200"/>
                </a:cubicBezTo>
                <a:cubicBezTo>
                  <a:pt x="446075" y="83804"/>
                  <a:pt x="457200" y="90714"/>
                  <a:pt x="468086" y="97971"/>
                </a:cubicBezTo>
                <a:cubicBezTo>
                  <a:pt x="482600" y="119742"/>
                  <a:pt x="505283" y="137900"/>
                  <a:pt x="511629" y="163285"/>
                </a:cubicBezTo>
                <a:cubicBezTo>
                  <a:pt x="519822" y="196058"/>
                  <a:pt x="538702" y="265714"/>
                  <a:pt x="544286" y="304800"/>
                </a:cubicBezTo>
                <a:cubicBezTo>
                  <a:pt x="548933" y="337328"/>
                  <a:pt x="551543" y="370114"/>
                  <a:pt x="555171" y="402771"/>
                </a:cubicBezTo>
                <a:cubicBezTo>
                  <a:pt x="553201" y="424448"/>
                  <a:pt x="550173" y="525801"/>
                  <a:pt x="533400" y="566057"/>
                </a:cubicBezTo>
                <a:cubicBezTo>
                  <a:pt x="520917" y="596015"/>
                  <a:pt x="500120" y="622354"/>
                  <a:pt x="489857" y="653143"/>
                </a:cubicBezTo>
                <a:cubicBezTo>
                  <a:pt x="472280" y="705872"/>
                  <a:pt x="484875" y="675961"/>
                  <a:pt x="446314" y="740228"/>
                </a:cubicBezTo>
                <a:cubicBezTo>
                  <a:pt x="437127" y="776979"/>
                  <a:pt x="432578" y="803511"/>
                  <a:pt x="413657" y="838200"/>
                </a:cubicBezTo>
                <a:cubicBezTo>
                  <a:pt x="401127" y="861171"/>
                  <a:pt x="379832" y="879219"/>
                  <a:pt x="370114" y="903514"/>
                </a:cubicBezTo>
                <a:cubicBezTo>
                  <a:pt x="362857" y="921657"/>
                  <a:pt x="355021" y="939579"/>
                  <a:pt x="348343" y="957943"/>
                </a:cubicBezTo>
                <a:cubicBezTo>
                  <a:pt x="340500" y="979510"/>
                  <a:pt x="336834" y="1002731"/>
                  <a:pt x="326571" y="1023257"/>
                </a:cubicBezTo>
                <a:cubicBezTo>
                  <a:pt x="319314" y="1037771"/>
                  <a:pt x="310498" y="1051606"/>
                  <a:pt x="304800" y="1066800"/>
                </a:cubicBezTo>
                <a:cubicBezTo>
                  <a:pt x="300059" y="1079444"/>
                  <a:pt x="291798" y="1128386"/>
                  <a:pt x="283029" y="1143000"/>
                </a:cubicBezTo>
                <a:cubicBezTo>
                  <a:pt x="277749" y="1151801"/>
                  <a:pt x="268514" y="1157514"/>
                  <a:pt x="261257" y="1164771"/>
                </a:cubicBezTo>
                <a:cubicBezTo>
                  <a:pt x="254000" y="1186542"/>
                  <a:pt x="255713" y="1213858"/>
                  <a:pt x="239486" y="1230085"/>
                </a:cubicBezTo>
                <a:cubicBezTo>
                  <a:pt x="186913" y="1282658"/>
                  <a:pt x="250877" y="1215847"/>
                  <a:pt x="195943" y="1284514"/>
                </a:cubicBezTo>
                <a:cubicBezTo>
                  <a:pt x="189532" y="1292528"/>
                  <a:pt x="181428" y="1299028"/>
                  <a:pt x="174171" y="1306285"/>
                </a:cubicBezTo>
                <a:cubicBezTo>
                  <a:pt x="166914" y="1320799"/>
                  <a:pt x="161401" y="1336326"/>
                  <a:pt x="152400" y="1349828"/>
                </a:cubicBezTo>
                <a:cubicBezTo>
                  <a:pt x="146707" y="1358368"/>
                  <a:pt x="137040" y="1363586"/>
                  <a:pt x="130629" y="1371600"/>
                </a:cubicBezTo>
                <a:cubicBezTo>
                  <a:pt x="70013" y="1447371"/>
                  <a:pt x="153767" y="1359347"/>
                  <a:pt x="76200" y="1436914"/>
                </a:cubicBezTo>
                <a:cubicBezTo>
                  <a:pt x="37971" y="1513375"/>
                  <a:pt x="67570" y="1449043"/>
                  <a:pt x="43543" y="1513114"/>
                </a:cubicBezTo>
                <a:cubicBezTo>
                  <a:pt x="36682" y="1531410"/>
                  <a:pt x="28632" y="1549246"/>
                  <a:pt x="21771" y="1567543"/>
                </a:cubicBezTo>
                <a:cubicBezTo>
                  <a:pt x="10061" y="1598769"/>
                  <a:pt x="8576" y="1609440"/>
                  <a:pt x="0" y="1643743"/>
                </a:cubicBezTo>
                <a:cubicBezTo>
                  <a:pt x="3629" y="1690914"/>
                  <a:pt x="5933" y="1738206"/>
                  <a:pt x="10886" y="1785257"/>
                </a:cubicBezTo>
                <a:cubicBezTo>
                  <a:pt x="13197" y="1807207"/>
                  <a:pt x="14021" y="1829905"/>
                  <a:pt x="21771" y="1850571"/>
                </a:cubicBezTo>
                <a:cubicBezTo>
                  <a:pt x="25375" y="1860181"/>
                  <a:pt x="36286" y="1865086"/>
                  <a:pt x="43543" y="1872343"/>
                </a:cubicBezTo>
                <a:cubicBezTo>
                  <a:pt x="47172" y="1883229"/>
                  <a:pt x="47261" y="1896040"/>
                  <a:pt x="54429" y="1905000"/>
                </a:cubicBezTo>
                <a:cubicBezTo>
                  <a:pt x="63670" y="1916550"/>
                  <a:pt x="121177" y="1944762"/>
                  <a:pt x="130629" y="1948543"/>
                </a:cubicBezTo>
                <a:cubicBezTo>
                  <a:pt x="151937" y="1957066"/>
                  <a:pt x="174172" y="1963057"/>
                  <a:pt x="195943" y="1970314"/>
                </a:cubicBezTo>
                <a:cubicBezTo>
                  <a:pt x="294099" y="2003033"/>
                  <a:pt x="217120" y="1980596"/>
                  <a:pt x="435429" y="1992085"/>
                </a:cubicBezTo>
                <a:cubicBezTo>
                  <a:pt x="478972" y="1988457"/>
                  <a:pt x="522747" y="1986975"/>
                  <a:pt x="566057" y="1981200"/>
                </a:cubicBezTo>
                <a:cubicBezTo>
                  <a:pt x="577431" y="1979684"/>
                  <a:pt x="588875" y="1976218"/>
                  <a:pt x="598714" y="1970314"/>
                </a:cubicBezTo>
                <a:cubicBezTo>
                  <a:pt x="607515" y="1965034"/>
                  <a:pt x="613229" y="1955800"/>
                  <a:pt x="620486" y="1948543"/>
                </a:cubicBezTo>
                <a:cubicBezTo>
                  <a:pt x="624114" y="1937657"/>
                  <a:pt x="631371" y="1927360"/>
                  <a:pt x="631371" y="1915885"/>
                </a:cubicBezTo>
                <a:cubicBezTo>
                  <a:pt x="631371" y="1782185"/>
                  <a:pt x="631730" y="1743324"/>
                  <a:pt x="609600" y="1643743"/>
                </a:cubicBezTo>
                <a:cubicBezTo>
                  <a:pt x="608198" y="1637436"/>
                  <a:pt x="594036" y="1577297"/>
                  <a:pt x="587829" y="1567543"/>
                </a:cubicBezTo>
                <a:cubicBezTo>
                  <a:pt x="568348" y="1536930"/>
                  <a:pt x="542642" y="1510649"/>
                  <a:pt x="522514" y="1480457"/>
                </a:cubicBezTo>
                <a:lnTo>
                  <a:pt x="478971" y="1415143"/>
                </a:lnTo>
                <a:cubicBezTo>
                  <a:pt x="468085" y="1422400"/>
                  <a:pt x="456365" y="1428539"/>
                  <a:pt x="446314" y="1436914"/>
                </a:cubicBezTo>
                <a:cubicBezTo>
                  <a:pt x="434487" y="1446769"/>
                  <a:pt x="427023" y="1461933"/>
                  <a:pt x="413657" y="1469571"/>
                </a:cubicBezTo>
                <a:cubicBezTo>
                  <a:pt x="400667" y="1476994"/>
                  <a:pt x="384871" y="1477997"/>
                  <a:pt x="370114" y="1480457"/>
                </a:cubicBezTo>
                <a:cubicBezTo>
                  <a:pt x="298306" y="1492425"/>
                  <a:pt x="211569" y="1496840"/>
                  <a:pt x="141514" y="1502228"/>
                </a:cubicBezTo>
                <a:cubicBezTo>
                  <a:pt x="130628" y="1509485"/>
                  <a:pt x="120882" y="1518846"/>
                  <a:pt x="108857" y="1524000"/>
                </a:cubicBezTo>
                <a:cubicBezTo>
                  <a:pt x="45174" y="1551293"/>
                  <a:pt x="81093" y="1519105"/>
                  <a:pt x="54429" y="1545771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Tahoma" charset="0"/>
            </a:endParaRPr>
          </a:p>
        </p:txBody>
      </p:sp>
      <p:sp>
        <p:nvSpPr>
          <p:cNvPr id="63" name="Rounded Rectangular Callout 62"/>
          <p:cNvSpPr/>
          <p:nvPr/>
        </p:nvSpPr>
        <p:spPr bwMode="auto">
          <a:xfrm>
            <a:off x="665559" y="1228777"/>
            <a:ext cx="4245429" cy="794657"/>
          </a:xfrm>
          <a:prstGeom prst="wedgeRoundRectCallout">
            <a:avLst>
              <a:gd name="adj1" fmla="val 21602"/>
              <a:gd name="adj2" fmla="val 100913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Join can be done “locally”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>
          <a:xfrm>
            <a:off x="11126912" y="6196283"/>
            <a:ext cx="927100" cy="457200"/>
          </a:xfrm>
        </p:spPr>
        <p:txBody>
          <a:bodyPr/>
          <a:lstStyle/>
          <a:p>
            <a:fld id="{E98DCB10-97A4-405D-8E23-559299D9D18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3" name="Rounded Rectangular Callout 72"/>
          <p:cNvSpPr/>
          <p:nvPr/>
        </p:nvSpPr>
        <p:spPr bwMode="auto">
          <a:xfrm>
            <a:off x="6243686" y="3865761"/>
            <a:ext cx="4245429" cy="794657"/>
          </a:xfrm>
          <a:prstGeom prst="wedgeRoundRectCallout">
            <a:avLst>
              <a:gd name="adj1" fmla="val 21129"/>
              <a:gd name="adj2" fmla="val 46540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Example of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“partitioned parallelism”</a:t>
            </a:r>
            <a:endParaRPr kumimoji="0" lang="en-US" b="1" i="0" u="none" strike="noStrike" cap="none" normalizeH="0" baseline="0" dirty="0">
              <a:ln>
                <a:noFill/>
              </a:ln>
              <a:solidFill>
                <a:srgbClr val="01020B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4" name="Rounded Rectangular Callout 73"/>
          <p:cNvSpPr/>
          <p:nvPr/>
        </p:nvSpPr>
        <p:spPr bwMode="auto">
          <a:xfrm>
            <a:off x="4978207" y="2253565"/>
            <a:ext cx="4245429" cy="794657"/>
          </a:xfrm>
          <a:prstGeom prst="wedgeRoundRectCallout">
            <a:avLst>
              <a:gd name="adj1" fmla="val -65025"/>
              <a:gd name="adj2" fmla="val 36424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No data movement</a:t>
            </a:r>
            <a:endParaRPr kumimoji="0" lang="en-US" b="1" i="0" u="none" strike="noStrike" cap="none" normalizeH="0" baseline="0" dirty="0">
              <a:ln>
                <a:noFill/>
              </a:ln>
              <a:solidFill>
                <a:srgbClr val="01020B"/>
              </a:solidFill>
              <a:effectLst/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41939" y="-223187"/>
            <a:ext cx="10363200" cy="1143000"/>
          </a:xfrm>
        </p:spPr>
        <p:txBody>
          <a:bodyPr/>
          <a:lstStyle/>
          <a:p>
            <a:r>
              <a:rPr lang="en-US" smtClean="0"/>
              <a:t>Shared-Nothing Ex.</a:t>
            </a:r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81" grpId="0" animBg="1"/>
      <p:bldP spid="82" grpId="0" animBg="1"/>
      <p:bldP spid="16" grpId="0" animBg="1"/>
      <p:bldP spid="63" grpId="0" animBg="1"/>
      <p:bldP spid="73" grpId="0" animBg="1"/>
      <p:bldP spid="7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/>
          <p:cNvSpPr/>
          <p:nvPr/>
        </p:nvSpPr>
        <p:spPr bwMode="auto">
          <a:xfrm>
            <a:off x="2455180" y="1057712"/>
            <a:ext cx="8736061" cy="5757497"/>
          </a:xfrm>
          <a:prstGeom prst="rect">
            <a:avLst/>
          </a:prstGeom>
          <a:solidFill>
            <a:srgbClr val="CCFFCC">
              <a:alpha val="97000"/>
            </a:srgbClr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sp>
        <p:nvSpPr>
          <p:cNvPr id="78" name="AutoShape 13"/>
          <p:cNvSpPr>
            <a:spLocks noChangeArrowheads="1"/>
          </p:cNvSpPr>
          <p:nvPr/>
        </p:nvSpPr>
        <p:spPr bwMode="auto">
          <a:xfrm>
            <a:off x="3037913" y="3323073"/>
            <a:ext cx="2102524" cy="3379450"/>
          </a:xfrm>
          <a:prstGeom prst="can">
            <a:avLst>
              <a:gd name="adj" fmla="val 25000"/>
            </a:avLst>
          </a:prstGeom>
          <a:solidFill>
            <a:srgbClr val="E9FF51"/>
          </a:solidFill>
          <a:ln w="19050">
            <a:solidFill>
              <a:srgbClr val="01020B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800" b="0">
              <a:latin typeface="Arial" charset="0"/>
            </a:endParaRPr>
          </a:p>
        </p:txBody>
      </p:sp>
      <p:cxnSp>
        <p:nvCxnSpPr>
          <p:cNvPr id="77" name="Straight Connector 76"/>
          <p:cNvCxnSpPr/>
          <p:nvPr/>
        </p:nvCxnSpPr>
        <p:spPr bwMode="auto">
          <a:xfrm flipH="1">
            <a:off x="4087491" y="3256730"/>
            <a:ext cx="772854" cy="293114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4" name="Group 114"/>
          <p:cNvGrpSpPr/>
          <p:nvPr/>
        </p:nvGrpSpPr>
        <p:grpSpPr>
          <a:xfrm>
            <a:off x="5674523" y="1169274"/>
            <a:ext cx="1370061" cy="1194569"/>
            <a:chOff x="1000606" y="2592340"/>
            <a:chExt cx="1370061" cy="1194569"/>
          </a:xfrm>
        </p:grpSpPr>
        <p:sp>
          <p:nvSpPr>
            <p:cNvPr id="102" name="Rectangle 210"/>
            <p:cNvSpPr>
              <a:spLocks noChangeArrowheads="1"/>
            </p:cNvSpPr>
            <p:nvPr/>
          </p:nvSpPr>
          <p:spPr bwMode="auto">
            <a:xfrm>
              <a:off x="1055832" y="2592340"/>
              <a:ext cx="1259608" cy="1194569"/>
            </a:xfrm>
            <a:prstGeom prst="rect">
              <a:avLst/>
            </a:prstGeom>
            <a:solidFill>
              <a:schemeClr val="folHlink">
                <a:alpha val="98822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600" dirty="0">
                <a:solidFill>
                  <a:srgbClr val="01020B"/>
                </a:solidFill>
                <a:latin typeface="Arial"/>
                <a:cs typeface="Arial"/>
              </a:endParaRPr>
            </a:p>
          </p:txBody>
        </p:sp>
        <p:cxnSp>
          <p:nvCxnSpPr>
            <p:cNvPr id="107" name="Straight Connector 106"/>
            <p:cNvCxnSpPr/>
            <p:nvPr/>
          </p:nvCxnSpPr>
          <p:spPr bwMode="auto">
            <a:xfrm>
              <a:off x="1062182" y="2901758"/>
              <a:ext cx="1246909" cy="158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8" name="Straight Connector 107"/>
            <p:cNvCxnSpPr/>
            <p:nvPr/>
          </p:nvCxnSpPr>
          <p:spPr bwMode="auto">
            <a:xfrm>
              <a:off x="1062182" y="3285067"/>
              <a:ext cx="1246909" cy="158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9" name="TextBox 108"/>
            <p:cNvSpPr txBox="1"/>
            <p:nvPr/>
          </p:nvSpPr>
          <p:spPr>
            <a:xfrm>
              <a:off x="1000606" y="3255818"/>
              <a:ext cx="13700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Execution Coordinator</a:t>
              </a: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1164996" y="2921077"/>
              <a:ext cx="101822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Optimizer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1272703" y="2596265"/>
              <a:ext cx="74892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Parser</a:t>
              </a:r>
            </a:p>
          </p:txBody>
        </p:sp>
      </p:grpSp>
      <p:grpSp>
        <p:nvGrpSpPr>
          <p:cNvPr id="6" name="Group 135"/>
          <p:cNvGrpSpPr/>
          <p:nvPr/>
        </p:nvGrpSpPr>
        <p:grpSpPr>
          <a:xfrm>
            <a:off x="5624554" y="214857"/>
            <a:ext cx="1600970" cy="508000"/>
            <a:chOff x="1046788" y="1562485"/>
            <a:chExt cx="1600970" cy="508000"/>
          </a:xfrm>
          <a:solidFill>
            <a:srgbClr val="92D050"/>
          </a:solidFill>
        </p:grpSpPr>
        <p:sp>
          <p:nvSpPr>
            <p:cNvPr id="105" name="Oval 104"/>
            <p:cNvSpPr/>
            <p:nvPr/>
          </p:nvSpPr>
          <p:spPr bwMode="auto">
            <a:xfrm>
              <a:off x="1046788" y="1562485"/>
              <a:ext cx="1600970" cy="508000"/>
            </a:xfrm>
            <a:prstGeom prst="ellipse">
              <a:avLst/>
            </a:prstGeom>
            <a:grpFill/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34" name="Rectangle 12"/>
            <p:cNvSpPr>
              <a:spLocks noChangeArrowheads="1"/>
            </p:cNvSpPr>
            <p:nvPr/>
          </p:nvSpPr>
          <p:spPr bwMode="auto">
            <a:xfrm>
              <a:off x="1250891" y="1654739"/>
              <a:ext cx="1192765" cy="30841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square" lIns="92075" tIns="46038" rIns="92075" bIns="46038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00"/>
                  </a:solidFill>
                  <a:latin typeface="Arial"/>
                  <a:cs typeface="Arial"/>
                </a:rPr>
                <a:t>Application</a:t>
              </a:r>
            </a:p>
          </p:txBody>
        </p:sp>
      </p:grpSp>
      <p:cxnSp>
        <p:nvCxnSpPr>
          <p:cNvPr id="138" name="Straight Connector 137"/>
          <p:cNvCxnSpPr/>
          <p:nvPr/>
        </p:nvCxnSpPr>
        <p:spPr bwMode="auto">
          <a:xfrm rot="5400000" flipV="1">
            <a:off x="6174888" y="946369"/>
            <a:ext cx="500302" cy="1588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1020B"/>
            </a:solidFill>
            <a:prstDash val="solid"/>
            <a:round/>
            <a:headEnd type="stealth" w="med" len="med"/>
            <a:tailEnd type="stealth" w="med" len="med"/>
          </a:ln>
          <a:effectLst/>
        </p:spPr>
      </p:cxnSp>
      <p:sp>
        <p:nvSpPr>
          <p:cNvPr id="57" name="AutoShape 13"/>
          <p:cNvSpPr>
            <a:spLocks noChangeArrowheads="1"/>
          </p:cNvSpPr>
          <p:nvPr/>
        </p:nvSpPr>
        <p:spPr bwMode="auto">
          <a:xfrm>
            <a:off x="7526784" y="3309217"/>
            <a:ext cx="2102524" cy="3379450"/>
          </a:xfrm>
          <a:prstGeom prst="can">
            <a:avLst>
              <a:gd name="adj" fmla="val 25000"/>
            </a:avLst>
          </a:prstGeom>
          <a:solidFill>
            <a:srgbClr val="E9FF51"/>
          </a:solidFill>
          <a:ln w="19050">
            <a:solidFill>
              <a:srgbClr val="01020B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800" b="0">
              <a:latin typeface="Arial" charset="0"/>
            </a:endParaRPr>
          </a:p>
        </p:txBody>
      </p:sp>
      <p:cxnSp>
        <p:nvCxnSpPr>
          <p:cNvPr id="60" name="Straight Connector 59"/>
          <p:cNvCxnSpPr/>
          <p:nvPr/>
        </p:nvCxnSpPr>
        <p:spPr bwMode="auto">
          <a:xfrm>
            <a:off x="7806876" y="3157086"/>
            <a:ext cx="769486" cy="37890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53" name="TextBox 52"/>
          <p:cNvSpPr txBox="1"/>
          <p:nvPr/>
        </p:nvSpPr>
        <p:spPr>
          <a:xfrm>
            <a:off x="5024223" y="4127715"/>
            <a:ext cx="25938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00FF"/>
                </a:solidFill>
                <a:latin typeface="Arial"/>
                <a:cs typeface="Arial"/>
              </a:rPr>
              <a:t>Orders Table</a:t>
            </a:r>
            <a:endParaRPr lang="en-US" dirty="0">
              <a:solidFill>
                <a:srgbClr val="01020B"/>
              </a:solidFill>
              <a:latin typeface="Arial"/>
              <a:cs typeface="Arial"/>
            </a:endParaRP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hash partitioned </a:t>
            </a: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on 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CID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110138" y="5303672"/>
            <a:ext cx="24568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00FF"/>
                </a:solidFill>
                <a:latin typeface="Arial"/>
                <a:cs typeface="Arial"/>
              </a:rPr>
              <a:t>Customers Table</a:t>
            </a:r>
            <a:endParaRPr lang="en-US" dirty="0">
              <a:solidFill>
                <a:srgbClr val="01020B"/>
              </a:solidFill>
              <a:latin typeface="Arial"/>
              <a:cs typeface="Arial"/>
            </a:endParaRP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hash partitioned </a:t>
            </a: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on 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ID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7173168" y="782502"/>
            <a:ext cx="3040927" cy="1015663"/>
          </a:xfrm>
          <a:prstGeom prst="rect">
            <a:avLst/>
          </a:prstGeom>
          <a:solidFill>
            <a:schemeClr val="accent2"/>
          </a:solidFill>
          <a:ln w="190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1020B"/>
                </a:solidFill>
                <a:latin typeface="Arial"/>
                <a:cs typeface="Arial"/>
              </a:rPr>
              <a:t>Select Name, Item from Orders O, Customers C</a:t>
            </a:r>
            <a:br>
              <a:rPr lang="en-US" sz="2000" dirty="0">
                <a:solidFill>
                  <a:srgbClr val="01020B"/>
                </a:solidFill>
                <a:latin typeface="Arial"/>
                <a:cs typeface="Arial"/>
              </a:rPr>
            </a:br>
            <a:r>
              <a:rPr lang="en-US" sz="2000" dirty="0">
                <a:solidFill>
                  <a:srgbClr val="01020B"/>
                </a:solidFill>
                <a:latin typeface="Arial"/>
                <a:cs typeface="Arial"/>
              </a:rPr>
              <a:t>where O.CID = C.ID</a:t>
            </a:r>
          </a:p>
        </p:txBody>
      </p:sp>
      <p:graphicFrame>
        <p:nvGraphicFramePr>
          <p:cNvPr id="4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6603768"/>
              </p:ext>
            </p:extLst>
          </p:nvPr>
        </p:nvGraphicFramePr>
        <p:xfrm>
          <a:off x="3081134" y="3871873"/>
          <a:ext cx="2014538" cy="230568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305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CID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OID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Item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6213177"/>
              </p:ext>
            </p:extLst>
          </p:nvPr>
        </p:nvGraphicFramePr>
        <p:xfrm>
          <a:off x="3081134" y="4693137"/>
          <a:ext cx="2014538" cy="557054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10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Xbox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iPod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4521583"/>
              </p:ext>
            </p:extLst>
          </p:nvPr>
        </p:nvGraphicFramePr>
        <p:xfrm>
          <a:off x="3081134" y="4117407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10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Tivo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7" name="Table 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57523"/>
              </p:ext>
            </p:extLst>
          </p:nvPr>
        </p:nvGraphicFramePr>
        <p:xfrm>
          <a:off x="3081134" y="4405273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752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31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iPhone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8" name="Table 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048342"/>
              </p:ext>
            </p:extLst>
          </p:nvPr>
        </p:nvGraphicFramePr>
        <p:xfrm>
          <a:off x="3070377" y="5353254"/>
          <a:ext cx="2012950" cy="194505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1240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AmtDue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142CFD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9" name="Table 4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984921"/>
              </p:ext>
            </p:extLst>
          </p:nvPr>
        </p:nvGraphicFramePr>
        <p:xfrm>
          <a:off x="3070377" y="5591926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Larry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$13K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0" name="Table 4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303028"/>
              </p:ext>
            </p:extLst>
          </p:nvPr>
        </p:nvGraphicFramePr>
        <p:xfrm>
          <a:off x="3070377" y="6166039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322 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Jeff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$20K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1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4168065"/>
              </p:ext>
            </p:extLst>
          </p:nvPr>
        </p:nvGraphicFramePr>
        <p:xfrm>
          <a:off x="3070377" y="5878982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752 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Anne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$75K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2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636395"/>
              </p:ext>
            </p:extLst>
          </p:nvPr>
        </p:nvGraphicFramePr>
        <p:xfrm>
          <a:off x="7568469" y="3863383"/>
          <a:ext cx="2014538" cy="230568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305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CID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OID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Item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5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409034"/>
              </p:ext>
            </p:extLst>
          </p:nvPr>
        </p:nvGraphicFramePr>
        <p:xfrm>
          <a:off x="7568469" y="4379845"/>
          <a:ext cx="2014538" cy="557054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21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TV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21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DVD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6" name="Table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1769426"/>
              </p:ext>
            </p:extLst>
          </p:nvPr>
        </p:nvGraphicFramePr>
        <p:xfrm>
          <a:off x="7568469" y="4100450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933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1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20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1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Surface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1DBF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0844325"/>
              </p:ext>
            </p:extLst>
          </p:nvPr>
        </p:nvGraphicFramePr>
        <p:xfrm>
          <a:off x="7568469" y="4938649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19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51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TV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9" name="Table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845393"/>
              </p:ext>
            </p:extLst>
          </p:nvPr>
        </p:nvGraphicFramePr>
        <p:xfrm>
          <a:off x="7574650" y="5361710"/>
          <a:ext cx="2012950" cy="194505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1240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AmtDue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142CFD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53426"/>
              </p:ext>
            </p:extLst>
          </p:nvPr>
        </p:nvGraphicFramePr>
        <p:xfrm>
          <a:off x="7574650" y="5600380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933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F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Mary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F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$49K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FDBF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5" name="Table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1607613"/>
              </p:ext>
            </p:extLst>
          </p:nvPr>
        </p:nvGraphicFramePr>
        <p:xfrm>
          <a:off x="7574650" y="6157561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19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George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$83K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6" name="Table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676903"/>
              </p:ext>
            </p:extLst>
          </p:nvPr>
        </p:nvGraphicFramePr>
        <p:xfrm>
          <a:off x="7574650" y="5870504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Bob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$19K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11" name="Group 10"/>
          <p:cNvGrpSpPr/>
          <p:nvPr/>
        </p:nvGrpSpPr>
        <p:grpSpPr>
          <a:xfrm>
            <a:off x="5166277" y="3903817"/>
            <a:ext cx="2319922" cy="1307114"/>
            <a:chOff x="4156037" y="3903817"/>
            <a:chExt cx="2319922" cy="1307114"/>
          </a:xfrm>
        </p:grpSpPr>
        <p:sp>
          <p:nvSpPr>
            <p:cNvPr id="10" name="Left Brace 9"/>
            <p:cNvSpPr/>
            <p:nvPr/>
          </p:nvSpPr>
          <p:spPr bwMode="auto">
            <a:xfrm>
              <a:off x="6233843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67" name="Left Brace 66"/>
            <p:cNvSpPr/>
            <p:nvPr/>
          </p:nvSpPr>
          <p:spPr bwMode="auto">
            <a:xfrm flipH="1">
              <a:off x="4156037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5165154" y="5385473"/>
            <a:ext cx="2319922" cy="1101985"/>
            <a:chOff x="4156037" y="3903817"/>
            <a:chExt cx="2319922" cy="1307114"/>
          </a:xfrm>
        </p:grpSpPr>
        <p:sp>
          <p:nvSpPr>
            <p:cNvPr id="71" name="Left Brace 70"/>
            <p:cNvSpPr/>
            <p:nvPr/>
          </p:nvSpPr>
          <p:spPr bwMode="auto">
            <a:xfrm>
              <a:off x="6233843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72" name="Left Brace 71"/>
            <p:cNvSpPr/>
            <p:nvPr/>
          </p:nvSpPr>
          <p:spPr bwMode="auto">
            <a:xfrm flipH="1">
              <a:off x="4156037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</p:grpSp>
      <p:sp>
        <p:nvSpPr>
          <p:cNvPr id="16" name="Freeform 15"/>
          <p:cNvSpPr/>
          <p:nvPr/>
        </p:nvSpPr>
        <p:spPr bwMode="auto">
          <a:xfrm>
            <a:off x="6135435" y="4723757"/>
            <a:ext cx="676267" cy="2034234"/>
          </a:xfrm>
          <a:custGeom>
            <a:avLst/>
            <a:gdLst>
              <a:gd name="connsiteX0" fmla="*/ 468086 w 631371"/>
              <a:gd name="connsiteY0" fmla="*/ 446314 h 1992085"/>
              <a:gd name="connsiteX1" fmla="*/ 250371 w 631371"/>
              <a:gd name="connsiteY1" fmla="*/ 435428 h 1992085"/>
              <a:gd name="connsiteX2" fmla="*/ 206829 w 631371"/>
              <a:gd name="connsiteY2" fmla="*/ 424543 h 1992085"/>
              <a:gd name="connsiteX3" fmla="*/ 174171 w 631371"/>
              <a:gd name="connsiteY3" fmla="*/ 402771 h 1992085"/>
              <a:gd name="connsiteX4" fmla="*/ 130629 w 631371"/>
              <a:gd name="connsiteY4" fmla="*/ 326571 h 1992085"/>
              <a:gd name="connsiteX5" fmla="*/ 108857 w 631371"/>
              <a:gd name="connsiteY5" fmla="*/ 293914 h 1992085"/>
              <a:gd name="connsiteX6" fmla="*/ 76200 w 631371"/>
              <a:gd name="connsiteY6" fmla="*/ 185057 h 1992085"/>
              <a:gd name="connsiteX7" fmla="*/ 87086 w 631371"/>
              <a:gd name="connsiteY7" fmla="*/ 97971 h 1992085"/>
              <a:gd name="connsiteX8" fmla="*/ 130629 w 631371"/>
              <a:gd name="connsiteY8" fmla="*/ 10885 h 1992085"/>
              <a:gd name="connsiteX9" fmla="*/ 163286 w 631371"/>
              <a:gd name="connsiteY9" fmla="*/ 0 h 1992085"/>
              <a:gd name="connsiteX10" fmla="*/ 337457 w 631371"/>
              <a:gd name="connsiteY10" fmla="*/ 10885 h 1992085"/>
              <a:gd name="connsiteX11" fmla="*/ 391886 w 631371"/>
              <a:gd name="connsiteY11" fmla="*/ 43543 h 1992085"/>
              <a:gd name="connsiteX12" fmla="*/ 435429 w 631371"/>
              <a:gd name="connsiteY12" fmla="*/ 76200 h 1992085"/>
              <a:gd name="connsiteX13" fmla="*/ 468086 w 631371"/>
              <a:gd name="connsiteY13" fmla="*/ 97971 h 1992085"/>
              <a:gd name="connsiteX14" fmla="*/ 511629 w 631371"/>
              <a:gd name="connsiteY14" fmla="*/ 163285 h 1992085"/>
              <a:gd name="connsiteX15" fmla="*/ 544286 w 631371"/>
              <a:gd name="connsiteY15" fmla="*/ 304800 h 1992085"/>
              <a:gd name="connsiteX16" fmla="*/ 555171 w 631371"/>
              <a:gd name="connsiteY16" fmla="*/ 402771 h 1992085"/>
              <a:gd name="connsiteX17" fmla="*/ 533400 w 631371"/>
              <a:gd name="connsiteY17" fmla="*/ 566057 h 1992085"/>
              <a:gd name="connsiteX18" fmla="*/ 489857 w 631371"/>
              <a:gd name="connsiteY18" fmla="*/ 653143 h 1992085"/>
              <a:gd name="connsiteX19" fmla="*/ 446314 w 631371"/>
              <a:gd name="connsiteY19" fmla="*/ 740228 h 1992085"/>
              <a:gd name="connsiteX20" fmla="*/ 413657 w 631371"/>
              <a:gd name="connsiteY20" fmla="*/ 838200 h 1992085"/>
              <a:gd name="connsiteX21" fmla="*/ 370114 w 631371"/>
              <a:gd name="connsiteY21" fmla="*/ 903514 h 1992085"/>
              <a:gd name="connsiteX22" fmla="*/ 348343 w 631371"/>
              <a:gd name="connsiteY22" fmla="*/ 957943 h 1992085"/>
              <a:gd name="connsiteX23" fmla="*/ 326571 w 631371"/>
              <a:gd name="connsiteY23" fmla="*/ 1023257 h 1992085"/>
              <a:gd name="connsiteX24" fmla="*/ 304800 w 631371"/>
              <a:gd name="connsiteY24" fmla="*/ 1066800 h 1992085"/>
              <a:gd name="connsiteX25" fmla="*/ 283029 w 631371"/>
              <a:gd name="connsiteY25" fmla="*/ 1143000 h 1992085"/>
              <a:gd name="connsiteX26" fmla="*/ 261257 w 631371"/>
              <a:gd name="connsiteY26" fmla="*/ 1164771 h 1992085"/>
              <a:gd name="connsiteX27" fmla="*/ 239486 w 631371"/>
              <a:gd name="connsiteY27" fmla="*/ 1230085 h 1992085"/>
              <a:gd name="connsiteX28" fmla="*/ 195943 w 631371"/>
              <a:gd name="connsiteY28" fmla="*/ 1284514 h 1992085"/>
              <a:gd name="connsiteX29" fmla="*/ 174171 w 631371"/>
              <a:gd name="connsiteY29" fmla="*/ 1306285 h 1992085"/>
              <a:gd name="connsiteX30" fmla="*/ 152400 w 631371"/>
              <a:gd name="connsiteY30" fmla="*/ 1349828 h 1992085"/>
              <a:gd name="connsiteX31" fmla="*/ 130629 w 631371"/>
              <a:gd name="connsiteY31" fmla="*/ 1371600 h 1992085"/>
              <a:gd name="connsiteX32" fmla="*/ 76200 w 631371"/>
              <a:gd name="connsiteY32" fmla="*/ 1436914 h 1992085"/>
              <a:gd name="connsiteX33" fmla="*/ 43543 w 631371"/>
              <a:gd name="connsiteY33" fmla="*/ 1513114 h 1992085"/>
              <a:gd name="connsiteX34" fmla="*/ 21771 w 631371"/>
              <a:gd name="connsiteY34" fmla="*/ 1567543 h 1992085"/>
              <a:gd name="connsiteX35" fmla="*/ 0 w 631371"/>
              <a:gd name="connsiteY35" fmla="*/ 1643743 h 1992085"/>
              <a:gd name="connsiteX36" fmla="*/ 10886 w 631371"/>
              <a:gd name="connsiteY36" fmla="*/ 1785257 h 1992085"/>
              <a:gd name="connsiteX37" fmla="*/ 21771 w 631371"/>
              <a:gd name="connsiteY37" fmla="*/ 1850571 h 1992085"/>
              <a:gd name="connsiteX38" fmla="*/ 43543 w 631371"/>
              <a:gd name="connsiteY38" fmla="*/ 1872343 h 1992085"/>
              <a:gd name="connsiteX39" fmla="*/ 54429 w 631371"/>
              <a:gd name="connsiteY39" fmla="*/ 1905000 h 1992085"/>
              <a:gd name="connsiteX40" fmla="*/ 130629 w 631371"/>
              <a:gd name="connsiteY40" fmla="*/ 1948543 h 1992085"/>
              <a:gd name="connsiteX41" fmla="*/ 195943 w 631371"/>
              <a:gd name="connsiteY41" fmla="*/ 1970314 h 1992085"/>
              <a:gd name="connsiteX42" fmla="*/ 435429 w 631371"/>
              <a:gd name="connsiteY42" fmla="*/ 1992085 h 1992085"/>
              <a:gd name="connsiteX43" fmla="*/ 566057 w 631371"/>
              <a:gd name="connsiteY43" fmla="*/ 1981200 h 1992085"/>
              <a:gd name="connsiteX44" fmla="*/ 598714 w 631371"/>
              <a:gd name="connsiteY44" fmla="*/ 1970314 h 1992085"/>
              <a:gd name="connsiteX45" fmla="*/ 620486 w 631371"/>
              <a:gd name="connsiteY45" fmla="*/ 1948543 h 1992085"/>
              <a:gd name="connsiteX46" fmla="*/ 631371 w 631371"/>
              <a:gd name="connsiteY46" fmla="*/ 1915885 h 1992085"/>
              <a:gd name="connsiteX47" fmla="*/ 609600 w 631371"/>
              <a:gd name="connsiteY47" fmla="*/ 1643743 h 1992085"/>
              <a:gd name="connsiteX48" fmla="*/ 587829 w 631371"/>
              <a:gd name="connsiteY48" fmla="*/ 1567543 h 1992085"/>
              <a:gd name="connsiteX49" fmla="*/ 522514 w 631371"/>
              <a:gd name="connsiteY49" fmla="*/ 1480457 h 1992085"/>
              <a:gd name="connsiteX50" fmla="*/ 478971 w 631371"/>
              <a:gd name="connsiteY50" fmla="*/ 1415143 h 1992085"/>
              <a:gd name="connsiteX51" fmla="*/ 446314 w 631371"/>
              <a:gd name="connsiteY51" fmla="*/ 1436914 h 1992085"/>
              <a:gd name="connsiteX52" fmla="*/ 413657 w 631371"/>
              <a:gd name="connsiteY52" fmla="*/ 1469571 h 1992085"/>
              <a:gd name="connsiteX53" fmla="*/ 370114 w 631371"/>
              <a:gd name="connsiteY53" fmla="*/ 1480457 h 1992085"/>
              <a:gd name="connsiteX54" fmla="*/ 141514 w 631371"/>
              <a:gd name="connsiteY54" fmla="*/ 1502228 h 1992085"/>
              <a:gd name="connsiteX55" fmla="*/ 108857 w 631371"/>
              <a:gd name="connsiteY55" fmla="*/ 1524000 h 1992085"/>
              <a:gd name="connsiteX56" fmla="*/ 54429 w 631371"/>
              <a:gd name="connsiteY56" fmla="*/ 1545771 h 199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631371" h="1992085">
                <a:moveTo>
                  <a:pt x="468086" y="446314"/>
                </a:moveTo>
                <a:cubicBezTo>
                  <a:pt x="395514" y="442685"/>
                  <a:pt x="322782" y="441462"/>
                  <a:pt x="250371" y="435428"/>
                </a:cubicBezTo>
                <a:cubicBezTo>
                  <a:pt x="235462" y="434186"/>
                  <a:pt x="220580" y="430436"/>
                  <a:pt x="206829" y="424543"/>
                </a:cubicBezTo>
                <a:cubicBezTo>
                  <a:pt x="194804" y="419389"/>
                  <a:pt x="185057" y="410028"/>
                  <a:pt x="174171" y="402771"/>
                </a:cubicBezTo>
                <a:cubicBezTo>
                  <a:pt x="121122" y="323197"/>
                  <a:pt x="185881" y="423262"/>
                  <a:pt x="130629" y="326571"/>
                </a:cubicBezTo>
                <a:cubicBezTo>
                  <a:pt x="124138" y="315212"/>
                  <a:pt x="114171" y="305869"/>
                  <a:pt x="108857" y="293914"/>
                </a:cubicBezTo>
                <a:cubicBezTo>
                  <a:pt x="93714" y="259843"/>
                  <a:pt x="85247" y="221242"/>
                  <a:pt x="76200" y="185057"/>
                </a:cubicBezTo>
                <a:cubicBezTo>
                  <a:pt x="79829" y="156028"/>
                  <a:pt x="80956" y="126576"/>
                  <a:pt x="87086" y="97971"/>
                </a:cubicBezTo>
                <a:cubicBezTo>
                  <a:pt x="93493" y="68073"/>
                  <a:pt x="100952" y="28691"/>
                  <a:pt x="130629" y="10885"/>
                </a:cubicBezTo>
                <a:cubicBezTo>
                  <a:pt x="140468" y="4982"/>
                  <a:pt x="152400" y="3628"/>
                  <a:pt x="163286" y="0"/>
                </a:cubicBezTo>
                <a:cubicBezTo>
                  <a:pt x="221343" y="3628"/>
                  <a:pt x="280314" y="1"/>
                  <a:pt x="337457" y="10885"/>
                </a:cubicBezTo>
                <a:cubicBezTo>
                  <a:pt x="358242" y="14844"/>
                  <a:pt x="374281" y="31806"/>
                  <a:pt x="391886" y="43543"/>
                </a:cubicBezTo>
                <a:cubicBezTo>
                  <a:pt x="406982" y="53607"/>
                  <a:pt x="420665" y="65655"/>
                  <a:pt x="435429" y="76200"/>
                </a:cubicBezTo>
                <a:cubicBezTo>
                  <a:pt x="446075" y="83804"/>
                  <a:pt x="457200" y="90714"/>
                  <a:pt x="468086" y="97971"/>
                </a:cubicBezTo>
                <a:cubicBezTo>
                  <a:pt x="482600" y="119742"/>
                  <a:pt x="505283" y="137900"/>
                  <a:pt x="511629" y="163285"/>
                </a:cubicBezTo>
                <a:cubicBezTo>
                  <a:pt x="519822" y="196058"/>
                  <a:pt x="538702" y="265714"/>
                  <a:pt x="544286" y="304800"/>
                </a:cubicBezTo>
                <a:cubicBezTo>
                  <a:pt x="548933" y="337328"/>
                  <a:pt x="551543" y="370114"/>
                  <a:pt x="555171" y="402771"/>
                </a:cubicBezTo>
                <a:cubicBezTo>
                  <a:pt x="553201" y="424448"/>
                  <a:pt x="550173" y="525801"/>
                  <a:pt x="533400" y="566057"/>
                </a:cubicBezTo>
                <a:cubicBezTo>
                  <a:pt x="520917" y="596015"/>
                  <a:pt x="500120" y="622354"/>
                  <a:pt x="489857" y="653143"/>
                </a:cubicBezTo>
                <a:cubicBezTo>
                  <a:pt x="472280" y="705872"/>
                  <a:pt x="484875" y="675961"/>
                  <a:pt x="446314" y="740228"/>
                </a:cubicBezTo>
                <a:cubicBezTo>
                  <a:pt x="437127" y="776979"/>
                  <a:pt x="432578" y="803511"/>
                  <a:pt x="413657" y="838200"/>
                </a:cubicBezTo>
                <a:cubicBezTo>
                  <a:pt x="401127" y="861171"/>
                  <a:pt x="379832" y="879219"/>
                  <a:pt x="370114" y="903514"/>
                </a:cubicBezTo>
                <a:cubicBezTo>
                  <a:pt x="362857" y="921657"/>
                  <a:pt x="355021" y="939579"/>
                  <a:pt x="348343" y="957943"/>
                </a:cubicBezTo>
                <a:cubicBezTo>
                  <a:pt x="340500" y="979510"/>
                  <a:pt x="336834" y="1002731"/>
                  <a:pt x="326571" y="1023257"/>
                </a:cubicBezTo>
                <a:cubicBezTo>
                  <a:pt x="319314" y="1037771"/>
                  <a:pt x="310498" y="1051606"/>
                  <a:pt x="304800" y="1066800"/>
                </a:cubicBezTo>
                <a:cubicBezTo>
                  <a:pt x="300059" y="1079444"/>
                  <a:pt x="291798" y="1128386"/>
                  <a:pt x="283029" y="1143000"/>
                </a:cubicBezTo>
                <a:cubicBezTo>
                  <a:pt x="277749" y="1151801"/>
                  <a:pt x="268514" y="1157514"/>
                  <a:pt x="261257" y="1164771"/>
                </a:cubicBezTo>
                <a:cubicBezTo>
                  <a:pt x="254000" y="1186542"/>
                  <a:pt x="255713" y="1213858"/>
                  <a:pt x="239486" y="1230085"/>
                </a:cubicBezTo>
                <a:cubicBezTo>
                  <a:pt x="186913" y="1282658"/>
                  <a:pt x="250877" y="1215847"/>
                  <a:pt x="195943" y="1284514"/>
                </a:cubicBezTo>
                <a:cubicBezTo>
                  <a:pt x="189532" y="1292528"/>
                  <a:pt x="181428" y="1299028"/>
                  <a:pt x="174171" y="1306285"/>
                </a:cubicBezTo>
                <a:cubicBezTo>
                  <a:pt x="166914" y="1320799"/>
                  <a:pt x="161401" y="1336326"/>
                  <a:pt x="152400" y="1349828"/>
                </a:cubicBezTo>
                <a:cubicBezTo>
                  <a:pt x="146707" y="1358368"/>
                  <a:pt x="137040" y="1363586"/>
                  <a:pt x="130629" y="1371600"/>
                </a:cubicBezTo>
                <a:cubicBezTo>
                  <a:pt x="70013" y="1447371"/>
                  <a:pt x="153767" y="1359347"/>
                  <a:pt x="76200" y="1436914"/>
                </a:cubicBezTo>
                <a:cubicBezTo>
                  <a:pt x="37971" y="1513375"/>
                  <a:pt x="67570" y="1449043"/>
                  <a:pt x="43543" y="1513114"/>
                </a:cubicBezTo>
                <a:cubicBezTo>
                  <a:pt x="36682" y="1531410"/>
                  <a:pt x="28632" y="1549246"/>
                  <a:pt x="21771" y="1567543"/>
                </a:cubicBezTo>
                <a:cubicBezTo>
                  <a:pt x="10061" y="1598769"/>
                  <a:pt x="8576" y="1609440"/>
                  <a:pt x="0" y="1643743"/>
                </a:cubicBezTo>
                <a:cubicBezTo>
                  <a:pt x="3629" y="1690914"/>
                  <a:pt x="5933" y="1738206"/>
                  <a:pt x="10886" y="1785257"/>
                </a:cubicBezTo>
                <a:cubicBezTo>
                  <a:pt x="13197" y="1807207"/>
                  <a:pt x="14021" y="1829905"/>
                  <a:pt x="21771" y="1850571"/>
                </a:cubicBezTo>
                <a:cubicBezTo>
                  <a:pt x="25375" y="1860181"/>
                  <a:pt x="36286" y="1865086"/>
                  <a:pt x="43543" y="1872343"/>
                </a:cubicBezTo>
                <a:cubicBezTo>
                  <a:pt x="47172" y="1883229"/>
                  <a:pt x="47261" y="1896040"/>
                  <a:pt x="54429" y="1905000"/>
                </a:cubicBezTo>
                <a:cubicBezTo>
                  <a:pt x="63670" y="1916550"/>
                  <a:pt x="121177" y="1944762"/>
                  <a:pt x="130629" y="1948543"/>
                </a:cubicBezTo>
                <a:cubicBezTo>
                  <a:pt x="151937" y="1957066"/>
                  <a:pt x="174172" y="1963057"/>
                  <a:pt x="195943" y="1970314"/>
                </a:cubicBezTo>
                <a:cubicBezTo>
                  <a:pt x="294099" y="2003033"/>
                  <a:pt x="217120" y="1980596"/>
                  <a:pt x="435429" y="1992085"/>
                </a:cubicBezTo>
                <a:cubicBezTo>
                  <a:pt x="478972" y="1988457"/>
                  <a:pt x="522747" y="1986975"/>
                  <a:pt x="566057" y="1981200"/>
                </a:cubicBezTo>
                <a:cubicBezTo>
                  <a:pt x="577431" y="1979684"/>
                  <a:pt x="588875" y="1976218"/>
                  <a:pt x="598714" y="1970314"/>
                </a:cubicBezTo>
                <a:cubicBezTo>
                  <a:pt x="607515" y="1965034"/>
                  <a:pt x="613229" y="1955800"/>
                  <a:pt x="620486" y="1948543"/>
                </a:cubicBezTo>
                <a:cubicBezTo>
                  <a:pt x="624114" y="1937657"/>
                  <a:pt x="631371" y="1927360"/>
                  <a:pt x="631371" y="1915885"/>
                </a:cubicBezTo>
                <a:cubicBezTo>
                  <a:pt x="631371" y="1782185"/>
                  <a:pt x="631730" y="1743324"/>
                  <a:pt x="609600" y="1643743"/>
                </a:cubicBezTo>
                <a:cubicBezTo>
                  <a:pt x="608198" y="1637436"/>
                  <a:pt x="594036" y="1577297"/>
                  <a:pt x="587829" y="1567543"/>
                </a:cubicBezTo>
                <a:cubicBezTo>
                  <a:pt x="568348" y="1536930"/>
                  <a:pt x="542642" y="1510649"/>
                  <a:pt x="522514" y="1480457"/>
                </a:cubicBezTo>
                <a:lnTo>
                  <a:pt x="478971" y="1415143"/>
                </a:lnTo>
                <a:cubicBezTo>
                  <a:pt x="468085" y="1422400"/>
                  <a:pt x="456365" y="1428539"/>
                  <a:pt x="446314" y="1436914"/>
                </a:cubicBezTo>
                <a:cubicBezTo>
                  <a:pt x="434487" y="1446769"/>
                  <a:pt x="427023" y="1461933"/>
                  <a:pt x="413657" y="1469571"/>
                </a:cubicBezTo>
                <a:cubicBezTo>
                  <a:pt x="400667" y="1476994"/>
                  <a:pt x="384871" y="1477997"/>
                  <a:pt x="370114" y="1480457"/>
                </a:cubicBezTo>
                <a:cubicBezTo>
                  <a:pt x="298306" y="1492425"/>
                  <a:pt x="211569" y="1496840"/>
                  <a:pt x="141514" y="1502228"/>
                </a:cubicBezTo>
                <a:cubicBezTo>
                  <a:pt x="130628" y="1509485"/>
                  <a:pt x="120882" y="1518846"/>
                  <a:pt x="108857" y="1524000"/>
                </a:cubicBezTo>
                <a:cubicBezTo>
                  <a:pt x="45174" y="1551293"/>
                  <a:pt x="81093" y="1519105"/>
                  <a:pt x="54429" y="1545771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Tahoma" charset="0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5" name="Freeform 45"/>
          <p:cNvSpPr>
            <a:spLocks/>
          </p:cNvSpPr>
          <p:nvPr/>
        </p:nvSpPr>
        <p:spPr bwMode="auto">
          <a:xfrm>
            <a:off x="4726343" y="2797363"/>
            <a:ext cx="3224463" cy="517291"/>
          </a:xfrm>
          <a:custGeom>
            <a:avLst/>
            <a:gdLst>
              <a:gd name="T0" fmla="*/ 147 w 2191"/>
              <a:gd name="T1" fmla="*/ 56 h 265"/>
              <a:gd name="T2" fmla="*/ 224 w 2191"/>
              <a:gd name="T3" fmla="*/ 40 h 265"/>
              <a:gd name="T4" fmla="*/ 294 w 2191"/>
              <a:gd name="T5" fmla="*/ 32 h 265"/>
              <a:gd name="T6" fmla="*/ 315 w 2191"/>
              <a:gd name="T7" fmla="*/ 24 h 265"/>
              <a:gd name="T8" fmla="*/ 356 w 2191"/>
              <a:gd name="T9" fmla="*/ 16 h 265"/>
              <a:gd name="T10" fmla="*/ 483 w 2191"/>
              <a:gd name="T11" fmla="*/ 16 h 265"/>
              <a:gd name="T12" fmla="*/ 616 w 2191"/>
              <a:gd name="T13" fmla="*/ 6 h 265"/>
              <a:gd name="T14" fmla="*/ 820 w 2191"/>
              <a:gd name="T15" fmla="*/ 0 h 265"/>
              <a:gd name="T16" fmla="*/ 917 w 2191"/>
              <a:gd name="T17" fmla="*/ 6 h 265"/>
              <a:gd name="T18" fmla="*/ 994 w 2191"/>
              <a:gd name="T19" fmla="*/ 24 h 265"/>
              <a:gd name="T20" fmla="*/ 1029 w 2191"/>
              <a:gd name="T21" fmla="*/ 32 h 265"/>
              <a:gd name="T22" fmla="*/ 1092 w 2191"/>
              <a:gd name="T23" fmla="*/ 32 h 265"/>
              <a:gd name="T24" fmla="*/ 1281 w 2191"/>
              <a:gd name="T25" fmla="*/ 32 h 265"/>
              <a:gd name="T26" fmla="*/ 1462 w 2191"/>
              <a:gd name="T27" fmla="*/ 32 h 265"/>
              <a:gd name="T28" fmla="*/ 1540 w 2191"/>
              <a:gd name="T29" fmla="*/ 40 h 265"/>
              <a:gd name="T30" fmla="*/ 1581 w 2191"/>
              <a:gd name="T31" fmla="*/ 40 h 265"/>
              <a:gd name="T32" fmla="*/ 1638 w 2191"/>
              <a:gd name="T33" fmla="*/ 48 h 265"/>
              <a:gd name="T34" fmla="*/ 1715 w 2191"/>
              <a:gd name="T35" fmla="*/ 48 h 265"/>
              <a:gd name="T36" fmla="*/ 1834 w 2191"/>
              <a:gd name="T37" fmla="*/ 65 h 265"/>
              <a:gd name="T38" fmla="*/ 2051 w 2191"/>
              <a:gd name="T39" fmla="*/ 104 h 265"/>
              <a:gd name="T40" fmla="*/ 2239 w 2191"/>
              <a:gd name="T41" fmla="*/ 112 h 265"/>
              <a:gd name="T42" fmla="*/ 2421 w 2191"/>
              <a:gd name="T43" fmla="*/ 120 h 265"/>
              <a:gd name="T44" fmla="*/ 2492 w 2191"/>
              <a:gd name="T45" fmla="*/ 128 h 265"/>
              <a:gd name="T46" fmla="*/ 2526 w 2191"/>
              <a:gd name="T47" fmla="*/ 160 h 265"/>
              <a:gd name="T48" fmla="*/ 2554 w 2191"/>
              <a:gd name="T49" fmla="*/ 216 h 265"/>
              <a:gd name="T50" fmla="*/ 2554 w 2191"/>
              <a:gd name="T51" fmla="*/ 232 h 265"/>
              <a:gd name="T52" fmla="*/ 2513 w 2191"/>
              <a:gd name="T53" fmla="*/ 248 h 265"/>
              <a:gd name="T54" fmla="*/ 2442 w 2191"/>
              <a:gd name="T55" fmla="*/ 265 h 265"/>
              <a:gd name="T56" fmla="*/ 2379 w 2191"/>
              <a:gd name="T57" fmla="*/ 297 h 265"/>
              <a:gd name="T58" fmla="*/ 2254 w 2191"/>
              <a:gd name="T59" fmla="*/ 353 h 265"/>
              <a:gd name="T60" fmla="*/ 2099 w 2191"/>
              <a:gd name="T61" fmla="*/ 353 h 265"/>
              <a:gd name="T62" fmla="*/ 2009 w 2191"/>
              <a:gd name="T63" fmla="*/ 344 h 265"/>
              <a:gd name="T64" fmla="*/ 1882 w 2191"/>
              <a:gd name="T65" fmla="*/ 344 h 265"/>
              <a:gd name="T66" fmla="*/ 1806 w 2191"/>
              <a:gd name="T67" fmla="*/ 344 h 265"/>
              <a:gd name="T68" fmla="*/ 1778 w 2191"/>
              <a:gd name="T69" fmla="*/ 344 h 265"/>
              <a:gd name="T70" fmla="*/ 1750 w 2191"/>
              <a:gd name="T71" fmla="*/ 353 h 265"/>
              <a:gd name="T72" fmla="*/ 1652 w 2191"/>
              <a:gd name="T73" fmla="*/ 353 h 265"/>
              <a:gd name="T74" fmla="*/ 1518 w 2191"/>
              <a:gd name="T75" fmla="*/ 344 h 265"/>
              <a:gd name="T76" fmla="*/ 1462 w 2191"/>
              <a:gd name="T77" fmla="*/ 330 h 265"/>
              <a:gd name="T78" fmla="*/ 1338 w 2191"/>
              <a:gd name="T79" fmla="*/ 313 h 265"/>
              <a:gd name="T80" fmla="*/ 1225 w 2191"/>
              <a:gd name="T81" fmla="*/ 313 h 265"/>
              <a:gd name="T82" fmla="*/ 1098 w 2191"/>
              <a:gd name="T83" fmla="*/ 313 h 265"/>
              <a:gd name="T84" fmla="*/ 910 w 2191"/>
              <a:gd name="T85" fmla="*/ 313 h 265"/>
              <a:gd name="T86" fmla="*/ 644 w 2191"/>
              <a:gd name="T87" fmla="*/ 313 h 265"/>
              <a:gd name="T88" fmla="*/ 441 w 2191"/>
              <a:gd name="T89" fmla="*/ 313 h 265"/>
              <a:gd name="T90" fmla="*/ 273 w 2191"/>
              <a:gd name="T91" fmla="*/ 304 h 265"/>
              <a:gd name="T92" fmla="*/ 154 w 2191"/>
              <a:gd name="T93" fmla="*/ 330 h 265"/>
              <a:gd name="T94" fmla="*/ 118 w 2191"/>
              <a:gd name="T95" fmla="*/ 337 h 265"/>
              <a:gd name="T96" fmla="*/ 70 w 2191"/>
              <a:gd name="T97" fmla="*/ 304 h 265"/>
              <a:gd name="T98" fmla="*/ 34 w 2191"/>
              <a:gd name="T99" fmla="*/ 248 h 265"/>
              <a:gd name="T100" fmla="*/ 0 w 2191"/>
              <a:gd name="T101" fmla="*/ 160 h 265"/>
              <a:gd name="T102" fmla="*/ 50 w 2191"/>
              <a:gd name="T103" fmla="*/ 112 h 265"/>
              <a:gd name="T104" fmla="*/ 62 w 2191"/>
              <a:gd name="T105" fmla="*/ 120 h 265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w 2191"/>
              <a:gd name="T160" fmla="*/ 0 h 265"/>
              <a:gd name="T161" fmla="*/ 2191 w 2191"/>
              <a:gd name="T162" fmla="*/ 265 h 265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T159" t="T160" r="T161" b="T162"/>
            <a:pathLst>
              <a:path w="2191" h="265">
                <a:moveTo>
                  <a:pt x="54" y="66"/>
                </a:moveTo>
                <a:lnTo>
                  <a:pt x="126" y="42"/>
                </a:lnTo>
                <a:lnTo>
                  <a:pt x="168" y="36"/>
                </a:lnTo>
                <a:lnTo>
                  <a:pt x="192" y="30"/>
                </a:lnTo>
                <a:lnTo>
                  <a:pt x="216" y="30"/>
                </a:lnTo>
                <a:lnTo>
                  <a:pt x="252" y="24"/>
                </a:lnTo>
                <a:lnTo>
                  <a:pt x="258" y="18"/>
                </a:lnTo>
                <a:lnTo>
                  <a:pt x="270" y="18"/>
                </a:lnTo>
                <a:lnTo>
                  <a:pt x="282" y="12"/>
                </a:lnTo>
                <a:lnTo>
                  <a:pt x="306" y="12"/>
                </a:lnTo>
                <a:lnTo>
                  <a:pt x="354" y="12"/>
                </a:lnTo>
                <a:lnTo>
                  <a:pt x="414" y="12"/>
                </a:lnTo>
                <a:lnTo>
                  <a:pt x="474" y="6"/>
                </a:lnTo>
                <a:lnTo>
                  <a:pt x="528" y="6"/>
                </a:lnTo>
                <a:lnTo>
                  <a:pt x="606" y="6"/>
                </a:lnTo>
                <a:lnTo>
                  <a:pt x="702" y="0"/>
                </a:lnTo>
                <a:lnTo>
                  <a:pt x="762" y="6"/>
                </a:lnTo>
                <a:lnTo>
                  <a:pt x="786" y="6"/>
                </a:lnTo>
                <a:lnTo>
                  <a:pt x="816" y="12"/>
                </a:lnTo>
                <a:lnTo>
                  <a:pt x="852" y="18"/>
                </a:lnTo>
                <a:lnTo>
                  <a:pt x="864" y="18"/>
                </a:lnTo>
                <a:lnTo>
                  <a:pt x="882" y="24"/>
                </a:lnTo>
                <a:lnTo>
                  <a:pt x="894" y="24"/>
                </a:lnTo>
                <a:lnTo>
                  <a:pt x="936" y="24"/>
                </a:lnTo>
                <a:lnTo>
                  <a:pt x="1002" y="24"/>
                </a:lnTo>
                <a:lnTo>
                  <a:pt x="1098" y="24"/>
                </a:lnTo>
                <a:lnTo>
                  <a:pt x="1188" y="24"/>
                </a:lnTo>
                <a:lnTo>
                  <a:pt x="1254" y="24"/>
                </a:lnTo>
                <a:lnTo>
                  <a:pt x="1296" y="24"/>
                </a:lnTo>
                <a:lnTo>
                  <a:pt x="1320" y="30"/>
                </a:lnTo>
                <a:lnTo>
                  <a:pt x="1338" y="30"/>
                </a:lnTo>
                <a:lnTo>
                  <a:pt x="1356" y="30"/>
                </a:lnTo>
                <a:lnTo>
                  <a:pt x="1368" y="30"/>
                </a:lnTo>
                <a:lnTo>
                  <a:pt x="1404" y="36"/>
                </a:lnTo>
                <a:lnTo>
                  <a:pt x="1434" y="36"/>
                </a:lnTo>
                <a:lnTo>
                  <a:pt x="1470" y="36"/>
                </a:lnTo>
                <a:lnTo>
                  <a:pt x="1506" y="30"/>
                </a:lnTo>
                <a:lnTo>
                  <a:pt x="1572" y="48"/>
                </a:lnTo>
                <a:lnTo>
                  <a:pt x="1698" y="72"/>
                </a:lnTo>
                <a:lnTo>
                  <a:pt x="1758" y="78"/>
                </a:lnTo>
                <a:lnTo>
                  <a:pt x="1836" y="84"/>
                </a:lnTo>
                <a:lnTo>
                  <a:pt x="1920" y="84"/>
                </a:lnTo>
                <a:lnTo>
                  <a:pt x="2028" y="90"/>
                </a:lnTo>
                <a:lnTo>
                  <a:pt x="2076" y="90"/>
                </a:lnTo>
                <a:lnTo>
                  <a:pt x="2112" y="90"/>
                </a:lnTo>
                <a:lnTo>
                  <a:pt x="2136" y="96"/>
                </a:lnTo>
                <a:lnTo>
                  <a:pt x="2154" y="108"/>
                </a:lnTo>
                <a:lnTo>
                  <a:pt x="2166" y="120"/>
                </a:lnTo>
                <a:lnTo>
                  <a:pt x="2178" y="138"/>
                </a:lnTo>
                <a:lnTo>
                  <a:pt x="2190" y="162"/>
                </a:lnTo>
                <a:lnTo>
                  <a:pt x="2190" y="168"/>
                </a:lnTo>
                <a:lnTo>
                  <a:pt x="2190" y="174"/>
                </a:lnTo>
                <a:lnTo>
                  <a:pt x="2172" y="186"/>
                </a:lnTo>
                <a:lnTo>
                  <a:pt x="2154" y="186"/>
                </a:lnTo>
                <a:lnTo>
                  <a:pt x="2136" y="186"/>
                </a:lnTo>
                <a:lnTo>
                  <a:pt x="2094" y="198"/>
                </a:lnTo>
                <a:lnTo>
                  <a:pt x="2064" y="210"/>
                </a:lnTo>
                <a:lnTo>
                  <a:pt x="2040" y="222"/>
                </a:lnTo>
                <a:lnTo>
                  <a:pt x="1980" y="246"/>
                </a:lnTo>
                <a:lnTo>
                  <a:pt x="1932" y="264"/>
                </a:lnTo>
                <a:lnTo>
                  <a:pt x="1872" y="264"/>
                </a:lnTo>
                <a:lnTo>
                  <a:pt x="1800" y="264"/>
                </a:lnTo>
                <a:lnTo>
                  <a:pt x="1758" y="258"/>
                </a:lnTo>
                <a:lnTo>
                  <a:pt x="1722" y="258"/>
                </a:lnTo>
                <a:lnTo>
                  <a:pt x="1650" y="258"/>
                </a:lnTo>
                <a:lnTo>
                  <a:pt x="1614" y="258"/>
                </a:lnTo>
                <a:lnTo>
                  <a:pt x="1578" y="258"/>
                </a:lnTo>
                <a:lnTo>
                  <a:pt x="1548" y="258"/>
                </a:lnTo>
                <a:lnTo>
                  <a:pt x="1536" y="258"/>
                </a:lnTo>
                <a:lnTo>
                  <a:pt x="1524" y="258"/>
                </a:lnTo>
                <a:lnTo>
                  <a:pt x="1518" y="264"/>
                </a:lnTo>
                <a:lnTo>
                  <a:pt x="1500" y="264"/>
                </a:lnTo>
                <a:lnTo>
                  <a:pt x="1464" y="264"/>
                </a:lnTo>
                <a:lnTo>
                  <a:pt x="1416" y="264"/>
                </a:lnTo>
                <a:lnTo>
                  <a:pt x="1374" y="264"/>
                </a:lnTo>
                <a:lnTo>
                  <a:pt x="1302" y="258"/>
                </a:lnTo>
                <a:lnTo>
                  <a:pt x="1278" y="252"/>
                </a:lnTo>
                <a:lnTo>
                  <a:pt x="1254" y="246"/>
                </a:lnTo>
                <a:lnTo>
                  <a:pt x="1188" y="234"/>
                </a:lnTo>
                <a:lnTo>
                  <a:pt x="1146" y="234"/>
                </a:lnTo>
                <a:lnTo>
                  <a:pt x="1104" y="234"/>
                </a:lnTo>
                <a:lnTo>
                  <a:pt x="1050" y="234"/>
                </a:lnTo>
                <a:lnTo>
                  <a:pt x="990" y="234"/>
                </a:lnTo>
                <a:lnTo>
                  <a:pt x="942" y="234"/>
                </a:lnTo>
                <a:lnTo>
                  <a:pt x="870" y="234"/>
                </a:lnTo>
                <a:lnTo>
                  <a:pt x="780" y="234"/>
                </a:lnTo>
                <a:lnTo>
                  <a:pt x="672" y="234"/>
                </a:lnTo>
                <a:lnTo>
                  <a:pt x="552" y="234"/>
                </a:lnTo>
                <a:lnTo>
                  <a:pt x="456" y="234"/>
                </a:lnTo>
                <a:lnTo>
                  <a:pt x="378" y="234"/>
                </a:lnTo>
                <a:lnTo>
                  <a:pt x="324" y="234"/>
                </a:lnTo>
                <a:lnTo>
                  <a:pt x="234" y="228"/>
                </a:lnTo>
                <a:lnTo>
                  <a:pt x="174" y="240"/>
                </a:lnTo>
                <a:lnTo>
                  <a:pt x="132" y="246"/>
                </a:lnTo>
                <a:lnTo>
                  <a:pt x="114" y="252"/>
                </a:lnTo>
                <a:lnTo>
                  <a:pt x="102" y="252"/>
                </a:lnTo>
                <a:lnTo>
                  <a:pt x="90" y="252"/>
                </a:lnTo>
                <a:lnTo>
                  <a:pt x="60" y="228"/>
                </a:lnTo>
                <a:lnTo>
                  <a:pt x="42" y="204"/>
                </a:lnTo>
                <a:lnTo>
                  <a:pt x="30" y="186"/>
                </a:lnTo>
                <a:lnTo>
                  <a:pt x="0" y="150"/>
                </a:lnTo>
                <a:lnTo>
                  <a:pt x="0" y="120"/>
                </a:lnTo>
                <a:lnTo>
                  <a:pt x="12" y="102"/>
                </a:lnTo>
                <a:lnTo>
                  <a:pt x="42" y="84"/>
                </a:lnTo>
                <a:lnTo>
                  <a:pt x="54" y="72"/>
                </a:lnTo>
                <a:lnTo>
                  <a:pt x="54" y="90"/>
                </a:lnTo>
              </a:path>
            </a:pathLst>
          </a:custGeom>
          <a:solidFill>
            <a:schemeClr val="folHlink"/>
          </a:solidFill>
          <a:ln w="12700" cap="rnd">
            <a:solidFill>
              <a:srgbClr val="000000"/>
            </a:solidFill>
            <a:round/>
            <a:headEnd type="none" w="sm" len="sm"/>
            <a:tailEnd type="none" w="sm" len="sm"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Rectangle 46"/>
          <p:cNvSpPr>
            <a:spLocks noChangeArrowheads="1"/>
          </p:cNvSpPr>
          <p:nvPr/>
        </p:nvSpPr>
        <p:spPr bwMode="auto">
          <a:xfrm>
            <a:off x="5931304" y="2857800"/>
            <a:ext cx="833606" cy="369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2075" tIns="46038" rIns="92075" bIns="46038">
            <a:prstTxWarp prst="textNoShape">
              <a:avLst/>
            </a:prstTxWarp>
            <a:spAutoFit/>
          </a:bodyPr>
          <a:lstStyle/>
          <a:p>
            <a:r>
              <a:rPr lang="en-US" sz="180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LAN</a:t>
            </a:r>
          </a:p>
        </p:txBody>
      </p:sp>
      <p:cxnSp>
        <p:nvCxnSpPr>
          <p:cNvPr id="83" name="Straight Connector 82"/>
          <p:cNvCxnSpPr/>
          <p:nvPr/>
        </p:nvCxnSpPr>
        <p:spPr bwMode="auto">
          <a:xfrm flipH="1" flipV="1">
            <a:off x="4505884" y="2916489"/>
            <a:ext cx="225127" cy="8510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4" name="Straight Connector 83"/>
          <p:cNvCxnSpPr/>
          <p:nvPr/>
        </p:nvCxnSpPr>
        <p:spPr bwMode="auto">
          <a:xfrm flipV="1">
            <a:off x="7897541" y="2927833"/>
            <a:ext cx="225127" cy="8510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7" name="Group 16"/>
          <p:cNvGrpSpPr/>
          <p:nvPr/>
        </p:nvGrpSpPr>
        <p:grpSpPr>
          <a:xfrm>
            <a:off x="3638245" y="2000110"/>
            <a:ext cx="5419724" cy="943533"/>
            <a:chOff x="2613509" y="2433898"/>
            <a:chExt cx="5419724" cy="943533"/>
          </a:xfrm>
        </p:grpSpPr>
        <p:cxnSp>
          <p:nvCxnSpPr>
            <p:cNvPr id="68" name="Straight Connector 67"/>
            <p:cNvCxnSpPr/>
            <p:nvPr/>
          </p:nvCxnSpPr>
          <p:spPr bwMode="auto">
            <a:xfrm>
              <a:off x="5958254" y="2437812"/>
              <a:ext cx="1138351" cy="178997"/>
            </a:xfrm>
            <a:prstGeom prst="line">
              <a:avLst/>
            </a:prstGeom>
            <a:solidFill>
              <a:schemeClr val="accent1"/>
            </a:solidFill>
            <a:ln w="254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stealth" w="med" len="med"/>
            </a:ln>
            <a:effectLst/>
          </p:spPr>
        </p:cxnSp>
        <p:grpSp>
          <p:nvGrpSpPr>
            <p:cNvPr id="15" name="Group 14"/>
            <p:cNvGrpSpPr/>
            <p:nvPr/>
          </p:nvGrpSpPr>
          <p:grpSpPr>
            <a:xfrm>
              <a:off x="2613509" y="2433898"/>
              <a:ext cx="5419724" cy="943533"/>
              <a:chOff x="2613509" y="2433898"/>
              <a:chExt cx="5419724" cy="943533"/>
            </a:xfrm>
          </p:grpSpPr>
          <p:cxnSp>
            <p:nvCxnSpPr>
              <p:cNvPr id="127" name="Straight Connector 126"/>
              <p:cNvCxnSpPr/>
              <p:nvPr/>
            </p:nvCxnSpPr>
            <p:spPr bwMode="auto">
              <a:xfrm rot="10800000" flipV="1">
                <a:off x="3550656" y="2433898"/>
                <a:ext cx="1176837" cy="209785"/>
              </a:xfrm>
              <a:prstGeom prst="line">
                <a:avLst/>
              </a:prstGeom>
              <a:solidFill>
                <a:schemeClr val="accent1"/>
              </a:solidFill>
              <a:ln w="254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stealth" w="med" len="med"/>
              </a:ln>
              <a:effectLst/>
            </p:spPr>
          </p:cxnSp>
          <p:grpSp>
            <p:nvGrpSpPr>
              <p:cNvPr id="13" name="Group 12"/>
              <p:cNvGrpSpPr/>
              <p:nvPr/>
            </p:nvGrpSpPr>
            <p:grpSpPr>
              <a:xfrm>
                <a:off x="2613509" y="2566171"/>
                <a:ext cx="930853" cy="811260"/>
                <a:chOff x="2613509" y="2566171"/>
                <a:chExt cx="930853" cy="811260"/>
              </a:xfrm>
            </p:grpSpPr>
            <p:sp>
              <p:nvSpPr>
                <p:cNvPr id="79" name="Rectangle 210"/>
                <p:cNvSpPr>
                  <a:spLocks noChangeArrowheads="1"/>
                </p:cNvSpPr>
                <p:nvPr/>
              </p:nvSpPr>
              <p:spPr bwMode="auto">
                <a:xfrm>
                  <a:off x="2613509" y="2566171"/>
                  <a:ext cx="930853" cy="811260"/>
                </a:xfrm>
                <a:prstGeom prst="rect">
                  <a:avLst/>
                </a:prstGeom>
                <a:solidFill>
                  <a:schemeClr val="folHlink">
                    <a:alpha val="98822"/>
                  </a:schemeClr>
                </a:solidFill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2" name="Rectangle 12"/>
                <p:cNvSpPr>
                  <a:spLocks noChangeArrowheads="1"/>
                </p:cNvSpPr>
                <p:nvPr/>
              </p:nvSpPr>
              <p:spPr bwMode="auto">
                <a:xfrm>
                  <a:off x="2690748" y="2668644"/>
                  <a:ext cx="777457" cy="58541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92075" tIns="46038" rIns="92075" bIns="46038"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00000"/>
                      </a:solidFill>
                      <a:latin typeface="Arial"/>
                      <a:cs typeface="Arial"/>
                    </a:rPr>
                    <a:t>NODE</a:t>
                  </a:r>
                </a:p>
                <a:p>
                  <a:pPr algn="ctr"/>
                  <a:r>
                    <a:rPr lang="en-US" sz="1600" dirty="0">
                      <a:solidFill>
                        <a:srgbClr val="000000"/>
                      </a:solidFill>
                      <a:latin typeface="Arial"/>
                      <a:cs typeface="Arial"/>
                    </a:rPr>
                    <a:t>1</a:t>
                  </a:r>
                </a:p>
              </p:txBody>
            </p:sp>
          </p:grpSp>
          <p:grpSp>
            <p:nvGrpSpPr>
              <p:cNvPr id="14" name="Group 13"/>
              <p:cNvGrpSpPr/>
              <p:nvPr/>
            </p:nvGrpSpPr>
            <p:grpSpPr>
              <a:xfrm>
                <a:off x="7102380" y="2552315"/>
                <a:ext cx="930853" cy="811260"/>
                <a:chOff x="7102380" y="2552315"/>
                <a:chExt cx="930853" cy="811260"/>
              </a:xfrm>
            </p:grpSpPr>
            <p:sp>
              <p:nvSpPr>
                <p:cNvPr id="61" name="Rectangle 210"/>
                <p:cNvSpPr>
                  <a:spLocks noChangeArrowheads="1"/>
                </p:cNvSpPr>
                <p:nvPr/>
              </p:nvSpPr>
              <p:spPr bwMode="auto">
                <a:xfrm>
                  <a:off x="7102380" y="2552315"/>
                  <a:ext cx="930853" cy="811260"/>
                </a:xfrm>
                <a:prstGeom prst="rect">
                  <a:avLst/>
                </a:prstGeom>
                <a:solidFill>
                  <a:schemeClr val="folHlink">
                    <a:alpha val="98822"/>
                  </a:schemeClr>
                </a:solidFill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12"/>
                <p:cNvSpPr>
                  <a:spLocks noChangeArrowheads="1"/>
                </p:cNvSpPr>
                <p:nvPr/>
              </p:nvSpPr>
              <p:spPr bwMode="auto">
                <a:xfrm>
                  <a:off x="7184239" y="2668644"/>
                  <a:ext cx="777457" cy="58541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  <p:txBody>
                <a:bodyPr wrap="none" lIns="92075" tIns="46038" rIns="92075" bIns="46038"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00000"/>
                      </a:solidFill>
                      <a:latin typeface="Arial"/>
                      <a:cs typeface="Arial"/>
                    </a:rPr>
                    <a:t>NODE</a:t>
                  </a:r>
                </a:p>
                <a:p>
                  <a:pPr algn="ctr"/>
                  <a:r>
                    <a:rPr lang="en-US" sz="1600" dirty="0">
                      <a:solidFill>
                        <a:srgbClr val="000000"/>
                      </a:solidFill>
                      <a:latin typeface="Arial"/>
                      <a:cs typeface="Arial"/>
                    </a:rPr>
                    <a:t>2</a:t>
                  </a:r>
                </a:p>
              </p:txBody>
            </p:sp>
          </p:grpSp>
        </p:grpSp>
      </p:grpSp>
      <p:sp>
        <p:nvSpPr>
          <p:cNvPr id="85" name="Rounded Rectangular Callout 84"/>
          <p:cNvSpPr/>
          <p:nvPr/>
        </p:nvSpPr>
        <p:spPr bwMode="auto">
          <a:xfrm>
            <a:off x="67377" y="2819899"/>
            <a:ext cx="3670924" cy="794657"/>
          </a:xfrm>
          <a:prstGeom prst="wedgeRoundRectCallout">
            <a:avLst>
              <a:gd name="adj1" fmla="val -49665"/>
              <a:gd name="adj2" fmla="val 22417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Both tables are remote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831792" y="2285781"/>
            <a:ext cx="814164" cy="397442"/>
            <a:chOff x="2807302" y="2114174"/>
            <a:chExt cx="814164" cy="397442"/>
          </a:xfrm>
        </p:grpSpPr>
        <p:sp>
          <p:nvSpPr>
            <p:cNvPr id="63" name="Line 206"/>
            <p:cNvSpPr>
              <a:spLocks noChangeAspect="1" noChangeShapeType="1"/>
            </p:cNvSpPr>
            <p:nvPr/>
          </p:nvSpPr>
          <p:spPr bwMode="auto">
            <a:xfrm rot="5400000" flipV="1">
              <a:off x="3480639" y="2172068"/>
              <a:ext cx="0" cy="281655"/>
            </a:xfrm>
            <a:prstGeom prst="line">
              <a:avLst/>
            </a:prstGeom>
            <a:noFill/>
            <a:ln w="22225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AutoShape 13"/>
            <p:cNvSpPr>
              <a:spLocks noChangeAspect="1" noChangeArrowheads="1"/>
            </p:cNvSpPr>
            <p:nvPr/>
          </p:nvSpPr>
          <p:spPr bwMode="auto">
            <a:xfrm>
              <a:off x="2807302" y="2114174"/>
              <a:ext cx="547663" cy="397442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800" b="0">
                <a:latin typeface="Arial" charset="0"/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 flipH="1">
            <a:off x="9055961" y="2285781"/>
            <a:ext cx="814164" cy="397442"/>
            <a:chOff x="2807302" y="2114174"/>
            <a:chExt cx="814164" cy="397442"/>
          </a:xfrm>
        </p:grpSpPr>
        <p:sp>
          <p:nvSpPr>
            <p:cNvPr id="81" name="Line 206"/>
            <p:cNvSpPr>
              <a:spLocks noChangeAspect="1" noChangeShapeType="1"/>
            </p:cNvSpPr>
            <p:nvPr/>
          </p:nvSpPr>
          <p:spPr bwMode="auto">
            <a:xfrm rot="5400000" flipV="1">
              <a:off x="3480639" y="2172068"/>
              <a:ext cx="0" cy="281655"/>
            </a:xfrm>
            <a:prstGeom prst="line">
              <a:avLst/>
            </a:prstGeom>
            <a:noFill/>
            <a:ln w="22225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AutoShape 13"/>
            <p:cNvSpPr>
              <a:spLocks noChangeAspect="1" noChangeArrowheads="1"/>
            </p:cNvSpPr>
            <p:nvPr/>
          </p:nvSpPr>
          <p:spPr bwMode="auto">
            <a:xfrm>
              <a:off x="2807302" y="2114174"/>
              <a:ext cx="547663" cy="397442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800" b="0">
                <a:latin typeface="Arial" charset="0"/>
              </a:endParaRPr>
            </a:p>
          </p:txBody>
        </p:sp>
      </p:grpSp>
      <p:sp>
        <p:nvSpPr>
          <p:cNvPr id="86" name="Title 12"/>
          <p:cNvSpPr>
            <a:spLocks noGrp="1"/>
          </p:cNvSpPr>
          <p:nvPr>
            <p:ph type="title"/>
          </p:nvPr>
        </p:nvSpPr>
        <p:spPr>
          <a:xfrm>
            <a:off x="225670" y="-209215"/>
            <a:ext cx="10363200" cy="1143000"/>
          </a:xfrm>
        </p:spPr>
        <p:txBody>
          <a:bodyPr/>
          <a:lstStyle/>
          <a:p>
            <a:r>
              <a:rPr lang="en-US" smtClean="0"/>
              <a:t>Shared-Storage Ex.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73537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16" grpId="0" animBg="1"/>
      <p:bldP spid="8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30+ years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726" y="1556657"/>
            <a:ext cx="10769600" cy="4114800"/>
          </a:xfrm>
        </p:spPr>
        <p:txBody>
          <a:bodyPr/>
          <a:lstStyle/>
          <a:p>
            <a:r>
              <a:rPr lang="en-US" dirty="0"/>
              <a:t>Shared-nothing has been “gold standard” </a:t>
            </a:r>
          </a:p>
          <a:p>
            <a:pPr lvl="1"/>
            <a:r>
              <a:rPr lang="en-US" dirty="0"/>
              <a:t>Teradata, Gamma,  </a:t>
            </a:r>
            <a:r>
              <a:rPr lang="en-US" dirty="0" err="1"/>
              <a:t>Netezza</a:t>
            </a:r>
            <a:r>
              <a:rPr lang="en-US" dirty="0"/>
              <a:t>, Vertica, DB2/PE, </a:t>
            </a:r>
            <a:br>
              <a:rPr lang="en-US" dirty="0"/>
            </a:br>
            <a:r>
              <a:rPr lang="en-US" dirty="0"/>
              <a:t>SQL Server PDW, </a:t>
            </a:r>
            <a:r>
              <a:rPr lang="en-US" dirty="0" err="1"/>
              <a:t>Greenplum</a:t>
            </a:r>
            <a:r>
              <a:rPr lang="en-US" dirty="0"/>
              <a:t>, </a:t>
            </a:r>
            <a:r>
              <a:rPr lang="en-US" dirty="0" err="1"/>
              <a:t>Asterdata</a:t>
            </a:r>
            <a:r>
              <a:rPr lang="en-US" dirty="0"/>
              <a:t>…</a:t>
            </a:r>
          </a:p>
          <a:p>
            <a:r>
              <a:rPr lang="en-US" dirty="0"/>
              <a:t>Simplest design</a:t>
            </a:r>
          </a:p>
          <a:p>
            <a:r>
              <a:rPr lang="en-US" dirty="0"/>
              <a:t>Excellent scalability</a:t>
            </a:r>
          </a:p>
          <a:p>
            <a:r>
              <a:rPr lang="en-US" dirty="0"/>
              <a:t>Minimizes data movement </a:t>
            </a:r>
          </a:p>
          <a:p>
            <a:pPr lvl="1"/>
            <a:r>
              <a:rPr lang="en-US" dirty="0"/>
              <a:t>Especially for DBs with a  star schema design</a:t>
            </a:r>
          </a:p>
          <a:p>
            <a:r>
              <a:rPr lang="en-US" dirty="0"/>
              <a:t>The “cloud” has changed the game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371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for Today’s Talk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7600" y="1905000"/>
            <a:ext cx="10769600" cy="4114800"/>
          </a:xfrm>
        </p:spPr>
        <p:txBody>
          <a:bodyPr/>
          <a:lstStyle/>
          <a:p>
            <a:r>
              <a:rPr lang="en-US" dirty="0"/>
              <a:t>Part 1:   Why data warehousing (DW) in the cloud</a:t>
            </a:r>
          </a:p>
          <a:p>
            <a:r>
              <a:rPr lang="en-US" dirty="0"/>
              <a:t>Part 2:   Scalable DW fundamentals</a:t>
            </a:r>
          </a:p>
          <a:p>
            <a:r>
              <a:rPr lang="en-US" dirty="0"/>
              <a:t>Part 3:   A look at 4 Cloud DW competitors</a:t>
            </a:r>
          </a:p>
          <a:p>
            <a:pPr lvl="1"/>
            <a:r>
              <a:rPr lang="en-US" dirty="0"/>
              <a:t>Amazon Redshift</a:t>
            </a:r>
          </a:p>
          <a:p>
            <a:pPr lvl="1"/>
            <a:r>
              <a:rPr lang="en-US" dirty="0"/>
              <a:t>Snowflake</a:t>
            </a:r>
          </a:p>
          <a:p>
            <a:pPr lvl="1"/>
            <a:r>
              <a:rPr lang="en-US" dirty="0"/>
              <a:t>Microsoft SQL DW</a:t>
            </a:r>
          </a:p>
          <a:p>
            <a:pPr lvl="1"/>
            <a:r>
              <a:rPr lang="en-US" dirty="0"/>
              <a:t>Google </a:t>
            </a:r>
            <a:r>
              <a:rPr lang="en-US" dirty="0" err="1"/>
              <a:t>BigQuery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77830" y="1714500"/>
            <a:ext cx="10796933" cy="1564409"/>
          </a:xfrm>
          <a:prstGeom prst="rect">
            <a:avLst/>
          </a:prstGeom>
          <a:solidFill>
            <a:srgbClr val="0432FF">
              <a:alpha val="38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428344" y="4639610"/>
            <a:ext cx="3636238" cy="578882"/>
          </a:xfrm>
          <a:prstGeom prst="wedgeRoundRectCallout">
            <a:avLst>
              <a:gd name="adj1" fmla="val -15168"/>
              <a:gd name="adj2" fmla="val -49650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2800" b="0">
                <a:solidFill>
                  <a:srgbClr val="01020B"/>
                </a:solidFill>
                <a:latin typeface="Arial" charset="0"/>
              </a:rPr>
              <a:t>SAAS-only offerings</a:t>
            </a:r>
            <a:endParaRPr lang="en-US" sz="2800" b="0" dirty="0">
              <a:solidFill>
                <a:srgbClr val="01020B"/>
              </a:solidFill>
              <a:latin typeface="Arial" charset="0"/>
            </a:endParaRPr>
          </a:p>
        </p:txBody>
      </p:sp>
      <p:sp>
        <p:nvSpPr>
          <p:cNvPr id="9" name="Right Brace 8"/>
          <p:cNvSpPr/>
          <p:nvPr/>
        </p:nvSpPr>
        <p:spPr bwMode="auto">
          <a:xfrm>
            <a:off x="4836365" y="3962400"/>
            <a:ext cx="509452" cy="1933303"/>
          </a:xfrm>
          <a:prstGeom prst="rightBrace">
            <a:avLst/>
          </a:prstGeom>
          <a:noFill/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95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Amazon (AWS) Redshift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Classic shared-nothing design w. locally attached storage</a:t>
            </a:r>
          </a:p>
          <a:p>
            <a:r>
              <a:rPr lang="en-US" dirty="0"/>
              <a:t>Leverages AWS services</a:t>
            </a:r>
          </a:p>
          <a:p>
            <a:pPr lvl="1"/>
            <a:r>
              <a:rPr lang="en-US" dirty="0"/>
              <a:t>EC2 compute instances</a:t>
            </a:r>
          </a:p>
          <a:p>
            <a:pPr lvl="1"/>
            <a:r>
              <a:rPr lang="en-US" dirty="0"/>
              <a:t>S3 storage system</a:t>
            </a:r>
          </a:p>
          <a:p>
            <a:pPr lvl="1"/>
            <a:r>
              <a:rPr lang="en-US" dirty="0"/>
              <a:t>Virtual Private Cloud (VPC)</a:t>
            </a:r>
          </a:p>
          <a:p>
            <a:r>
              <a:rPr lang="en-US" dirty="0"/>
              <a:t>Leader in market adoption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66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662551" y="2582343"/>
            <a:ext cx="1156189" cy="1085272"/>
            <a:chOff x="2540000" y="3927438"/>
            <a:chExt cx="1156189" cy="1085272"/>
          </a:xfrm>
        </p:grpSpPr>
        <p:sp>
          <p:nvSpPr>
            <p:cNvPr id="36" name="Rectangle 35"/>
            <p:cNvSpPr/>
            <p:nvPr/>
          </p:nvSpPr>
          <p:spPr bwMode="auto">
            <a:xfrm>
              <a:off x="2540000" y="3927438"/>
              <a:ext cx="1154545" cy="1085272"/>
            </a:xfrm>
            <a:prstGeom prst="rect">
              <a:avLst/>
            </a:prstGeom>
            <a:solidFill>
              <a:srgbClr val="CFDBFD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564735" y="4138146"/>
              <a:ext cx="113145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NODE </a:t>
              </a:r>
            </a:p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1</a:t>
              </a:r>
            </a:p>
          </p:txBody>
        </p:sp>
      </p:grpSp>
      <p:sp>
        <p:nvSpPr>
          <p:cNvPr id="5" name="Rectangle 4"/>
          <p:cNvSpPr/>
          <p:nvPr/>
        </p:nvSpPr>
        <p:spPr bwMode="auto">
          <a:xfrm>
            <a:off x="863818" y="1229710"/>
            <a:ext cx="10844706" cy="5463457"/>
          </a:xfrm>
          <a:prstGeom prst="rect">
            <a:avLst/>
          </a:prstGeom>
          <a:solidFill>
            <a:srgbClr val="CCFFCC"/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12" name="Group 114"/>
          <p:cNvGrpSpPr/>
          <p:nvPr/>
        </p:nvGrpSpPr>
        <p:grpSpPr>
          <a:xfrm>
            <a:off x="5514051" y="1329828"/>
            <a:ext cx="1259608" cy="1194569"/>
            <a:chOff x="1055832" y="2592340"/>
            <a:chExt cx="1259608" cy="1194569"/>
          </a:xfrm>
        </p:grpSpPr>
        <p:sp>
          <p:nvSpPr>
            <p:cNvPr id="13" name="Rectangle 210"/>
            <p:cNvSpPr>
              <a:spLocks noChangeArrowheads="1"/>
            </p:cNvSpPr>
            <p:nvPr/>
          </p:nvSpPr>
          <p:spPr bwMode="auto">
            <a:xfrm>
              <a:off x="1055832" y="2592340"/>
              <a:ext cx="1259608" cy="1194569"/>
            </a:xfrm>
            <a:prstGeom prst="rect">
              <a:avLst/>
            </a:prstGeom>
            <a:solidFill>
              <a:schemeClr val="folHlink">
                <a:alpha val="98822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600" dirty="0">
                <a:solidFill>
                  <a:srgbClr val="01020B"/>
                </a:solidFill>
                <a:latin typeface="Arial"/>
                <a:cs typeface="Arial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212285" y="2921077"/>
              <a:ext cx="923651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LEADER</a:t>
              </a:r>
              <a:b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</a:br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NODE</a:t>
              </a:r>
            </a:p>
          </p:txBody>
        </p:sp>
      </p:grpSp>
      <p:grpSp>
        <p:nvGrpSpPr>
          <p:cNvPr id="19" name="Group 113"/>
          <p:cNvGrpSpPr/>
          <p:nvPr/>
        </p:nvGrpSpPr>
        <p:grpSpPr>
          <a:xfrm>
            <a:off x="4215172" y="1541687"/>
            <a:ext cx="939681" cy="702948"/>
            <a:chOff x="4723623" y="1929921"/>
            <a:chExt cx="1292666" cy="771716"/>
          </a:xfrm>
        </p:grpSpPr>
        <p:sp>
          <p:nvSpPr>
            <p:cNvPr id="20" name="AutoShape 13"/>
            <p:cNvSpPr>
              <a:spLocks noChangeArrowheads="1"/>
            </p:cNvSpPr>
            <p:nvPr/>
          </p:nvSpPr>
          <p:spPr bwMode="auto">
            <a:xfrm>
              <a:off x="4827829" y="1929921"/>
              <a:ext cx="1068050" cy="771716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800" b="0"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723623" y="2172299"/>
              <a:ext cx="1292666" cy="33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Catalogs</a:t>
              </a:r>
            </a:p>
          </p:txBody>
        </p:sp>
      </p:grpSp>
      <p:cxnSp>
        <p:nvCxnSpPr>
          <p:cNvPr id="22" name="Straight Connector 21"/>
          <p:cNvCxnSpPr/>
          <p:nvPr/>
        </p:nvCxnSpPr>
        <p:spPr bwMode="auto">
          <a:xfrm>
            <a:off x="5071631" y="1893161"/>
            <a:ext cx="450423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0" name="Slide Number Placeholder 67"/>
          <p:cNvSpPr txBox="1">
            <a:spLocks/>
          </p:cNvSpPr>
          <p:nvPr/>
        </p:nvSpPr>
        <p:spPr bwMode="auto">
          <a:xfrm>
            <a:off x="11099799" y="6286500"/>
            <a:ext cx="92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b="0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5pPr>
            <a:lvl6pPr marL="22860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6pPr>
            <a:lvl7pPr marL="27432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7pPr>
            <a:lvl8pPr marL="32004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8pPr>
            <a:lvl9pPr marL="36576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9pPr>
          </a:lstStyle>
          <a:p>
            <a:fld id="{E98DCB10-97A4-405D-8E23-559299D9D18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 rot="16200000">
            <a:off x="-1600483" y="4278094"/>
            <a:ext cx="4171758" cy="707886"/>
          </a:xfrm>
          <a:prstGeom prst="rect">
            <a:avLst/>
          </a:prstGeom>
          <a:solidFill>
            <a:schemeClr val="accent2"/>
          </a:solidFill>
          <a:ln>
            <a:solidFill>
              <a:srgbClr val="01020B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Arial"/>
                <a:cs typeface="Arial"/>
              </a:rPr>
              <a:t>Customers (</a:t>
            </a:r>
            <a:r>
              <a:rPr lang="en-US" sz="2000" dirty="0">
                <a:solidFill>
                  <a:srgbClr val="FF0000"/>
                </a:solidFill>
                <a:latin typeface="Arial"/>
                <a:cs typeface="Arial"/>
              </a:rPr>
              <a:t>ID</a:t>
            </a:r>
            <a:r>
              <a:rPr lang="en-US" sz="2000" dirty="0">
                <a:solidFill>
                  <a:srgbClr val="0000FF"/>
                </a:solidFill>
                <a:latin typeface="Arial"/>
                <a:cs typeface="Arial"/>
              </a:rPr>
              <a:t>, Name, </a:t>
            </a:r>
            <a:r>
              <a:rPr lang="en-US" sz="2000" dirty="0" err="1">
                <a:solidFill>
                  <a:srgbClr val="FF0000"/>
                </a:solidFill>
                <a:latin typeface="Arial"/>
                <a:cs typeface="Arial"/>
              </a:rPr>
              <a:t>AmtDue</a:t>
            </a:r>
            <a:r>
              <a:rPr lang="en-US" sz="20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</a:p>
          <a:p>
            <a:r>
              <a:rPr lang="en-US" sz="2000" dirty="0">
                <a:solidFill>
                  <a:srgbClr val="01020B"/>
                </a:solidFill>
                <a:latin typeface="Arial"/>
                <a:cs typeface="Arial"/>
              </a:rPr>
              <a:t>Hash Partition on </a:t>
            </a:r>
            <a:r>
              <a:rPr lang="en-US" sz="2000" dirty="0">
                <a:solidFill>
                  <a:srgbClr val="FF0000"/>
                </a:solidFill>
                <a:latin typeface="Arial"/>
                <a:cs typeface="Arial"/>
              </a:rPr>
              <a:t>ID</a:t>
            </a:r>
          </a:p>
        </p:txBody>
      </p:sp>
      <p:sp>
        <p:nvSpPr>
          <p:cNvPr id="80" name="Title 79"/>
          <p:cNvSpPr>
            <a:spLocks noGrp="1"/>
          </p:cNvSpPr>
          <p:nvPr>
            <p:ph type="title"/>
          </p:nvPr>
        </p:nvSpPr>
        <p:spPr>
          <a:xfrm>
            <a:off x="731520" y="0"/>
            <a:ext cx="10363200" cy="1143000"/>
          </a:xfrm>
        </p:spPr>
        <p:txBody>
          <a:bodyPr/>
          <a:lstStyle/>
          <a:p>
            <a:r>
              <a:rPr lang="en-US" dirty="0"/>
              <a:t>A Redshift Instance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902265" y="3007282"/>
            <a:ext cx="10424224" cy="3678874"/>
            <a:chOff x="902265" y="3007282"/>
            <a:chExt cx="10424224" cy="3678874"/>
          </a:xfrm>
        </p:grpSpPr>
        <p:grpSp>
          <p:nvGrpSpPr>
            <p:cNvPr id="34" name="Group 33"/>
            <p:cNvGrpSpPr/>
            <p:nvPr/>
          </p:nvGrpSpPr>
          <p:grpSpPr>
            <a:xfrm>
              <a:off x="902265" y="3568534"/>
              <a:ext cx="10424224" cy="3117622"/>
              <a:chOff x="902265" y="3568534"/>
              <a:chExt cx="10424224" cy="3117622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902265" y="3568534"/>
                <a:ext cx="5081215" cy="3090616"/>
                <a:chOff x="902265" y="3595540"/>
                <a:chExt cx="5081215" cy="3090616"/>
              </a:xfrm>
            </p:grpSpPr>
            <p:grpSp>
              <p:nvGrpSpPr>
                <p:cNvPr id="26" name="Group 25"/>
                <p:cNvGrpSpPr/>
                <p:nvPr/>
              </p:nvGrpSpPr>
              <p:grpSpPr>
                <a:xfrm>
                  <a:off x="1351954" y="3595540"/>
                  <a:ext cx="4189922" cy="1085272"/>
                  <a:chOff x="1351954" y="3595540"/>
                  <a:chExt cx="4189922" cy="1085272"/>
                </a:xfrm>
              </p:grpSpPr>
              <p:sp>
                <p:nvSpPr>
                  <p:cNvPr id="165" name="Rectangle 164"/>
                  <p:cNvSpPr/>
                  <p:nvPr/>
                </p:nvSpPr>
                <p:spPr bwMode="auto">
                  <a:xfrm>
                    <a:off x="1351954" y="3595540"/>
                    <a:ext cx="4189922" cy="1085272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66" name="TextBox 165"/>
                  <p:cNvSpPr txBox="1"/>
                  <p:nvPr/>
                </p:nvSpPr>
                <p:spPr>
                  <a:xfrm>
                    <a:off x="2834051" y="3953510"/>
                    <a:ext cx="122572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8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NODE 1</a:t>
                    </a:r>
                  </a:p>
                </p:txBody>
              </p:sp>
            </p:grpSp>
            <p:grpSp>
              <p:nvGrpSpPr>
                <p:cNvPr id="18" name="Group 17"/>
                <p:cNvGrpSpPr/>
                <p:nvPr/>
              </p:nvGrpSpPr>
              <p:grpSpPr>
                <a:xfrm>
                  <a:off x="902265" y="3761204"/>
                  <a:ext cx="2409711" cy="2924952"/>
                  <a:chOff x="902265" y="3713875"/>
                  <a:chExt cx="2409711" cy="2924952"/>
                </a:xfrm>
              </p:grpSpPr>
              <p:sp>
                <p:nvSpPr>
                  <p:cNvPr id="6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902265" y="4908068"/>
                    <a:ext cx="2409711" cy="1730759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800" b="0">
                      <a:latin typeface="Arial" charset="0"/>
                    </a:endParaRPr>
                  </a:p>
                </p:txBody>
              </p:sp>
              <p:grpSp>
                <p:nvGrpSpPr>
                  <p:cNvPr id="67" name="Group 66"/>
                  <p:cNvGrpSpPr/>
                  <p:nvPr/>
                </p:nvGrpSpPr>
                <p:grpSpPr>
                  <a:xfrm>
                    <a:off x="1516843" y="3713875"/>
                    <a:ext cx="1180554" cy="719656"/>
                    <a:chOff x="2540000" y="3927438"/>
                    <a:chExt cx="1156189" cy="1085272"/>
                  </a:xfrm>
                </p:grpSpPr>
                <p:sp>
                  <p:nvSpPr>
                    <p:cNvPr id="68" name="Rectangle 67"/>
                    <p:cNvSpPr/>
                    <p:nvPr/>
                  </p:nvSpPr>
                  <p:spPr bwMode="auto">
                    <a:xfrm>
                      <a:off x="2540000" y="3927438"/>
                      <a:ext cx="1154545" cy="1085272"/>
                    </a:xfrm>
                    <a:prstGeom prst="rect">
                      <a:avLst/>
                    </a:prstGeom>
                    <a:solidFill>
                      <a:srgbClr val="CFDBFD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9" name="TextBox 68"/>
                    <p:cNvSpPr txBox="1"/>
                    <p:nvPr/>
                  </p:nvSpPr>
                  <p:spPr>
                    <a:xfrm>
                      <a:off x="2564735" y="4138146"/>
                      <a:ext cx="1131454" cy="55696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SLICE 1</a:t>
                      </a:r>
                    </a:p>
                  </p:txBody>
                </p:sp>
              </p:grpSp>
              <p:cxnSp>
                <p:nvCxnSpPr>
                  <p:cNvPr id="79" name="Straight Connector 78"/>
                  <p:cNvCxnSpPr/>
                  <p:nvPr/>
                </p:nvCxnSpPr>
                <p:spPr bwMode="auto">
                  <a:xfrm>
                    <a:off x="2107120" y="4428499"/>
                    <a:ext cx="1" cy="574161"/>
                  </a:xfrm>
                  <a:prstGeom prst="line">
                    <a:avLst/>
                  </a:prstGeom>
                  <a:solidFill>
                    <a:srgbClr val="FFFF00"/>
                  </a:solidFill>
                  <a:ln w="3810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grpSp>
              <p:nvGrpSpPr>
                <p:cNvPr id="89" name="Group 88"/>
                <p:cNvGrpSpPr/>
                <p:nvPr/>
              </p:nvGrpSpPr>
              <p:grpSpPr>
                <a:xfrm>
                  <a:off x="3573769" y="3761204"/>
                  <a:ext cx="2409711" cy="2924952"/>
                  <a:chOff x="902265" y="3713875"/>
                  <a:chExt cx="2409711" cy="2924952"/>
                </a:xfrm>
              </p:grpSpPr>
              <p:sp>
                <p:nvSpPr>
                  <p:cNvPr id="90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902265" y="4908068"/>
                    <a:ext cx="2409711" cy="1730759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800" b="0">
                      <a:latin typeface="Arial" charset="0"/>
                    </a:endParaRPr>
                  </a:p>
                </p:txBody>
              </p:sp>
              <p:grpSp>
                <p:nvGrpSpPr>
                  <p:cNvPr id="91" name="Group 90"/>
                  <p:cNvGrpSpPr/>
                  <p:nvPr/>
                </p:nvGrpSpPr>
                <p:grpSpPr>
                  <a:xfrm>
                    <a:off x="1516843" y="3713875"/>
                    <a:ext cx="1180554" cy="719656"/>
                    <a:chOff x="2540000" y="3927438"/>
                    <a:chExt cx="1156189" cy="1085272"/>
                  </a:xfrm>
                </p:grpSpPr>
                <p:sp>
                  <p:nvSpPr>
                    <p:cNvPr id="93" name="Rectangle 92"/>
                    <p:cNvSpPr/>
                    <p:nvPr/>
                  </p:nvSpPr>
                  <p:spPr bwMode="auto">
                    <a:xfrm>
                      <a:off x="2540000" y="3927438"/>
                      <a:ext cx="1154545" cy="1085272"/>
                    </a:xfrm>
                    <a:prstGeom prst="rect">
                      <a:avLst/>
                    </a:prstGeom>
                    <a:solidFill>
                      <a:srgbClr val="CFDBFD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4" name="TextBox 93"/>
                    <p:cNvSpPr txBox="1"/>
                    <p:nvPr/>
                  </p:nvSpPr>
                  <p:spPr>
                    <a:xfrm>
                      <a:off x="2564735" y="4138146"/>
                      <a:ext cx="1131454" cy="55696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SLICE 2</a:t>
                      </a:r>
                    </a:p>
                  </p:txBody>
                </p:sp>
              </p:grpSp>
              <p:cxnSp>
                <p:nvCxnSpPr>
                  <p:cNvPr id="92" name="Straight Connector 91"/>
                  <p:cNvCxnSpPr/>
                  <p:nvPr/>
                </p:nvCxnSpPr>
                <p:spPr bwMode="auto">
                  <a:xfrm>
                    <a:off x="2107120" y="4428499"/>
                    <a:ext cx="1" cy="574161"/>
                  </a:xfrm>
                  <a:prstGeom prst="line">
                    <a:avLst/>
                  </a:prstGeom>
                  <a:solidFill>
                    <a:srgbClr val="FFFF00"/>
                  </a:solidFill>
                  <a:ln w="3810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grpSp>
            <p:nvGrpSpPr>
              <p:cNvPr id="33" name="Group 32"/>
              <p:cNvGrpSpPr/>
              <p:nvPr/>
            </p:nvGrpSpPr>
            <p:grpSpPr>
              <a:xfrm>
                <a:off x="6245273" y="3568534"/>
                <a:ext cx="5081216" cy="3117622"/>
                <a:chOff x="6245273" y="3568534"/>
                <a:chExt cx="5081216" cy="3117622"/>
              </a:xfrm>
            </p:grpSpPr>
            <p:grpSp>
              <p:nvGrpSpPr>
                <p:cNvPr id="27" name="Group 26"/>
                <p:cNvGrpSpPr/>
                <p:nvPr/>
              </p:nvGrpSpPr>
              <p:grpSpPr>
                <a:xfrm>
                  <a:off x="6678235" y="3568534"/>
                  <a:ext cx="4189922" cy="1085272"/>
                  <a:chOff x="6678235" y="3568534"/>
                  <a:chExt cx="4189922" cy="1085272"/>
                </a:xfrm>
              </p:grpSpPr>
              <p:sp>
                <p:nvSpPr>
                  <p:cNvPr id="107" name="Rectangle 106"/>
                  <p:cNvSpPr/>
                  <p:nvPr/>
                </p:nvSpPr>
                <p:spPr bwMode="auto">
                  <a:xfrm>
                    <a:off x="6678235" y="3568534"/>
                    <a:ext cx="4189922" cy="1085272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08" name="TextBox 107"/>
                  <p:cNvSpPr txBox="1"/>
                  <p:nvPr/>
                </p:nvSpPr>
                <p:spPr>
                  <a:xfrm>
                    <a:off x="8160332" y="3926504"/>
                    <a:ext cx="1225728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8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NODE 2</a:t>
                    </a:r>
                  </a:p>
                </p:txBody>
              </p:sp>
            </p:grpSp>
            <p:grpSp>
              <p:nvGrpSpPr>
                <p:cNvPr id="95" name="Group 94"/>
                <p:cNvGrpSpPr/>
                <p:nvPr/>
              </p:nvGrpSpPr>
              <p:grpSpPr>
                <a:xfrm>
                  <a:off x="6245273" y="3761204"/>
                  <a:ext cx="2409711" cy="2924952"/>
                  <a:chOff x="902265" y="3713875"/>
                  <a:chExt cx="2409711" cy="2924952"/>
                </a:xfrm>
              </p:grpSpPr>
              <p:sp>
                <p:nvSpPr>
                  <p:cNvPr id="96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902265" y="4908068"/>
                    <a:ext cx="2409711" cy="1730759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800" b="0">
                      <a:latin typeface="Arial" charset="0"/>
                    </a:endParaRPr>
                  </a:p>
                </p:txBody>
              </p:sp>
              <p:grpSp>
                <p:nvGrpSpPr>
                  <p:cNvPr id="97" name="Group 96"/>
                  <p:cNvGrpSpPr/>
                  <p:nvPr/>
                </p:nvGrpSpPr>
                <p:grpSpPr>
                  <a:xfrm>
                    <a:off x="1516843" y="3713875"/>
                    <a:ext cx="1180554" cy="719656"/>
                    <a:chOff x="2540000" y="3927438"/>
                    <a:chExt cx="1156189" cy="1085272"/>
                  </a:xfrm>
                </p:grpSpPr>
                <p:sp>
                  <p:nvSpPr>
                    <p:cNvPr id="99" name="Rectangle 98"/>
                    <p:cNvSpPr/>
                    <p:nvPr/>
                  </p:nvSpPr>
                  <p:spPr bwMode="auto">
                    <a:xfrm>
                      <a:off x="2540000" y="3927438"/>
                      <a:ext cx="1154545" cy="1085272"/>
                    </a:xfrm>
                    <a:prstGeom prst="rect">
                      <a:avLst/>
                    </a:prstGeom>
                    <a:solidFill>
                      <a:srgbClr val="CFDBFD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0" name="TextBox 99"/>
                    <p:cNvSpPr txBox="1"/>
                    <p:nvPr/>
                  </p:nvSpPr>
                  <p:spPr>
                    <a:xfrm>
                      <a:off x="2564735" y="4138146"/>
                      <a:ext cx="1131454" cy="55696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SLICE 3</a:t>
                      </a:r>
                    </a:p>
                  </p:txBody>
                </p:sp>
              </p:grpSp>
              <p:cxnSp>
                <p:nvCxnSpPr>
                  <p:cNvPr id="98" name="Straight Connector 97"/>
                  <p:cNvCxnSpPr/>
                  <p:nvPr/>
                </p:nvCxnSpPr>
                <p:spPr bwMode="auto">
                  <a:xfrm>
                    <a:off x="2107120" y="4428499"/>
                    <a:ext cx="1" cy="574161"/>
                  </a:xfrm>
                  <a:prstGeom prst="line">
                    <a:avLst/>
                  </a:prstGeom>
                  <a:solidFill>
                    <a:srgbClr val="FFFF00"/>
                  </a:solidFill>
                  <a:ln w="3810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grpSp>
              <p:nvGrpSpPr>
                <p:cNvPr id="101" name="Group 100"/>
                <p:cNvGrpSpPr/>
                <p:nvPr/>
              </p:nvGrpSpPr>
              <p:grpSpPr>
                <a:xfrm>
                  <a:off x="8916778" y="3761204"/>
                  <a:ext cx="2409711" cy="2924952"/>
                  <a:chOff x="902265" y="3713875"/>
                  <a:chExt cx="2409711" cy="2924952"/>
                </a:xfrm>
              </p:grpSpPr>
              <p:sp>
                <p:nvSpPr>
                  <p:cNvPr id="102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902265" y="4908068"/>
                    <a:ext cx="2409711" cy="1730759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800" b="0">
                      <a:latin typeface="Arial" charset="0"/>
                    </a:endParaRPr>
                  </a:p>
                </p:txBody>
              </p:sp>
              <p:grpSp>
                <p:nvGrpSpPr>
                  <p:cNvPr id="103" name="Group 102"/>
                  <p:cNvGrpSpPr/>
                  <p:nvPr/>
                </p:nvGrpSpPr>
                <p:grpSpPr>
                  <a:xfrm>
                    <a:off x="1516843" y="3713875"/>
                    <a:ext cx="1180554" cy="719656"/>
                    <a:chOff x="2540000" y="3927438"/>
                    <a:chExt cx="1156189" cy="1085272"/>
                  </a:xfrm>
                </p:grpSpPr>
                <p:sp>
                  <p:nvSpPr>
                    <p:cNvPr id="105" name="Rectangle 104"/>
                    <p:cNvSpPr/>
                    <p:nvPr/>
                  </p:nvSpPr>
                  <p:spPr bwMode="auto">
                    <a:xfrm>
                      <a:off x="2540000" y="3927438"/>
                      <a:ext cx="1154545" cy="1085272"/>
                    </a:xfrm>
                    <a:prstGeom prst="rect">
                      <a:avLst/>
                    </a:prstGeom>
                    <a:solidFill>
                      <a:srgbClr val="CFDBFD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106" name="TextBox 105"/>
                    <p:cNvSpPr txBox="1"/>
                    <p:nvPr/>
                  </p:nvSpPr>
                  <p:spPr>
                    <a:xfrm>
                      <a:off x="2564735" y="4138146"/>
                      <a:ext cx="1131454" cy="556968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800" dirty="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SLICE 4</a:t>
                      </a:r>
                    </a:p>
                  </p:txBody>
                </p:sp>
              </p:grpSp>
              <p:cxnSp>
                <p:nvCxnSpPr>
                  <p:cNvPr id="104" name="Straight Connector 103"/>
                  <p:cNvCxnSpPr/>
                  <p:nvPr/>
                </p:nvCxnSpPr>
                <p:spPr bwMode="auto">
                  <a:xfrm>
                    <a:off x="2107120" y="4428499"/>
                    <a:ext cx="1" cy="574161"/>
                  </a:xfrm>
                  <a:prstGeom prst="line">
                    <a:avLst/>
                  </a:prstGeom>
                  <a:solidFill>
                    <a:srgbClr val="FFFF00"/>
                  </a:solidFill>
                  <a:ln w="3810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</p:grpSp>
        <p:cxnSp>
          <p:nvCxnSpPr>
            <p:cNvPr id="112" name="Straight Connector 111"/>
            <p:cNvCxnSpPr/>
            <p:nvPr/>
          </p:nvCxnSpPr>
          <p:spPr bwMode="auto">
            <a:xfrm flipV="1">
              <a:off x="3718150" y="3007282"/>
              <a:ext cx="4792455" cy="1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814592"/>
              </p:ext>
            </p:extLst>
          </p:nvPr>
        </p:nvGraphicFramePr>
        <p:xfrm>
          <a:off x="971637" y="5473551"/>
          <a:ext cx="295352" cy="875989"/>
        </p:xfrm>
        <a:graphic>
          <a:graphicData uri="http://schemas.openxmlformats.org/drawingml/2006/table">
            <a:tbl>
              <a:tblPr/>
              <a:tblGrid>
                <a:gridCol w="29535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09" name="Straight Connector 108"/>
          <p:cNvCxnSpPr/>
          <p:nvPr/>
        </p:nvCxnSpPr>
        <p:spPr bwMode="auto">
          <a:xfrm>
            <a:off x="6143855" y="2523002"/>
            <a:ext cx="0" cy="484280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cxnSp>
        <p:nvCxnSpPr>
          <p:cNvPr id="110" name="Straight Connector 109"/>
          <p:cNvCxnSpPr/>
          <p:nvPr/>
        </p:nvCxnSpPr>
        <p:spPr bwMode="auto">
          <a:xfrm>
            <a:off x="7761987" y="3000828"/>
            <a:ext cx="1" cy="574161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cxnSp>
        <p:nvCxnSpPr>
          <p:cNvPr id="111" name="Straight Connector 110"/>
          <p:cNvCxnSpPr/>
          <p:nvPr/>
        </p:nvCxnSpPr>
        <p:spPr bwMode="auto">
          <a:xfrm>
            <a:off x="4534111" y="2994071"/>
            <a:ext cx="1" cy="574161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sp>
        <p:nvSpPr>
          <p:cNvPr id="59" name="Rounded Rectangular Callout 58"/>
          <p:cNvSpPr/>
          <p:nvPr/>
        </p:nvSpPr>
        <p:spPr bwMode="auto">
          <a:xfrm>
            <a:off x="7551475" y="555818"/>
            <a:ext cx="3543245" cy="510778"/>
          </a:xfrm>
          <a:prstGeom prst="wedgeRoundRectCallout">
            <a:avLst>
              <a:gd name="adj1" fmla="val -70170"/>
              <a:gd name="adj2" fmla="val 144728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Single Leader Node </a:t>
            </a:r>
            <a:endParaRPr lang="en-US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0" name="Rounded Rectangular Callout 59"/>
          <p:cNvSpPr/>
          <p:nvPr/>
        </p:nvSpPr>
        <p:spPr bwMode="auto">
          <a:xfrm>
            <a:off x="5719252" y="1768858"/>
            <a:ext cx="3543245" cy="919401"/>
          </a:xfrm>
          <a:prstGeom prst="wedgeRoundRectCallout">
            <a:avLst>
              <a:gd name="adj1" fmla="val -70170"/>
              <a:gd name="adj2" fmla="val 144728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One or more compute nodes (</a:t>
            </a:r>
            <a:r>
              <a:rPr lang="en-US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EC2 instance)</a:t>
            </a:r>
            <a:endParaRPr lang="en-US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1" name="Rounded Rectangular Callout 60"/>
          <p:cNvSpPr/>
          <p:nvPr/>
        </p:nvSpPr>
        <p:spPr bwMode="auto">
          <a:xfrm>
            <a:off x="1234539" y="1976411"/>
            <a:ext cx="3543245" cy="510778"/>
          </a:xfrm>
          <a:prstGeom prst="wedgeRoundRectCallout">
            <a:avLst>
              <a:gd name="adj1" fmla="val -24488"/>
              <a:gd name="adj2" fmla="val 292884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One slice/core</a:t>
            </a:r>
            <a:endParaRPr lang="en-US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2" name="Rounded Rectangular Callout 61"/>
          <p:cNvSpPr/>
          <p:nvPr/>
        </p:nvSpPr>
        <p:spPr bwMode="auto">
          <a:xfrm>
            <a:off x="5256534" y="2018019"/>
            <a:ext cx="3954423" cy="919401"/>
          </a:xfrm>
          <a:prstGeom prst="wedgeRoundRectCallout">
            <a:avLst>
              <a:gd name="adj1" fmla="val -61968"/>
              <a:gd name="adj2" fmla="val 135389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Memory, storage, </a:t>
            </a:r>
            <a:r>
              <a:rPr lang="en-US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&amp; data </a:t>
            </a: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partitioned among slices</a:t>
            </a:r>
          </a:p>
        </p:txBody>
      </p:sp>
      <p:graphicFrame>
        <p:nvGraphicFramePr>
          <p:cNvPr id="63" name="Table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3778046"/>
              </p:ext>
            </p:extLst>
          </p:nvPr>
        </p:nvGraphicFramePr>
        <p:xfrm>
          <a:off x="1753706" y="5473551"/>
          <a:ext cx="396795" cy="875989"/>
        </p:xfrm>
        <a:graphic>
          <a:graphicData uri="http://schemas.openxmlformats.org/drawingml/2006/table">
            <a:tbl>
              <a:tblPr/>
              <a:tblGrid>
                <a:gridCol w="39679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27354"/>
              </p:ext>
            </p:extLst>
          </p:nvPr>
        </p:nvGraphicFramePr>
        <p:xfrm>
          <a:off x="1321413" y="5473551"/>
          <a:ext cx="377870" cy="875989"/>
        </p:xfrm>
        <a:graphic>
          <a:graphicData uri="http://schemas.openxmlformats.org/drawingml/2006/table">
            <a:tbl>
              <a:tblPr/>
              <a:tblGrid>
                <a:gridCol w="37787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6" name="Table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7206565"/>
              </p:ext>
            </p:extLst>
          </p:nvPr>
        </p:nvGraphicFramePr>
        <p:xfrm>
          <a:off x="3649636" y="5473551"/>
          <a:ext cx="295352" cy="875989"/>
        </p:xfrm>
        <a:graphic>
          <a:graphicData uri="http://schemas.openxmlformats.org/drawingml/2006/table">
            <a:tbl>
              <a:tblPr/>
              <a:tblGrid>
                <a:gridCol w="29535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1" name="Table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0284015"/>
              </p:ext>
            </p:extLst>
          </p:nvPr>
        </p:nvGraphicFramePr>
        <p:xfrm>
          <a:off x="4431705" y="5473551"/>
          <a:ext cx="396795" cy="875989"/>
        </p:xfrm>
        <a:graphic>
          <a:graphicData uri="http://schemas.openxmlformats.org/drawingml/2006/table">
            <a:tbl>
              <a:tblPr/>
              <a:tblGrid>
                <a:gridCol w="39679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2" name="Table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6188900"/>
              </p:ext>
            </p:extLst>
          </p:nvPr>
        </p:nvGraphicFramePr>
        <p:xfrm>
          <a:off x="3999412" y="5473551"/>
          <a:ext cx="377870" cy="875989"/>
        </p:xfrm>
        <a:graphic>
          <a:graphicData uri="http://schemas.openxmlformats.org/drawingml/2006/table">
            <a:tbl>
              <a:tblPr/>
              <a:tblGrid>
                <a:gridCol w="37787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3" name="Table 7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1047097"/>
              </p:ext>
            </p:extLst>
          </p:nvPr>
        </p:nvGraphicFramePr>
        <p:xfrm>
          <a:off x="6312011" y="5473551"/>
          <a:ext cx="295352" cy="875989"/>
        </p:xfrm>
        <a:graphic>
          <a:graphicData uri="http://schemas.openxmlformats.org/drawingml/2006/table">
            <a:tbl>
              <a:tblPr/>
              <a:tblGrid>
                <a:gridCol w="29535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4" name="Table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406689"/>
              </p:ext>
            </p:extLst>
          </p:nvPr>
        </p:nvGraphicFramePr>
        <p:xfrm>
          <a:off x="7094080" y="5473551"/>
          <a:ext cx="396795" cy="875989"/>
        </p:xfrm>
        <a:graphic>
          <a:graphicData uri="http://schemas.openxmlformats.org/drawingml/2006/table">
            <a:tbl>
              <a:tblPr/>
              <a:tblGrid>
                <a:gridCol w="39679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5" name="Table 7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685827"/>
              </p:ext>
            </p:extLst>
          </p:nvPr>
        </p:nvGraphicFramePr>
        <p:xfrm>
          <a:off x="6661787" y="5473551"/>
          <a:ext cx="377870" cy="875989"/>
        </p:xfrm>
        <a:graphic>
          <a:graphicData uri="http://schemas.openxmlformats.org/drawingml/2006/table">
            <a:tbl>
              <a:tblPr/>
              <a:tblGrid>
                <a:gridCol w="37787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6" name="Table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3590797"/>
              </p:ext>
            </p:extLst>
          </p:nvPr>
        </p:nvGraphicFramePr>
        <p:xfrm>
          <a:off x="9004804" y="5473551"/>
          <a:ext cx="295352" cy="875989"/>
        </p:xfrm>
        <a:graphic>
          <a:graphicData uri="http://schemas.openxmlformats.org/drawingml/2006/table">
            <a:tbl>
              <a:tblPr/>
              <a:tblGrid>
                <a:gridCol w="29535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8" name="Table 7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799497"/>
              </p:ext>
            </p:extLst>
          </p:nvPr>
        </p:nvGraphicFramePr>
        <p:xfrm>
          <a:off x="9786873" y="5473551"/>
          <a:ext cx="396795" cy="875989"/>
        </p:xfrm>
        <a:graphic>
          <a:graphicData uri="http://schemas.openxmlformats.org/drawingml/2006/table">
            <a:tbl>
              <a:tblPr/>
              <a:tblGrid>
                <a:gridCol w="39679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1" name="Table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2928441"/>
              </p:ext>
            </p:extLst>
          </p:nvPr>
        </p:nvGraphicFramePr>
        <p:xfrm>
          <a:off x="9354580" y="5473551"/>
          <a:ext cx="377870" cy="875989"/>
        </p:xfrm>
        <a:graphic>
          <a:graphicData uri="http://schemas.openxmlformats.org/drawingml/2006/table">
            <a:tbl>
              <a:tblPr/>
              <a:tblGrid>
                <a:gridCol w="37787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03731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2408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82" name="Rounded Rectangular Callout 81"/>
          <p:cNvSpPr/>
          <p:nvPr/>
        </p:nvSpPr>
        <p:spPr bwMode="auto">
          <a:xfrm>
            <a:off x="6071074" y="2930993"/>
            <a:ext cx="4369241" cy="919401"/>
          </a:xfrm>
          <a:prstGeom prst="wedgeRoundRectCallout">
            <a:avLst>
              <a:gd name="adj1" fmla="val -61790"/>
              <a:gd name="adj2" fmla="val 187412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Hash &amp; </a:t>
            </a:r>
            <a:r>
              <a:rPr lang="en-US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round-robin </a:t>
            </a:r>
            <a:br>
              <a:rPr lang="en-US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table partitioning</a:t>
            </a:r>
            <a:endParaRPr lang="en-US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Right Brace 2"/>
          <p:cNvSpPr/>
          <p:nvPr/>
        </p:nvSpPr>
        <p:spPr bwMode="auto">
          <a:xfrm rot="16200000">
            <a:off x="5358423" y="587578"/>
            <a:ext cx="454486" cy="9325296"/>
          </a:xfrm>
          <a:prstGeom prst="rightBrace">
            <a:avLst>
              <a:gd name="adj1" fmla="val 8333"/>
              <a:gd name="adj2" fmla="val 49922"/>
            </a:avLst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charset="0"/>
            </a:endParaRPr>
          </a:p>
        </p:txBody>
      </p:sp>
      <p:grpSp>
        <p:nvGrpSpPr>
          <p:cNvPr id="119" name="Group 135"/>
          <p:cNvGrpSpPr/>
          <p:nvPr/>
        </p:nvGrpSpPr>
        <p:grpSpPr>
          <a:xfrm>
            <a:off x="5806878" y="349327"/>
            <a:ext cx="1600970" cy="508000"/>
            <a:chOff x="1046788" y="1562485"/>
            <a:chExt cx="1600970" cy="508000"/>
          </a:xfrm>
          <a:solidFill>
            <a:srgbClr val="92D050"/>
          </a:solidFill>
        </p:grpSpPr>
        <p:sp>
          <p:nvSpPr>
            <p:cNvPr id="120" name="Oval 119"/>
            <p:cNvSpPr/>
            <p:nvPr/>
          </p:nvSpPr>
          <p:spPr bwMode="auto">
            <a:xfrm>
              <a:off x="1046788" y="1562485"/>
              <a:ext cx="1600970" cy="508000"/>
            </a:xfrm>
            <a:prstGeom prst="ellipse">
              <a:avLst/>
            </a:prstGeom>
            <a:grpFill/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121" name="Rectangle 12"/>
            <p:cNvSpPr>
              <a:spLocks noChangeArrowheads="1"/>
            </p:cNvSpPr>
            <p:nvPr/>
          </p:nvSpPr>
          <p:spPr bwMode="auto">
            <a:xfrm>
              <a:off x="1250891" y="1654739"/>
              <a:ext cx="1192765" cy="30841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square" lIns="92075" tIns="46038" rIns="92075" bIns="46038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00"/>
                  </a:solidFill>
                  <a:latin typeface="Arial"/>
                  <a:cs typeface="Arial"/>
                </a:rPr>
                <a:t>Application</a:t>
              </a:r>
            </a:p>
          </p:txBody>
        </p:sp>
      </p:grpSp>
      <p:cxnSp>
        <p:nvCxnSpPr>
          <p:cNvPr id="122" name="Straight Connector 121"/>
          <p:cNvCxnSpPr>
            <a:stCxn id="120" idx="4"/>
          </p:cNvCxnSpPr>
          <p:nvPr/>
        </p:nvCxnSpPr>
        <p:spPr bwMode="auto">
          <a:xfrm flipH="1">
            <a:off x="6160367" y="857327"/>
            <a:ext cx="446996" cy="46597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1020B"/>
            </a:solidFill>
            <a:prstDash val="solid"/>
            <a:round/>
            <a:headEnd type="stealth" w="med" len="med"/>
            <a:tailEnd type="stealth" w="med" len="med"/>
          </a:ln>
          <a:effectLst/>
        </p:spPr>
      </p:cxn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176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9" grpId="1" animBg="1"/>
      <p:bldP spid="60" grpId="0" animBg="1"/>
      <p:bldP spid="60" grpId="1" animBg="1"/>
      <p:bldP spid="61" grpId="0" animBg="1"/>
      <p:bldP spid="61" grpId="1" animBg="1"/>
      <p:bldP spid="62" grpId="0" animBg="1"/>
      <p:bldP spid="62" grpId="1" animBg="1"/>
      <p:bldP spid="82" grpId="0" animBg="1"/>
      <p:bldP spid="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Within a slice</a:t>
            </a:r>
          </a:p>
        </p:txBody>
      </p:sp>
      <p:sp>
        <p:nvSpPr>
          <p:cNvPr id="5" name="AutoShape 13"/>
          <p:cNvSpPr>
            <a:spLocks noChangeArrowheads="1"/>
          </p:cNvSpPr>
          <p:nvPr/>
        </p:nvSpPr>
        <p:spPr bwMode="auto">
          <a:xfrm>
            <a:off x="998146" y="1546274"/>
            <a:ext cx="1962444" cy="5043267"/>
          </a:xfrm>
          <a:prstGeom prst="can">
            <a:avLst>
              <a:gd name="adj" fmla="val 25000"/>
            </a:avLst>
          </a:prstGeom>
          <a:solidFill>
            <a:srgbClr val="E9FF51"/>
          </a:solidFill>
          <a:ln w="19050">
            <a:solidFill>
              <a:srgbClr val="01020B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800" b="0">
              <a:latin typeface="Arial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201879"/>
              </p:ext>
            </p:extLst>
          </p:nvPr>
        </p:nvGraphicFramePr>
        <p:xfrm>
          <a:off x="1220343" y="2132180"/>
          <a:ext cx="457200" cy="1467919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4139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869405"/>
              </p:ext>
            </p:extLst>
          </p:nvPr>
        </p:nvGraphicFramePr>
        <p:xfrm>
          <a:off x="2321864" y="2130961"/>
          <a:ext cx="457200" cy="1469138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4261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0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7720059"/>
              </p:ext>
            </p:extLst>
          </p:nvPr>
        </p:nvGraphicFramePr>
        <p:xfrm>
          <a:off x="1771104" y="2130961"/>
          <a:ext cx="457200" cy="1462104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35583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05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3475694"/>
              </p:ext>
            </p:extLst>
          </p:nvPr>
        </p:nvGraphicFramePr>
        <p:xfrm>
          <a:off x="1220343" y="5124600"/>
          <a:ext cx="457200" cy="1126521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745850"/>
              </p:ext>
            </p:extLst>
          </p:nvPr>
        </p:nvGraphicFramePr>
        <p:xfrm>
          <a:off x="2321864" y="5124600"/>
          <a:ext cx="457200" cy="1126521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3775386"/>
              </p:ext>
            </p:extLst>
          </p:nvPr>
        </p:nvGraphicFramePr>
        <p:xfrm>
          <a:off x="1771104" y="5124600"/>
          <a:ext cx="457200" cy="1126521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5220366"/>
              </p:ext>
            </p:extLst>
          </p:nvPr>
        </p:nvGraphicFramePr>
        <p:xfrm>
          <a:off x="1220343" y="3800339"/>
          <a:ext cx="457200" cy="1126521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717457"/>
              </p:ext>
            </p:extLst>
          </p:nvPr>
        </p:nvGraphicFramePr>
        <p:xfrm>
          <a:off x="2321864" y="3800339"/>
          <a:ext cx="457200" cy="1126521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2672657"/>
              </p:ext>
            </p:extLst>
          </p:nvPr>
        </p:nvGraphicFramePr>
        <p:xfrm>
          <a:off x="1771104" y="3800339"/>
          <a:ext cx="457200" cy="1126521"/>
        </p:xfrm>
        <a:graphic>
          <a:graphicData uri="http://schemas.openxmlformats.org/drawingml/2006/table">
            <a:tbl>
              <a:tblPr/>
              <a:tblGrid>
                <a:gridCol w="457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7550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8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1" name="Group 20"/>
          <p:cNvGrpSpPr/>
          <p:nvPr/>
        </p:nvGrpSpPr>
        <p:grpSpPr>
          <a:xfrm>
            <a:off x="3167204" y="3800339"/>
            <a:ext cx="5938623" cy="1126522"/>
            <a:chOff x="3170208" y="2292864"/>
            <a:chExt cx="5938623" cy="1126522"/>
          </a:xfrm>
        </p:grpSpPr>
        <p:sp>
          <p:nvSpPr>
            <p:cNvPr id="22" name="Right Brace 21"/>
            <p:cNvSpPr/>
            <p:nvPr/>
          </p:nvSpPr>
          <p:spPr bwMode="auto">
            <a:xfrm>
              <a:off x="3170208" y="2292864"/>
              <a:ext cx="112542" cy="1126522"/>
            </a:xfrm>
            <a:prstGeom prst="rightBrace">
              <a:avLst/>
            </a:prstGeom>
            <a:noFill/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23" name="Rounded Rectangular Callout 22"/>
            <p:cNvSpPr/>
            <p:nvPr/>
          </p:nvSpPr>
          <p:spPr bwMode="auto">
            <a:xfrm>
              <a:off x="4178967" y="2292864"/>
              <a:ext cx="4929864" cy="919401"/>
            </a:xfrm>
            <a:prstGeom prst="wedgeRoundRectCallout">
              <a:avLst>
                <a:gd name="adj1" fmla="val -66948"/>
                <a:gd name="adj2" fmla="val 12216"/>
                <a:gd name="adj3" fmla="val 16667"/>
              </a:avLst>
            </a:prstGeom>
            <a:solidFill>
              <a:srgbClr val="B8C1EC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Min and Max value of each block retained in a “zone” map 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167204" y="5102917"/>
            <a:ext cx="7151447" cy="1136630"/>
            <a:chOff x="3167204" y="5053679"/>
            <a:chExt cx="7151447" cy="1136630"/>
          </a:xfrm>
        </p:grpSpPr>
        <p:sp>
          <p:nvSpPr>
            <p:cNvPr id="25" name="Right Brace 24"/>
            <p:cNvSpPr/>
            <p:nvPr/>
          </p:nvSpPr>
          <p:spPr bwMode="auto">
            <a:xfrm>
              <a:off x="3167204" y="5063787"/>
              <a:ext cx="110975" cy="1126522"/>
            </a:xfrm>
            <a:prstGeom prst="rightBrace">
              <a:avLst/>
            </a:prstGeom>
            <a:noFill/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26" name="Rounded Rectangular Callout 25"/>
            <p:cNvSpPr/>
            <p:nvPr/>
          </p:nvSpPr>
          <p:spPr bwMode="auto">
            <a:xfrm>
              <a:off x="4337766" y="5053679"/>
              <a:ext cx="5980885" cy="919401"/>
            </a:xfrm>
            <a:prstGeom prst="wedgeRoundRectCallout">
              <a:avLst>
                <a:gd name="adj1" fmla="val -66948"/>
                <a:gd name="adj2" fmla="val 12216"/>
                <a:gd name="adj3" fmla="val 16667"/>
              </a:avLst>
            </a:prstGeom>
            <a:solidFill>
              <a:srgbClr val="B8C1EC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Rich collection of compression options</a:t>
              </a:r>
            </a:p>
            <a:p>
              <a:pPr algn="ctr"/>
              <a:r>
                <a:rPr lang="en-US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(RLE, dictionary, </a:t>
              </a:r>
              <a:r>
                <a:rPr lang="en-US" dirty="0" err="1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gzip</a:t>
              </a:r>
              <a:r>
                <a:rPr lang="en-US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, …)</a:t>
              </a: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3167204" y="2482697"/>
            <a:ext cx="5938623" cy="1126522"/>
            <a:chOff x="3170208" y="2292864"/>
            <a:chExt cx="5938623" cy="1126522"/>
          </a:xfrm>
        </p:grpSpPr>
        <p:sp>
          <p:nvSpPr>
            <p:cNvPr id="34" name="Right Brace 33"/>
            <p:cNvSpPr/>
            <p:nvPr/>
          </p:nvSpPr>
          <p:spPr bwMode="auto">
            <a:xfrm>
              <a:off x="3170208" y="2292864"/>
              <a:ext cx="112542" cy="1126522"/>
            </a:xfrm>
            <a:prstGeom prst="rightBrace">
              <a:avLst/>
            </a:prstGeom>
            <a:noFill/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35" name="Rounded Rectangular Callout 34"/>
            <p:cNvSpPr/>
            <p:nvPr/>
          </p:nvSpPr>
          <p:spPr bwMode="auto">
            <a:xfrm>
              <a:off x="4178967" y="2539379"/>
              <a:ext cx="4929864" cy="510778"/>
            </a:xfrm>
            <a:prstGeom prst="wedgeRoundRectCallout">
              <a:avLst>
                <a:gd name="adj1" fmla="val -66948"/>
                <a:gd name="adj2" fmla="val 12216"/>
                <a:gd name="adj3" fmla="val 16667"/>
              </a:avLst>
            </a:prstGeom>
            <a:solidFill>
              <a:srgbClr val="B8C1EC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Columns stored in 1MB blocks</a:t>
              </a:r>
            </a:p>
          </p:txBody>
        </p:sp>
      </p:grpSp>
      <p:sp>
        <p:nvSpPr>
          <p:cNvPr id="38" name="Rounded Rectangular Callout 37"/>
          <p:cNvSpPr/>
          <p:nvPr/>
        </p:nvSpPr>
        <p:spPr bwMode="auto">
          <a:xfrm>
            <a:off x="5174447" y="100489"/>
            <a:ext cx="4929864" cy="1736646"/>
          </a:xfrm>
          <a:prstGeom prst="wedgeRoundRectCallout">
            <a:avLst>
              <a:gd name="adj1" fmla="val -66948"/>
              <a:gd name="adj2" fmla="val 12216"/>
              <a:gd name="adj3" fmla="val 16667"/>
            </a:avLst>
          </a:prstGeom>
          <a:solidFill>
            <a:srgbClr val="B8C1EC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Two sort options:</a:t>
            </a:r>
          </a:p>
          <a:p>
            <a:pPr marL="457200" indent="-457200">
              <a:buAutoNum type="arabicParenR"/>
            </a:pP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Compound sort key </a:t>
            </a:r>
          </a:p>
          <a:p>
            <a:pPr marL="457200" indent="-457200">
              <a:buAutoNum type="arabicParenR"/>
            </a:pP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“Interleaved” sort key (multidimensional sorting)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5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for Today’s Talk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7600" y="1905000"/>
            <a:ext cx="10769600" cy="4114800"/>
          </a:xfrm>
        </p:spPr>
        <p:txBody>
          <a:bodyPr/>
          <a:lstStyle/>
          <a:p>
            <a:r>
              <a:rPr lang="en-US" dirty="0"/>
              <a:t>Part 1:   Why data warehousing (DW) in the cloud</a:t>
            </a:r>
          </a:p>
          <a:p>
            <a:r>
              <a:rPr lang="en-US" dirty="0"/>
              <a:t>Part 2:   Scalable DW fundamentals</a:t>
            </a:r>
          </a:p>
          <a:p>
            <a:r>
              <a:rPr lang="en-US" dirty="0"/>
              <a:t>Part 3:   A look at four leading SAAS competitors</a:t>
            </a:r>
          </a:p>
          <a:p>
            <a:pPr lvl="1"/>
            <a:r>
              <a:rPr lang="en-US" dirty="0"/>
              <a:t>Amazon Redshift</a:t>
            </a:r>
          </a:p>
          <a:p>
            <a:pPr lvl="1"/>
            <a:r>
              <a:rPr lang="en-US" dirty="0"/>
              <a:t>Snowflake</a:t>
            </a:r>
          </a:p>
          <a:p>
            <a:pPr lvl="1"/>
            <a:r>
              <a:rPr lang="en-US" dirty="0"/>
              <a:t>Microsoft SQL-DW</a:t>
            </a:r>
          </a:p>
          <a:p>
            <a:pPr lvl="1"/>
            <a:r>
              <a:rPr lang="en-US" dirty="0"/>
              <a:t>Google </a:t>
            </a:r>
            <a:r>
              <a:rPr lang="en-US" dirty="0" err="1"/>
              <a:t>BigQuery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39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Unique Fault Tolerance Approach</a:t>
            </a:r>
          </a:p>
        </p:txBody>
      </p:sp>
      <p:sp>
        <p:nvSpPr>
          <p:cNvPr id="77" name="Rectangle 76"/>
          <p:cNvSpPr/>
          <p:nvPr/>
        </p:nvSpPr>
        <p:spPr bwMode="auto">
          <a:xfrm>
            <a:off x="4369018" y="1538182"/>
            <a:ext cx="7058051" cy="3817075"/>
          </a:xfrm>
          <a:prstGeom prst="rect">
            <a:avLst/>
          </a:prstGeom>
          <a:solidFill>
            <a:srgbClr val="CCFFCC"/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78" name="Group 77"/>
          <p:cNvGrpSpPr/>
          <p:nvPr/>
        </p:nvGrpSpPr>
        <p:grpSpPr>
          <a:xfrm>
            <a:off x="4407465" y="1638300"/>
            <a:ext cx="6914162" cy="3553745"/>
            <a:chOff x="902265" y="1329828"/>
            <a:chExt cx="10424224" cy="5356328"/>
          </a:xfrm>
        </p:grpSpPr>
        <p:grpSp>
          <p:nvGrpSpPr>
            <p:cNvPr id="79" name="Group 78"/>
            <p:cNvGrpSpPr/>
            <p:nvPr/>
          </p:nvGrpSpPr>
          <p:grpSpPr>
            <a:xfrm>
              <a:off x="902265" y="1329828"/>
              <a:ext cx="10424224" cy="5356328"/>
              <a:chOff x="902265" y="1329828"/>
              <a:chExt cx="10424224" cy="5356328"/>
            </a:xfrm>
          </p:grpSpPr>
          <p:grpSp>
            <p:nvGrpSpPr>
              <p:cNvPr id="82" name="Group 114"/>
              <p:cNvGrpSpPr>
                <a:grpSpLocks noChangeAspect="1"/>
              </p:cNvGrpSpPr>
              <p:nvPr/>
            </p:nvGrpSpPr>
            <p:grpSpPr>
              <a:xfrm>
                <a:off x="5514051" y="1329828"/>
                <a:ext cx="1259608" cy="1194569"/>
                <a:chOff x="1055832" y="2592340"/>
                <a:chExt cx="1259608" cy="1194569"/>
              </a:xfrm>
            </p:grpSpPr>
            <p:sp>
              <p:nvSpPr>
                <p:cNvPr id="123" name="Rectangle 210"/>
                <p:cNvSpPr>
                  <a:spLocks noChangeArrowheads="1"/>
                </p:cNvSpPr>
                <p:nvPr/>
              </p:nvSpPr>
              <p:spPr bwMode="auto">
                <a:xfrm>
                  <a:off x="1055832" y="2592340"/>
                  <a:ext cx="1259608" cy="1194569"/>
                </a:xfrm>
                <a:prstGeom prst="rect">
                  <a:avLst/>
                </a:prstGeom>
                <a:solidFill>
                  <a:schemeClr val="folHlink">
                    <a:alpha val="98822"/>
                  </a:schemeClr>
                </a:solidFill>
                <a:ln w="19050">
                  <a:solidFill>
                    <a:schemeClr val="tx1"/>
                  </a:solidFill>
                  <a:miter lim="800000"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dirty="0">
                    <a:solidFill>
                      <a:srgbClr val="01020B"/>
                    </a:solidFill>
                    <a:latin typeface="Arial"/>
                    <a:cs typeface="Arial"/>
                  </a:endParaRPr>
                </a:p>
              </p:txBody>
            </p:sp>
            <p:sp>
              <p:nvSpPr>
                <p:cNvPr id="124" name="Rectangle 123"/>
                <p:cNvSpPr/>
                <p:nvPr/>
              </p:nvSpPr>
              <p:spPr>
                <a:xfrm>
                  <a:off x="1265986" y="2921077"/>
                  <a:ext cx="816249" cy="461665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LEADER</a:t>
                  </a:r>
                  <a:b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</a:br>
                  <a: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NODE</a:t>
                  </a:r>
                </a:p>
              </p:txBody>
            </p:sp>
          </p:grpSp>
          <p:grpSp>
            <p:nvGrpSpPr>
              <p:cNvPr id="83" name="Group 113"/>
              <p:cNvGrpSpPr>
                <a:grpSpLocks noChangeAspect="1"/>
              </p:cNvGrpSpPr>
              <p:nvPr/>
            </p:nvGrpSpPr>
            <p:grpSpPr>
              <a:xfrm>
                <a:off x="4056614" y="1553558"/>
                <a:ext cx="1032457" cy="702948"/>
                <a:chOff x="4505507" y="1942953"/>
                <a:chExt cx="1420293" cy="771716"/>
              </a:xfrm>
            </p:grpSpPr>
            <p:sp>
              <p:nvSpPr>
                <p:cNvPr id="121" name="AutoShape 13"/>
                <p:cNvSpPr>
                  <a:spLocks noChangeArrowheads="1"/>
                </p:cNvSpPr>
                <p:nvPr/>
              </p:nvSpPr>
              <p:spPr bwMode="auto">
                <a:xfrm>
                  <a:off x="4505507" y="1942953"/>
                  <a:ext cx="1420293" cy="77171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sp>
              <p:nvSpPr>
                <p:cNvPr id="122" name="Rectangle 121"/>
                <p:cNvSpPr/>
                <p:nvPr/>
              </p:nvSpPr>
              <p:spPr>
                <a:xfrm>
                  <a:off x="4642093" y="2176761"/>
                  <a:ext cx="1147123" cy="304098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Catalogs</a:t>
                  </a:r>
                </a:p>
              </p:txBody>
            </p:sp>
          </p:grpSp>
          <p:cxnSp>
            <p:nvCxnSpPr>
              <p:cNvPr id="84" name="Straight Connector 83"/>
              <p:cNvCxnSpPr>
                <a:cxnSpLocks noChangeAspect="1"/>
              </p:cNvCxnSpPr>
              <p:nvPr/>
            </p:nvCxnSpPr>
            <p:spPr bwMode="auto">
              <a:xfrm>
                <a:off x="5071631" y="1893161"/>
                <a:ext cx="450423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grpSp>
            <p:nvGrpSpPr>
              <p:cNvPr id="85" name="Group 84"/>
              <p:cNvGrpSpPr>
                <a:grpSpLocks noChangeAspect="1"/>
              </p:cNvGrpSpPr>
              <p:nvPr/>
            </p:nvGrpSpPr>
            <p:grpSpPr>
              <a:xfrm>
                <a:off x="902265" y="3007282"/>
                <a:ext cx="10424224" cy="3678874"/>
                <a:chOff x="902265" y="3007282"/>
                <a:chExt cx="10424224" cy="3678874"/>
              </a:xfrm>
            </p:grpSpPr>
            <p:grpSp>
              <p:nvGrpSpPr>
                <p:cNvPr id="87" name="Group 86"/>
                <p:cNvGrpSpPr/>
                <p:nvPr/>
              </p:nvGrpSpPr>
              <p:grpSpPr>
                <a:xfrm>
                  <a:off x="902265" y="3568534"/>
                  <a:ext cx="10424224" cy="3117622"/>
                  <a:chOff x="902265" y="3568534"/>
                  <a:chExt cx="10424224" cy="3117622"/>
                </a:xfrm>
              </p:grpSpPr>
              <p:grpSp>
                <p:nvGrpSpPr>
                  <p:cNvPr id="89" name="Group 88"/>
                  <p:cNvGrpSpPr/>
                  <p:nvPr/>
                </p:nvGrpSpPr>
                <p:grpSpPr>
                  <a:xfrm>
                    <a:off x="902265" y="3568534"/>
                    <a:ext cx="5081215" cy="3090616"/>
                    <a:chOff x="902265" y="3595540"/>
                    <a:chExt cx="5081215" cy="3090616"/>
                  </a:xfrm>
                </p:grpSpPr>
                <p:grpSp>
                  <p:nvGrpSpPr>
                    <p:cNvPr id="106" name="Group 105"/>
                    <p:cNvGrpSpPr/>
                    <p:nvPr/>
                  </p:nvGrpSpPr>
                  <p:grpSpPr>
                    <a:xfrm>
                      <a:off x="1351954" y="3595540"/>
                      <a:ext cx="4189922" cy="1085272"/>
                      <a:chOff x="1351954" y="3595540"/>
                      <a:chExt cx="4189922" cy="1085272"/>
                    </a:xfrm>
                  </p:grpSpPr>
                  <p:sp>
                    <p:nvSpPr>
                      <p:cNvPr id="119" name="Rectangle 118"/>
                      <p:cNvSpPr/>
                      <p:nvPr/>
                    </p:nvSpPr>
                    <p:spPr bwMode="auto">
                      <a:xfrm>
                        <a:off x="1351954" y="3595540"/>
                        <a:ext cx="4189922" cy="1085272"/>
                      </a:xfrm>
                      <a:prstGeom prst="rect">
                        <a:avLst/>
                      </a:prstGeom>
                      <a:solidFill>
                        <a:srgbClr val="92D050"/>
                      </a:solidFill>
                      <a:ln w="19050" cap="flat" cmpd="sng" algn="ctr">
                        <a:solidFill>
                          <a:srgbClr val="01020B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91440" tIns="45720" rIns="91440" bIns="45720" numCol="1" rtlCol="0" anchor="ctr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algn="ctr"/>
                        <a:endParaRPr lang="en-US" sz="1200"/>
                      </a:p>
                    </p:txBody>
                  </p:sp>
                  <p:sp>
                    <p:nvSpPr>
                      <p:cNvPr id="120" name="TextBox 119"/>
                      <p:cNvSpPr txBox="1"/>
                      <p:nvPr/>
                    </p:nvSpPr>
                    <p:spPr>
                      <a:xfrm>
                        <a:off x="2834051" y="3953510"/>
                        <a:ext cx="1225728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200" dirty="0">
                            <a:solidFill>
                              <a:srgbClr val="01020B"/>
                            </a:solidFill>
                            <a:latin typeface="Arial"/>
                            <a:cs typeface="Arial"/>
                          </a:rPr>
                          <a:t>NODE 1</a:t>
                        </a:r>
                      </a:p>
                    </p:txBody>
                  </p:sp>
                </p:grpSp>
                <p:grpSp>
                  <p:nvGrpSpPr>
                    <p:cNvPr id="107" name="Group 106"/>
                    <p:cNvGrpSpPr/>
                    <p:nvPr/>
                  </p:nvGrpSpPr>
                  <p:grpSpPr>
                    <a:xfrm>
                      <a:off x="902265" y="3761204"/>
                      <a:ext cx="2409711" cy="2924952"/>
                      <a:chOff x="902265" y="3713875"/>
                      <a:chExt cx="2409711" cy="2924952"/>
                    </a:xfrm>
                  </p:grpSpPr>
                  <p:sp>
                    <p:nvSpPr>
                      <p:cNvPr id="114" name="AutoShape 13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902265" y="4908068"/>
                        <a:ext cx="2409711" cy="1730759"/>
                      </a:xfrm>
                      <a:prstGeom prst="can">
                        <a:avLst>
                          <a:gd name="adj" fmla="val 25000"/>
                        </a:avLst>
                      </a:prstGeom>
                      <a:solidFill>
                        <a:srgbClr val="E9FF51"/>
                      </a:solidFill>
                      <a:ln w="19050">
                        <a:solidFill>
                          <a:srgbClr val="01020B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>
                        <a:prstTxWarp prst="textNoShape">
                          <a:avLst/>
                        </a:prstTxWarp>
                      </a:bodyPr>
                      <a:lstStyle/>
                      <a:p>
                        <a:pPr algn="ctr"/>
                        <a:endParaRPr lang="en-US" sz="1200" b="0">
                          <a:latin typeface="Arial" charset="0"/>
                        </a:endParaRPr>
                      </a:p>
                    </p:txBody>
                  </p:sp>
                  <p:grpSp>
                    <p:nvGrpSpPr>
                      <p:cNvPr id="115" name="Group 114"/>
                      <p:cNvGrpSpPr/>
                      <p:nvPr/>
                    </p:nvGrpSpPr>
                    <p:grpSpPr>
                      <a:xfrm>
                        <a:off x="1516843" y="3713875"/>
                        <a:ext cx="1180554" cy="719656"/>
                        <a:chOff x="2540000" y="3927438"/>
                        <a:chExt cx="1156189" cy="1085272"/>
                      </a:xfrm>
                    </p:grpSpPr>
                    <p:sp>
                      <p:nvSpPr>
                        <p:cNvPr id="117" name="Rectangle 116"/>
                        <p:cNvSpPr/>
                        <p:nvPr/>
                      </p:nvSpPr>
                      <p:spPr bwMode="auto">
                        <a:xfrm>
                          <a:off x="2540000" y="3927438"/>
                          <a:ext cx="1154545" cy="1085272"/>
                        </a:xfrm>
                        <a:prstGeom prst="rect">
                          <a:avLst/>
                        </a:prstGeom>
                        <a:solidFill>
                          <a:srgbClr val="CFDBFD"/>
                        </a:solidFill>
                        <a:ln w="19050" cap="flat" cmpd="sng" algn="ctr">
                          <a:solidFill>
                            <a:srgbClr val="01020B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>
                        <a:effectLst/>
                      </p:spPr>
                      <p:txBody>
                        <a:bodyPr vert="horz" wrap="none" lIns="91440" tIns="45720" rIns="91440" bIns="45720" numCol="1" rtlCol="0" anchor="ctr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/>
                        </a:p>
                      </p:txBody>
                    </p:sp>
                    <p:sp>
                      <p:nvSpPr>
                        <p:cNvPr id="118" name="TextBox 117"/>
                        <p:cNvSpPr txBox="1"/>
                        <p:nvPr/>
                      </p:nvSpPr>
                      <p:spPr>
                        <a:xfrm>
                          <a:off x="2564735" y="4138146"/>
                          <a:ext cx="1131454" cy="417726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1200" dirty="0">
                              <a:solidFill>
                                <a:srgbClr val="01020B"/>
                              </a:solidFill>
                              <a:latin typeface="Arial"/>
                              <a:cs typeface="Arial"/>
                            </a:rPr>
                            <a:t>SLICE 1</a:t>
                          </a:r>
                        </a:p>
                      </p:txBody>
                    </p:sp>
                  </p:grpSp>
                  <p:cxnSp>
                    <p:nvCxnSpPr>
                      <p:cNvPr id="116" name="Straight Connector 115"/>
                      <p:cNvCxnSpPr/>
                      <p:nvPr/>
                    </p:nvCxnSpPr>
                    <p:spPr bwMode="auto">
                      <a:xfrm>
                        <a:off x="2107120" y="4428499"/>
                        <a:ext cx="1" cy="574161"/>
                      </a:xfrm>
                      <a:prstGeom prst="line">
                        <a:avLst/>
                      </a:prstGeom>
                      <a:solidFill>
                        <a:srgbClr val="FFFF00"/>
                      </a:solidFill>
                      <a:ln w="38100" cap="flat" cmpd="sng" algn="ctr">
                        <a:solidFill>
                          <a:srgbClr val="01020B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grpSp>
                  <p:nvGrpSpPr>
                    <p:cNvPr id="108" name="Group 107"/>
                    <p:cNvGrpSpPr/>
                    <p:nvPr/>
                  </p:nvGrpSpPr>
                  <p:grpSpPr>
                    <a:xfrm>
                      <a:off x="3573769" y="3761204"/>
                      <a:ext cx="2409711" cy="2924952"/>
                      <a:chOff x="902265" y="3713875"/>
                      <a:chExt cx="2409711" cy="2924952"/>
                    </a:xfrm>
                  </p:grpSpPr>
                  <p:sp>
                    <p:nvSpPr>
                      <p:cNvPr id="109" name="AutoShape 13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902265" y="4908068"/>
                        <a:ext cx="2409711" cy="1730759"/>
                      </a:xfrm>
                      <a:prstGeom prst="can">
                        <a:avLst>
                          <a:gd name="adj" fmla="val 25000"/>
                        </a:avLst>
                      </a:prstGeom>
                      <a:solidFill>
                        <a:srgbClr val="E9FF51"/>
                      </a:solidFill>
                      <a:ln w="19050">
                        <a:solidFill>
                          <a:srgbClr val="01020B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>
                        <a:prstTxWarp prst="textNoShape">
                          <a:avLst/>
                        </a:prstTxWarp>
                      </a:bodyPr>
                      <a:lstStyle/>
                      <a:p>
                        <a:pPr algn="ctr"/>
                        <a:endParaRPr lang="en-US" sz="1200" b="0">
                          <a:latin typeface="Arial" charset="0"/>
                        </a:endParaRPr>
                      </a:p>
                    </p:txBody>
                  </p:sp>
                  <p:grpSp>
                    <p:nvGrpSpPr>
                      <p:cNvPr id="110" name="Group 109"/>
                      <p:cNvGrpSpPr/>
                      <p:nvPr/>
                    </p:nvGrpSpPr>
                    <p:grpSpPr>
                      <a:xfrm>
                        <a:off x="1516843" y="3713875"/>
                        <a:ext cx="1180554" cy="719656"/>
                        <a:chOff x="2540000" y="3927438"/>
                        <a:chExt cx="1156189" cy="1085272"/>
                      </a:xfrm>
                    </p:grpSpPr>
                    <p:sp>
                      <p:nvSpPr>
                        <p:cNvPr id="112" name="Rectangle 111"/>
                        <p:cNvSpPr/>
                        <p:nvPr/>
                      </p:nvSpPr>
                      <p:spPr bwMode="auto">
                        <a:xfrm>
                          <a:off x="2540000" y="3927438"/>
                          <a:ext cx="1154545" cy="1085272"/>
                        </a:xfrm>
                        <a:prstGeom prst="rect">
                          <a:avLst/>
                        </a:prstGeom>
                        <a:solidFill>
                          <a:srgbClr val="CFDBFD"/>
                        </a:solidFill>
                        <a:ln w="19050" cap="flat" cmpd="sng" algn="ctr">
                          <a:solidFill>
                            <a:srgbClr val="01020B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>
                        <a:effectLst/>
                      </p:spPr>
                      <p:txBody>
                        <a:bodyPr vert="horz" wrap="none" lIns="91440" tIns="45720" rIns="91440" bIns="45720" numCol="1" rtlCol="0" anchor="ctr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/>
                        </a:p>
                      </p:txBody>
                    </p:sp>
                    <p:sp>
                      <p:nvSpPr>
                        <p:cNvPr id="113" name="TextBox 112"/>
                        <p:cNvSpPr txBox="1"/>
                        <p:nvPr/>
                      </p:nvSpPr>
                      <p:spPr>
                        <a:xfrm>
                          <a:off x="2564735" y="4138146"/>
                          <a:ext cx="1131454" cy="417726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1200" dirty="0">
                              <a:solidFill>
                                <a:srgbClr val="01020B"/>
                              </a:solidFill>
                              <a:latin typeface="Arial"/>
                              <a:cs typeface="Arial"/>
                            </a:rPr>
                            <a:t>SLICE 2</a:t>
                          </a:r>
                        </a:p>
                      </p:txBody>
                    </p:sp>
                  </p:grpSp>
                  <p:cxnSp>
                    <p:nvCxnSpPr>
                      <p:cNvPr id="111" name="Straight Connector 110"/>
                      <p:cNvCxnSpPr/>
                      <p:nvPr/>
                    </p:nvCxnSpPr>
                    <p:spPr bwMode="auto">
                      <a:xfrm>
                        <a:off x="2107120" y="4428499"/>
                        <a:ext cx="1" cy="574161"/>
                      </a:xfrm>
                      <a:prstGeom prst="line">
                        <a:avLst/>
                      </a:prstGeom>
                      <a:solidFill>
                        <a:srgbClr val="FFFF00"/>
                      </a:solidFill>
                      <a:ln w="38100" cap="flat" cmpd="sng" algn="ctr">
                        <a:solidFill>
                          <a:srgbClr val="01020B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  <p:grpSp>
                <p:nvGrpSpPr>
                  <p:cNvPr id="90" name="Group 89"/>
                  <p:cNvGrpSpPr/>
                  <p:nvPr/>
                </p:nvGrpSpPr>
                <p:grpSpPr>
                  <a:xfrm>
                    <a:off x="6245273" y="3568534"/>
                    <a:ext cx="5081216" cy="3117622"/>
                    <a:chOff x="6245273" y="3568534"/>
                    <a:chExt cx="5081216" cy="3117622"/>
                  </a:xfrm>
                </p:grpSpPr>
                <p:grpSp>
                  <p:nvGrpSpPr>
                    <p:cNvPr id="91" name="Group 90"/>
                    <p:cNvGrpSpPr/>
                    <p:nvPr/>
                  </p:nvGrpSpPr>
                  <p:grpSpPr>
                    <a:xfrm>
                      <a:off x="6678235" y="3568534"/>
                      <a:ext cx="4189922" cy="1085272"/>
                      <a:chOff x="6678235" y="3568534"/>
                      <a:chExt cx="4189922" cy="1085272"/>
                    </a:xfrm>
                  </p:grpSpPr>
                  <p:sp>
                    <p:nvSpPr>
                      <p:cNvPr id="104" name="Rectangle 103"/>
                      <p:cNvSpPr/>
                      <p:nvPr/>
                    </p:nvSpPr>
                    <p:spPr bwMode="auto">
                      <a:xfrm>
                        <a:off x="6678235" y="3568534"/>
                        <a:ext cx="4189922" cy="1085272"/>
                      </a:xfrm>
                      <a:prstGeom prst="rect">
                        <a:avLst/>
                      </a:prstGeom>
                      <a:solidFill>
                        <a:srgbClr val="92D050"/>
                      </a:solidFill>
                      <a:ln w="19050" cap="flat" cmpd="sng" algn="ctr">
                        <a:solidFill>
                          <a:srgbClr val="01020B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  <p:txBody>
                      <a:bodyPr vert="horz" wrap="none" lIns="91440" tIns="45720" rIns="91440" bIns="45720" numCol="1" rtlCol="0" anchor="ctr" anchorCtr="0" compatLnSpc="1">
                        <a:prstTxWarp prst="textNoShape">
                          <a:avLst/>
                        </a:prstTxWarp>
                      </a:bodyPr>
                      <a:lstStyle/>
                      <a:p>
                        <a:pPr algn="ctr"/>
                        <a:endParaRPr lang="en-US" sz="1200"/>
                      </a:p>
                    </p:txBody>
                  </p:sp>
                  <p:sp>
                    <p:nvSpPr>
                      <p:cNvPr id="105" name="TextBox 104"/>
                      <p:cNvSpPr txBox="1"/>
                      <p:nvPr/>
                    </p:nvSpPr>
                    <p:spPr>
                      <a:xfrm>
                        <a:off x="8160332" y="3926504"/>
                        <a:ext cx="1225728" cy="276999"/>
                      </a:xfrm>
                      <a:prstGeom prst="rect">
                        <a:avLst/>
                      </a:prstGeom>
                      <a:noFill/>
                    </p:spPr>
                    <p:txBody>
                      <a:bodyPr wrap="square" rtlCol="0">
                        <a:spAutoFit/>
                      </a:bodyPr>
                      <a:lstStyle/>
                      <a:p>
                        <a:pPr algn="ctr"/>
                        <a:r>
                          <a:rPr lang="en-US" sz="1200" dirty="0">
                            <a:solidFill>
                              <a:srgbClr val="01020B"/>
                            </a:solidFill>
                            <a:latin typeface="Arial"/>
                            <a:cs typeface="Arial"/>
                          </a:rPr>
                          <a:t>NODE 2</a:t>
                        </a:r>
                      </a:p>
                    </p:txBody>
                  </p:sp>
                </p:grpSp>
                <p:grpSp>
                  <p:nvGrpSpPr>
                    <p:cNvPr id="92" name="Group 91"/>
                    <p:cNvGrpSpPr/>
                    <p:nvPr/>
                  </p:nvGrpSpPr>
                  <p:grpSpPr>
                    <a:xfrm>
                      <a:off x="6245273" y="3761204"/>
                      <a:ext cx="2409711" cy="2924952"/>
                      <a:chOff x="902265" y="3713875"/>
                      <a:chExt cx="2409711" cy="2924952"/>
                    </a:xfrm>
                  </p:grpSpPr>
                  <p:sp>
                    <p:nvSpPr>
                      <p:cNvPr id="99" name="AutoShape 13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902265" y="4908068"/>
                        <a:ext cx="2409711" cy="1730759"/>
                      </a:xfrm>
                      <a:prstGeom prst="can">
                        <a:avLst>
                          <a:gd name="adj" fmla="val 25000"/>
                        </a:avLst>
                      </a:prstGeom>
                      <a:solidFill>
                        <a:srgbClr val="E9FF51"/>
                      </a:solidFill>
                      <a:ln w="19050">
                        <a:solidFill>
                          <a:srgbClr val="01020B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>
                        <a:prstTxWarp prst="textNoShape">
                          <a:avLst/>
                        </a:prstTxWarp>
                      </a:bodyPr>
                      <a:lstStyle/>
                      <a:p>
                        <a:pPr algn="ctr"/>
                        <a:endParaRPr lang="en-US" sz="1200" b="0">
                          <a:latin typeface="Arial" charset="0"/>
                        </a:endParaRPr>
                      </a:p>
                    </p:txBody>
                  </p:sp>
                  <p:grpSp>
                    <p:nvGrpSpPr>
                      <p:cNvPr id="100" name="Group 99"/>
                      <p:cNvGrpSpPr/>
                      <p:nvPr/>
                    </p:nvGrpSpPr>
                    <p:grpSpPr>
                      <a:xfrm>
                        <a:off x="1516843" y="3713875"/>
                        <a:ext cx="1180554" cy="719656"/>
                        <a:chOff x="2540000" y="3927438"/>
                        <a:chExt cx="1156189" cy="1085272"/>
                      </a:xfrm>
                    </p:grpSpPr>
                    <p:sp>
                      <p:nvSpPr>
                        <p:cNvPr id="102" name="Rectangle 101"/>
                        <p:cNvSpPr/>
                        <p:nvPr/>
                      </p:nvSpPr>
                      <p:spPr bwMode="auto">
                        <a:xfrm>
                          <a:off x="2540000" y="3927438"/>
                          <a:ext cx="1154545" cy="1085272"/>
                        </a:xfrm>
                        <a:prstGeom prst="rect">
                          <a:avLst/>
                        </a:prstGeom>
                        <a:solidFill>
                          <a:srgbClr val="CFDBFD"/>
                        </a:solidFill>
                        <a:ln w="19050" cap="flat" cmpd="sng" algn="ctr">
                          <a:solidFill>
                            <a:srgbClr val="01020B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>
                        <a:effectLst/>
                      </p:spPr>
                      <p:txBody>
                        <a:bodyPr vert="horz" wrap="none" lIns="91440" tIns="45720" rIns="91440" bIns="45720" numCol="1" rtlCol="0" anchor="ctr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/>
                        </a:p>
                      </p:txBody>
                    </p:sp>
                    <p:sp>
                      <p:nvSpPr>
                        <p:cNvPr id="103" name="TextBox 102"/>
                        <p:cNvSpPr txBox="1"/>
                        <p:nvPr/>
                      </p:nvSpPr>
                      <p:spPr>
                        <a:xfrm>
                          <a:off x="2564735" y="4138146"/>
                          <a:ext cx="1131454" cy="417726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1200" dirty="0">
                              <a:solidFill>
                                <a:srgbClr val="01020B"/>
                              </a:solidFill>
                              <a:latin typeface="Arial"/>
                              <a:cs typeface="Arial"/>
                            </a:rPr>
                            <a:t>SLICE 3</a:t>
                          </a:r>
                        </a:p>
                      </p:txBody>
                    </p:sp>
                  </p:grpSp>
                  <p:cxnSp>
                    <p:nvCxnSpPr>
                      <p:cNvPr id="101" name="Straight Connector 100"/>
                      <p:cNvCxnSpPr/>
                      <p:nvPr/>
                    </p:nvCxnSpPr>
                    <p:spPr bwMode="auto">
                      <a:xfrm>
                        <a:off x="2107120" y="4428499"/>
                        <a:ext cx="1" cy="574161"/>
                      </a:xfrm>
                      <a:prstGeom prst="line">
                        <a:avLst/>
                      </a:prstGeom>
                      <a:solidFill>
                        <a:srgbClr val="FFFF00"/>
                      </a:solidFill>
                      <a:ln w="38100" cap="flat" cmpd="sng" algn="ctr">
                        <a:solidFill>
                          <a:srgbClr val="01020B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  <p:grpSp>
                  <p:nvGrpSpPr>
                    <p:cNvPr id="93" name="Group 92"/>
                    <p:cNvGrpSpPr/>
                    <p:nvPr/>
                  </p:nvGrpSpPr>
                  <p:grpSpPr>
                    <a:xfrm>
                      <a:off x="8916778" y="3761204"/>
                      <a:ext cx="2409711" cy="2924952"/>
                      <a:chOff x="902265" y="3713875"/>
                      <a:chExt cx="2409711" cy="2924952"/>
                    </a:xfrm>
                  </p:grpSpPr>
                  <p:sp>
                    <p:nvSpPr>
                      <p:cNvPr id="94" name="AutoShape 13"/>
                      <p:cNvSpPr>
                        <a:spLocks noChangeArrowheads="1"/>
                      </p:cNvSpPr>
                      <p:nvPr/>
                    </p:nvSpPr>
                    <p:spPr bwMode="auto">
                      <a:xfrm>
                        <a:off x="902265" y="4908068"/>
                        <a:ext cx="2409711" cy="1730759"/>
                      </a:xfrm>
                      <a:prstGeom prst="can">
                        <a:avLst>
                          <a:gd name="adj" fmla="val 25000"/>
                        </a:avLst>
                      </a:prstGeom>
                      <a:solidFill>
                        <a:srgbClr val="E9FF51"/>
                      </a:solidFill>
                      <a:ln w="19050">
                        <a:solidFill>
                          <a:srgbClr val="01020B"/>
                        </a:solidFill>
                        <a:round/>
                        <a:headEnd/>
                        <a:tailEnd/>
                      </a:ln>
                    </p:spPr>
                    <p:txBody>
                      <a:bodyPr wrap="none" anchor="ctr">
                        <a:prstTxWarp prst="textNoShape">
                          <a:avLst/>
                        </a:prstTxWarp>
                      </a:bodyPr>
                      <a:lstStyle/>
                      <a:p>
                        <a:pPr algn="ctr"/>
                        <a:endParaRPr lang="en-US" sz="1200" b="0">
                          <a:latin typeface="Arial" charset="0"/>
                        </a:endParaRPr>
                      </a:p>
                    </p:txBody>
                  </p:sp>
                  <p:grpSp>
                    <p:nvGrpSpPr>
                      <p:cNvPr id="95" name="Group 94"/>
                      <p:cNvGrpSpPr/>
                      <p:nvPr/>
                    </p:nvGrpSpPr>
                    <p:grpSpPr>
                      <a:xfrm>
                        <a:off x="1516843" y="3713875"/>
                        <a:ext cx="1180554" cy="719656"/>
                        <a:chOff x="2540000" y="3927438"/>
                        <a:chExt cx="1156189" cy="1085272"/>
                      </a:xfrm>
                    </p:grpSpPr>
                    <p:sp>
                      <p:nvSpPr>
                        <p:cNvPr id="97" name="Rectangle 96"/>
                        <p:cNvSpPr/>
                        <p:nvPr/>
                      </p:nvSpPr>
                      <p:spPr bwMode="auto">
                        <a:xfrm>
                          <a:off x="2540000" y="3927438"/>
                          <a:ext cx="1154545" cy="1085272"/>
                        </a:xfrm>
                        <a:prstGeom prst="rect">
                          <a:avLst/>
                        </a:prstGeom>
                        <a:solidFill>
                          <a:srgbClr val="CFDBFD"/>
                        </a:solidFill>
                        <a:ln w="19050" cap="flat" cmpd="sng" algn="ctr">
                          <a:solidFill>
                            <a:srgbClr val="01020B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>
                        <a:effectLst/>
                      </p:spPr>
                      <p:txBody>
                        <a:bodyPr vert="horz" wrap="none" lIns="91440" tIns="45720" rIns="91440" bIns="45720" numCol="1" rtlCol="0" anchor="ctr" anchorCtr="0" compatLnSpc="1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/>
                        </a:p>
                      </p:txBody>
                    </p:sp>
                    <p:sp>
                      <p:nvSpPr>
                        <p:cNvPr id="98" name="TextBox 97"/>
                        <p:cNvSpPr txBox="1"/>
                        <p:nvPr/>
                      </p:nvSpPr>
                      <p:spPr>
                        <a:xfrm>
                          <a:off x="2564735" y="4138146"/>
                          <a:ext cx="1131454" cy="417726"/>
                        </a:xfrm>
                        <a:prstGeom prst="rect">
                          <a:avLst/>
                        </a:prstGeom>
                        <a:noFill/>
                      </p:spPr>
                      <p:txBody>
                        <a:bodyPr wrap="square" rtlCol="0">
                          <a:spAutoFit/>
                        </a:bodyPr>
                        <a:lstStyle/>
                        <a:p>
                          <a:pPr algn="ctr"/>
                          <a:r>
                            <a:rPr lang="en-US" sz="1200" dirty="0">
                              <a:solidFill>
                                <a:srgbClr val="01020B"/>
                              </a:solidFill>
                              <a:latin typeface="Arial"/>
                              <a:cs typeface="Arial"/>
                            </a:rPr>
                            <a:t>SLICE 4</a:t>
                          </a:r>
                        </a:p>
                      </p:txBody>
                    </p:sp>
                  </p:grpSp>
                  <p:cxnSp>
                    <p:nvCxnSpPr>
                      <p:cNvPr id="96" name="Straight Connector 95"/>
                      <p:cNvCxnSpPr/>
                      <p:nvPr/>
                    </p:nvCxnSpPr>
                    <p:spPr bwMode="auto">
                      <a:xfrm>
                        <a:off x="2107120" y="4428499"/>
                        <a:ext cx="1" cy="574161"/>
                      </a:xfrm>
                      <a:prstGeom prst="line">
                        <a:avLst/>
                      </a:prstGeom>
                      <a:solidFill>
                        <a:srgbClr val="FFFF00"/>
                      </a:solidFill>
                      <a:ln w="38100" cap="flat" cmpd="sng" algn="ctr">
                        <a:solidFill>
                          <a:srgbClr val="01020B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</p:grpSp>
            <p:cxnSp>
              <p:nvCxnSpPr>
                <p:cNvPr id="88" name="Straight Connector 87"/>
                <p:cNvCxnSpPr/>
                <p:nvPr/>
              </p:nvCxnSpPr>
              <p:spPr bwMode="auto">
                <a:xfrm flipV="1">
                  <a:off x="3718150" y="3007282"/>
                  <a:ext cx="4792455" cy="1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cxnSp>
            <p:nvCxnSpPr>
              <p:cNvPr id="86" name="Straight Connector 85"/>
              <p:cNvCxnSpPr>
                <a:cxnSpLocks noChangeAspect="1"/>
              </p:cNvCxnSpPr>
              <p:nvPr/>
            </p:nvCxnSpPr>
            <p:spPr bwMode="auto">
              <a:xfrm>
                <a:off x="6143855" y="2523002"/>
                <a:ext cx="0" cy="484280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oval" w="med" len="med"/>
                <a:tailEnd type="oval" w="med" len="med"/>
              </a:ln>
              <a:effectLst/>
            </p:spPr>
          </p:cxnSp>
        </p:grpSp>
        <p:cxnSp>
          <p:nvCxnSpPr>
            <p:cNvPr id="80" name="Straight Connector 79"/>
            <p:cNvCxnSpPr/>
            <p:nvPr/>
          </p:nvCxnSpPr>
          <p:spPr bwMode="auto">
            <a:xfrm>
              <a:off x="7761987" y="3000828"/>
              <a:ext cx="1" cy="574161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cxnSp>
          <p:nvCxnSpPr>
            <p:cNvPr id="81" name="Straight Connector 80"/>
            <p:cNvCxnSpPr/>
            <p:nvPr/>
          </p:nvCxnSpPr>
          <p:spPr bwMode="auto">
            <a:xfrm>
              <a:off x="4534111" y="2994071"/>
              <a:ext cx="1" cy="574161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</p:grpSp>
      <p:graphicFrame>
        <p:nvGraphicFramePr>
          <p:cNvPr id="125" name="Table 1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509320"/>
              </p:ext>
            </p:extLst>
          </p:nvPr>
        </p:nvGraphicFramePr>
        <p:xfrm>
          <a:off x="4443133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6" name="Table 1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558311"/>
              </p:ext>
            </p:extLst>
          </p:nvPr>
        </p:nvGraphicFramePr>
        <p:xfrm>
          <a:off x="4948770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7" name="Table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103958"/>
              </p:ext>
            </p:extLst>
          </p:nvPr>
        </p:nvGraphicFramePr>
        <p:xfrm>
          <a:off x="4612911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8" name="Table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900303"/>
              </p:ext>
            </p:extLst>
          </p:nvPr>
        </p:nvGraphicFramePr>
        <p:xfrm>
          <a:off x="6207579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9" name="Table 1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210463"/>
              </p:ext>
            </p:extLst>
          </p:nvPr>
        </p:nvGraphicFramePr>
        <p:xfrm>
          <a:off x="6713216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0" name="Table 1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414578"/>
              </p:ext>
            </p:extLst>
          </p:nvPr>
        </p:nvGraphicFramePr>
        <p:xfrm>
          <a:off x="6377357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1" name="Table 1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476726"/>
              </p:ext>
            </p:extLst>
          </p:nvPr>
        </p:nvGraphicFramePr>
        <p:xfrm>
          <a:off x="7981270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2" name="Table 1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089753"/>
              </p:ext>
            </p:extLst>
          </p:nvPr>
        </p:nvGraphicFramePr>
        <p:xfrm>
          <a:off x="8486907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3" name="Table 1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202190"/>
              </p:ext>
            </p:extLst>
          </p:nvPr>
        </p:nvGraphicFramePr>
        <p:xfrm>
          <a:off x="8151048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4" name="Table 1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1943257"/>
              </p:ext>
            </p:extLst>
          </p:nvPr>
        </p:nvGraphicFramePr>
        <p:xfrm>
          <a:off x="9760574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5" name="Table 1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410450"/>
              </p:ext>
            </p:extLst>
          </p:nvPr>
        </p:nvGraphicFramePr>
        <p:xfrm>
          <a:off x="10266211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6" name="Table 1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177113"/>
              </p:ext>
            </p:extLst>
          </p:nvPr>
        </p:nvGraphicFramePr>
        <p:xfrm>
          <a:off x="9930352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7" name="Table 1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70916"/>
              </p:ext>
            </p:extLst>
          </p:nvPr>
        </p:nvGraphicFramePr>
        <p:xfrm>
          <a:off x="8770102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8" name="Table 1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2497774"/>
              </p:ext>
            </p:extLst>
          </p:nvPr>
        </p:nvGraphicFramePr>
        <p:xfrm>
          <a:off x="9275739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9" name="Table 1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724480"/>
              </p:ext>
            </p:extLst>
          </p:nvPr>
        </p:nvGraphicFramePr>
        <p:xfrm>
          <a:off x="8939880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0" name="Table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923621"/>
              </p:ext>
            </p:extLst>
          </p:nvPr>
        </p:nvGraphicFramePr>
        <p:xfrm>
          <a:off x="10546275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1" name="Table 1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322401"/>
              </p:ext>
            </p:extLst>
          </p:nvPr>
        </p:nvGraphicFramePr>
        <p:xfrm>
          <a:off x="11051912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2" name="Table 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470195"/>
              </p:ext>
            </p:extLst>
          </p:nvPr>
        </p:nvGraphicFramePr>
        <p:xfrm>
          <a:off x="10716053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3" name="Table 1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07318"/>
              </p:ext>
            </p:extLst>
          </p:nvPr>
        </p:nvGraphicFramePr>
        <p:xfrm>
          <a:off x="5232680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4" name="Table 1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324092"/>
              </p:ext>
            </p:extLst>
          </p:nvPr>
        </p:nvGraphicFramePr>
        <p:xfrm>
          <a:off x="5738317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5" name="Table 1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12523"/>
              </p:ext>
            </p:extLst>
          </p:nvPr>
        </p:nvGraphicFramePr>
        <p:xfrm>
          <a:off x="5402458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6" name="Table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134435"/>
              </p:ext>
            </p:extLst>
          </p:nvPr>
        </p:nvGraphicFramePr>
        <p:xfrm>
          <a:off x="6997126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7" name="Table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0750873"/>
              </p:ext>
            </p:extLst>
          </p:nvPr>
        </p:nvGraphicFramePr>
        <p:xfrm>
          <a:off x="7502763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8" name="Table 1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91317"/>
              </p:ext>
            </p:extLst>
          </p:nvPr>
        </p:nvGraphicFramePr>
        <p:xfrm>
          <a:off x="7166904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9" name="AutoShape 13"/>
          <p:cNvSpPr>
            <a:spLocks noChangeArrowheads="1"/>
          </p:cNvSpPr>
          <p:nvPr/>
        </p:nvSpPr>
        <p:spPr bwMode="auto">
          <a:xfrm>
            <a:off x="5651240" y="5552905"/>
            <a:ext cx="4493607" cy="1148300"/>
          </a:xfrm>
          <a:prstGeom prst="can">
            <a:avLst>
              <a:gd name="adj" fmla="val 25000"/>
            </a:avLst>
          </a:prstGeom>
          <a:solidFill>
            <a:srgbClr val="E9FF51"/>
          </a:solidFill>
          <a:ln w="19050">
            <a:solidFill>
              <a:srgbClr val="01020B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200" b="0">
              <a:latin typeface="Arial" charset="0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4832027" y="5794355"/>
            <a:ext cx="812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1020B"/>
                </a:solidFill>
                <a:latin typeface="Arial"/>
                <a:cs typeface="Arial"/>
              </a:rPr>
              <a:t>S3</a:t>
            </a:r>
          </a:p>
        </p:txBody>
      </p:sp>
      <p:cxnSp>
        <p:nvCxnSpPr>
          <p:cNvPr id="151" name="Straight Connector 150"/>
          <p:cNvCxnSpPr/>
          <p:nvPr/>
        </p:nvCxnSpPr>
        <p:spPr bwMode="auto">
          <a:xfrm>
            <a:off x="6081354" y="3843692"/>
            <a:ext cx="0" cy="1883936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3" name="Straight Connector 152"/>
          <p:cNvCxnSpPr/>
          <p:nvPr/>
        </p:nvCxnSpPr>
        <p:spPr bwMode="auto">
          <a:xfrm>
            <a:off x="9628082" y="3843649"/>
            <a:ext cx="0" cy="1883936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154" name="Table 1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73015"/>
              </p:ext>
            </p:extLst>
          </p:nvPr>
        </p:nvGraphicFramePr>
        <p:xfrm>
          <a:off x="8075967" y="5900609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5" name="Table 1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803870"/>
              </p:ext>
            </p:extLst>
          </p:nvPr>
        </p:nvGraphicFramePr>
        <p:xfrm>
          <a:off x="8581604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6" name="Table 1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462772"/>
              </p:ext>
            </p:extLst>
          </p:nvPr>
        </p:nvGraphicFramePr>
        <p:xfrm>
          <a:off x="8245745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7" name="Table 1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194050"/>
              </p:ext>
            </p:extLst>
          </p:nvPr>
        </p:nvGraphicFramePr>
        <p:xfrm>
          <a:off x="9198628" y="5900609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8" name="Table 1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914433"/>
              </p:ext>
            </p:extLst>
          </p:nvPr>
        </p:nvGraphicFramePr>
        <p:xfrm>
          <a:off x="9704265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9" name="Table 1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2591"/>
              </p:ext>
            </p:extLst>
          </p:nvPr>
        </p:nvGraphicFramePr>
        <p:xfrm>
          <a:off x="9368406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0" name="Table 1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283577"/>
              </p:ext>
            </p:extLst>
          </p:nvPr>
        </p:nvGraphicFramePr>
        <p:xfrm>
          <a:off x="5931215" y="5900609"/>
          <a:ext cx="148853" cy="703728"/>
        </p:xfrm>
        <a:graphic>
          <a:graphicData uri="http://schemas.openxmlformats.org/drawingml/2006/table">
            <a:tbl>
              <a:tblPr/>
              <a:tblGrid>
                <a:gridCol w="14885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1" name="Table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66285"/>
              </p:ext>
            </p:extLst>
          </p:nvPr>
        </p:nvGraphicFramePr>
        <p:xfrm>
          <a:off x="6488410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2" name="Table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569698"/>
              </p:ext>
            </p:extLst>
          </p:nvPr>
        </p:nvGraphicFramePr>
        <p:xfrm>
          <a:off x="6136171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3" name="Table 1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339910"/>
              </p:ext>
            </p:extLst>
          </p:nvPr>
        </p:nvGraphicFramePr>
        <p:xfrm>
          <a:off x="6973269" y="5900609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4" name="Table 1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9629414"/>
              </p:ext>
            </p:extLst>
          </p:nvPr>
        </p:nvGraphicFramePr>
        <p:xfrm>
          <a:off x="7478906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5" name="Table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583250"/>
              </p:ext>
            </p:extLst>
          </p:nvPr>
        </p:nvGraphicFramePr>
        <p:xfrm>
          <a:off x="7143047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67" name="Rounded Rectangular Callout 166"/>
          <p:cNvSpPr/>
          <p:nvPr/>
        </p:nvSpPr>
        <p:spPr bwMode="auto">
          <a:xfrm>
            <a:off x="229648" y="2815999"/>
            <a:ext cx="4992193" cy="919401"/>
          </a:xfrm>
          <a:prstGeom prst="wedgeRoundRectCallout">
            <a:avLst>
              <a:gd name="adj1" fmla="val 34670"/>
              <a:gd name="adj2" fmla="val 110270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Each 1MB block gets replicated on a different compute node</a:t>
            </a:r>
          </a:p>
        </p:txBody>
      </p:sp>
      <p:sp>
        <p:nvSpPr>
          <p:cNvPr id="168" name="Rounded Rectangular Callout 167"/>
          <p:cNvSpPr/>
          <p:nvPr/>
        </p:nvSpPr>
        <p:spPr bwMode="auto">
          <a:xfrm>
            <a:off x="3371431" y="5036997"/>
            <a:ext cx="2461701" cy="510778"/>
          </a:xfrm>
          <a:prstGeom prst="wedgeRoundRectCallout">
            <a:avLst>
              <a:gd name="adj1" fmla="val 48510"/>
              <a:gd name="adj2" fmla="val 155674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And also on S3</a:t>
            </a:r>
            <a:endParaRPr lang="en-US" b="0" dirty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9" name="Rounded Rectangular Callout 168"/>
          <p:cNvSpPr/>
          <p:nvPr/>
        </p:nvSpPr>
        <p:spPr bwMode="auto">
          <a:xfrm>
            <a:off x="288677" y="5742227"/>
            <a:ext cx="3925471" cy="919401"/>
          </a:xfrm>
          <a:prstGeom prst="wedgeRoundRectCallout">
            <a:avLst>
              <a:gd name="adj1" fmla="val 65169"/>
              <a:gd name="adj2" fmla="val -440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S3, in turn, triply replicates each block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26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" grpId="0" animBg="1"/>
      <p:bldP spid="168" grpId="0" animBg="1"/>
      <p:bldP spid="16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Disk Failures</a:t>
            </a:r>
          </a:p>
        </p:txBody>
      </p:sp>
      <p:sp>
        <p:nvSpPr>
          <p:cNvPr id="77" name="Rectangle 76"/>
          <p:cNvSpPr/>
          <p:nvPr/>
        </p:nvSpPr>
        <p:spPr bwMode="auto">
          <a:xfrm>
            <a:off x="4369018" y="1538182"/>
            <a:ext cx="7058051" cy="3817075"/>
          </a:xfrm>
          <a:prstGeom prst="rect">
            <a:avLst/>
          </a:prstGeom>
          <a:solidFill>
            <a:srgbClr val="CCFFCC"/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82" name="Group 114"/>
          <p:cNvGrpSpPr>
            <a:grpSpLocks noChangeAspect="1"/>
          </p:cNvGrpSpPr>
          <p:nvPr/>
        </p:nvGrpSpPr>
        <p:grpSpPr>
          <a:xfrm>
            <a:off x="7466363" y="1638300"/>
            <a:ext cx="835471" cy="792557"/>
            <a:chOff x="1055832" y="2592340"/>
            <a:chExt cx="1259608" cy="1194569"/>
          </a:xfrm>
        </p:grpSpPr>
        <p:sp>
          <p:nvSpPr>
            <p:cNvPr id="123" name="Rectangle 210"/>
            <p:cNvSpPr>
              <a:spLocks noChangeArrowheads="1"/>
            </p:cNvSpPr>
            <p:nvPr/>
          </p:nvSpPr>
          <p:spPr bwMode="auto">
            <a:xfrm>
              <a:off x="1055832" y="2592340"/>
              <a:ext cx="1259608" cy="1194569"/>
            </a:xfrm>
            <a:prstGeom prst="rect">
              <a:avLst/>
            </a:prstGeom>
            <a:solidFill>
              <a:schemeClr val="folHlink">
                <a:alpha val="98822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dirty="0">
                <a:solidFill>
                  <a:srgbClr val="01020B"/>
                </a:solidFill>
                <a:latin typeface="Arial"/>
                <a:cs typeface="Arial"/>
              </a:endParaRP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1265986" y="2921077"/>
              <a:ext cx="8162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LEADER</a:t>
              </a:r>
              <a:b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</a:br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NODE</a:t>
              </a:r>
            </a:p>
          </p:txBody>
        </p:sp>
      </p:grpSp>
      <p:grpSp>
        <p:nvGrpSpPr>
          <p:cNvPr id="83" name="Group 113"/>
          <p:cNvGrpSpPr>
            <a:grpSpLocks noChangeAspect="1"/>
          </p:cNvGrpSpPr>
          <p:nvPr/>
        </p:nvGrpSpPr>
        <p:grpSpPr>
          <a:xfrm>
            <a:off x="6499676" y="1786737"/>
            <a:ext cx="684806" cy="466383"/>
            <a:chOff x="4505507" y="1942953"/>
            <a:chExt cx="1420293" cy="771716"/>
          </a:xfrm>
        </p:grpSpPr>
        <p:sp>
          <p:nvSpPr>
            <p:cNvPr id="121" name="AutoShape 13"/>
            <p:cNvSpPr>
              <a:spLocks noChangeArrowheads="1"/>
            </p:cNvSpPr>
            <p:nvPr/>
          </p:nvSpPr>
          <p:spPr bwMode="auto">
            <a:xfrm>
              <a:off x="4505507" y="1942953"/>
              <a:ext cx="1420293" cy="771716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b="0">
                <a:latin typeface="Arial" charset="0"/>
              </a:endParaRP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4642093" y="2176761"/>
              <a:ext cx="1147123" cy="3040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Catalogs</a:t>
              </a:r>
            </a:p>
          </p:txBody>
        </p:sp>
      </p:grpSp>
      <p:cxnSp>
        <p:nvCxnSpPr>
          <p:cNvPr id="84" name="Straight Connector 83"/>
          <p:cNvCxnSpPr>
            <a:cxnSpLocks noChangeAspect="1"/>
          </p:cNvCxnSpPr>
          <p:nvPr/>
        </p:nvCxnSpPr>
        <p:spPr bwMode="auto">
          <a:xfrm>
            <a:off x="7172915" y="2012053"/>
            <a:ext cx="2987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06" name="Group 105"/>
          <p:cNvGrpSpPr/>
          <p:nvPr/>
        </p:nvGrpSpPr>
        <p:grpSpPr>
          <a:xfrm>
            <a:off x="4705734" y="3123607"/>
            <a:ext cx="2779085" cy="720042"/>
            <a:chOff x="1351954" y="3595540"/>
            <a:chExt cx="4189922" cy="1085272"/>
          </a:xfrm>
        </p:grpSpPr>
        <p:sp>
          <p:nvSpPr>
            <p:cNvPr id="119" name="Rectangle 118"/>
            <p:cNvSpPr/>
            <p:nvPr/>
          </p:nvSpPr>
          <p:spPr bwMode="auto">
            <a:xfrm>
              <a:off x="1351954" y="3595540"/>
              <a:ext cx="4189922" cy="1085272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200"/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2834051" y="3953510"/>
              <a:ext cx="122572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NODE 1</a:t>
              </a:r>
            </a:p>
          </p:txBody>
        </p:sp>
      </p:grpSp>
      <p:sp>
        <p:nvSpPr>
          <p:cNvPr id="114" name="AutoShape 13"/>
          <p:cNvSpPr>
            <a:spLocks noChangeArrowheads="1"/>
          </p:cNvSpPr>
          <p:nvPr/>
        </p:nvSpPr>
        <p:spPr bwMode="auto">
          <a:xfrm>
            <a:off x="4407465" y="4025827"/>
            <a:ext cx="1598309" cy="1148300"/>
          </a:xfrm>
          <a:prstGeom prst="can">
            <a:avLst>
              <a:gd name="adj" fmla="val 25000"/>
            </a:avLst>
          </a:prstGeom>
          <a:solidFill>
            <a:srgbClr val="E9FF51"/>
          </a:solidFill>
          <a:ln w="19050">
            <a:solidFill>
              <a:srgbClr val="01020B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200" b="0">
              <a:latin typeface="Arial" charset="0"/>
            </a:endParaRPr>
          </a:p>
        </p:txBody>
      </p:sp>
      <p:grpSp>
        <p:nvGrpSpPr>
          <p:cNvPr id="115" name="Group 114"/>
          <p:cNvGrpSpPr/>
          <p:nvPr/>
        </p:nvGrpSpPr>
        <p:grpSpPr>
          <a:xfrm>
            <a:off x="4815101" y="3233520"/>
            <a:ext cx="783036" cy="477467"/>
            <a:chOff x="2540000" y="3927438"/>
            <a:chExt cx="1156189" cy="1085272"/>
          </a:xfrm>
        </p:grpSpPr>
        <p:sp>
          <p:nvSpPr>
            <p:cNvPr id="117" name="Rectangle 116"/>
            <p:cNvSpPr/>
            <p:nvPr/>
          </p:nvSpPr>
          <p:spPr bwMode="auto">
            <a:xfrm>
              <a:off x="2540000" y="3927438"/>
              <a:ext cx="1154545" cy="1085272"/>
            </a:xfrm>
            <a:prstGeom prst="rect">
              <a:avLst/>
            </a:prstGeom>
            <a:solidFill>
              <a:srgbClr val="CFDBFD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200"/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2564735" y="4138146"/>
              <a:ext cx="1131454" cy="4177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SLICE 1</a:t>
              </a:r>
            </a:p>
          </p:txBody>
        </p:sp>
      </p:grpSp>
      <p:cxnSp>
        <p:nvCxnSpPr>
          <p:cNvPr id="116" name="Straight Connector 115"/>
          <p:cNvCxnSpPr/>
          <p:nvPr/>
        </p:nvCxnSpPr>
        <p:spPr bwMode="auto">
          <a:xfrm>
            <a:off x="5206619" y="3707649"/>
            <a:ext cx="1" cy="380936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108" name="Group 107"/>
          <p:cNvGrpSpPr/>
          <p:nvPr/>
        </p:nvGrpSpPr>
        <p:grpSpPr>
          <a:xfrm>
            <a:off x="6179416" y="3233520"/>
            <a:ext cx="1598309" cy="1940607"/>
            <a:chOff x="902265" y="3713875"/>
            <a:chExt cx="2409711" cy="2924952"/>
          </a:xfrm>
        </p:grpSpPr>
        <p:sp>
          <p:nvSpPr>
            <p:cNvPr id="109" name="AutoShape 13"/>
            <p:cNvSpPr>
              <a:spLocks noChangeArrowheads="1"/>
            </p:cNvSpPr>
            <p:nvPr/>
          </p:nvSpPr>
          <p:spPr bwMode="auto">
            <a:xfrm>
              <a:off x="902265" y="4908068"/>
              <a:ext cx="2409711" cy="1730759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b="0">
                <a:latin typeface="Arial" charset="0"/>
              </a:endParaRPr>
            </a:p>
          </p:txBody>
        </p:sp>
        <p:grpSp>
          <p:nvGrpSpPr>
            <p:cNvPr id="110" name="Group 109"/>
            <p:cNvGrpSpPr/>
            <p:nvPr/>
          </p:nvGrpSpPr>
          <p:grpSpPr>
            <a:xfrm>
              <a:off x="1516843" y="3713875"/>
              <a:ext cx="1180554" cy="719656"/>
              <a:chOff x="2540000" y="3927438"/>
              <a:chExt cx="1156189" cy="1085272"/>
            </a:xfrm>
          </p:grpSpPr>
          <p:sp>
            <p:nvSpPr>
              <p:cNvPr id="112" name="Rectangle 111"/>
              <p:cNvSpPr/>
              <p:nvPr/>
            </p:nvSpPr>
            <p:spPr bwMode="auto">
              <a:xfrm>
                <a:off x="2540000" y="3927438"/>
                <a:ext cx="1154545" cy="1085272"/>
              </a:xfrm>
              <a:prstGeom prst="rect">
                <a:avLst/>
              </a:prstGeom>
              <a:solidFill>
                <a:srgbClr val="CFDBFD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200"/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>
                <a:off x="2564735" y="4138146"/>
                <a:ext cx="1131454" cy="4177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SLICE 2</a:t>
                </a:r>
              </a:p>
            </p:txBody>
          </p:sp>
        </p:grpSp>
        <p:cxnSp>
          <p:nvCxnSpPr>
            <p:cNvPr id="111" name="Straight Connector 110"/>
            <p:cNvCxnSpPr/>
            <p:nvPr/>
          </p:nvCxnSpPr>
          <p:spPr bwMode="auto">
            <a:xfrm>
              <a:off x="2107120" y="4428499"/>
              <a:ext cx="1" cy="574161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90" name="Group 89"/>
          <p:cNvGrpSpPr/>
          <p:nvPr/>
        </p:nvGrpSpPr>
        <p:grpSpPr>
          <a:xfrm>
            <a:off x="7951366" y="3123607"/>
            <a:ext cx="3370261" cy="2068438"/>
            <a:chOff x="6245273" y="3568534"/>
            <a:chExt cx="5081216" cy="3117622"/>
          </a:xfrm>
        </p:grpSpPr>
        <p:grpSp>
          <p:nvGrpSpPr>
            <p:cNvPr id="91" name="Group 90"/>
            <p:cNvGrpSpPr/>
            <p:nvPr/>
          </p:nvGrpSpPr>
          <p:grpSpPr>
            <a:xfrm>
              <a:off x="6678235" y="3568534"/>
              <a:ext cx="4189922" cy="1085272"/>
              <a:chOff x="6678235" y="3568534"/>
              <a:chExt cx="4189922" cy="1085272"/>
            </a:xfrm>
          </p:grpSpPr>
          <p:sp>
            <p:nvSpPr>
              <p:cNvPr id="104" name="Rectangle 103"/>
              <p:cNvSpPr/>
              <p:nvPr/>
            </p:nvSpPr>
            <p:spPr bwMode="auto">
              <a:xfrm>
                <a:off x="6678235" y="3568534"/>
                <a:ext cx="4189922" cy="1085272"/>
              </a:xfrm>
              <a:prstGeom prst="rect">
                <a:avLst/>
              </a:prstGeom>
              <a:solidFill>
                <a:srgbClr val="92D050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200"/>
              </a:p>
            </p:txBody>
          </p:sp>
          <p:sp>
            <p:nvSpPr>
              <p:cNvPr id="105" name="TextBox 104"/>
              <p:cNvSpPr txBox="1"/>
              <p:nvPr/>
            </p:nvSpPr>
            <p:spPr>
              <a:xfrm>
                <a:off x="8160332" y="3926504"/>
                <a:ext cx="122572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NODE 2</a:t>
                </a:r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6245273" y="3761204"/>
              <a:ext cx="2409711" cy="2924952"/>
              <a:chOff x="902265" y="3713875"/>
              <a:chExt cx="2409711" cy="2924952"/>
            </a:xfrm>
          </p:grpSpPr>
          <p:sp>
            <p:nvSpPr>
              <p:cNvPr id="99" name="AutoShape 13"/>
              <p:cNvSpPr>
                <a:spLocks noChangeArrowheads="1"/>
              </p:cNvSpPr>
              <p:nvPr/>
            </p:nvSpPr>
            <p:spPr bwMode="auto">
              <a:xfrm>
                <a:off x="902265" y="4908068"/>
                <a:ext cx="2409711" cy="1730759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grpSp>
            <p:nvGrpSpPr>
              <p:cNvPr id="100" name="Group 99"/>
              <p:cNvGrpSpPr/>
              <p:nvPr/>
            </p:nvGrpSpPr>
            <p:grpSpPr>
              <a:xfrm>
                <a:off x="1516843" y="3713875"/>
                <a:ext cx="1180554" cy="719656"/>
                <a:chOff x="2540000" y="3927438"/>
                <a:chExt cx="1156189" cy="1085272"/>
              </a:xfrm>
            </p:grpSpPr>
            <p:sp>
              <p:nvSpPr>
                <p:cNvPr id="102" name="Rectangle 101"/>
                <p:cNvSpPr/>
                <p:nvPr/>
              </p:nvSpPr>
              <p:spPr bwMode="auto">
                <a:xfrm>
                  <a:off x="2540000" y="3927438"/>
                  <a:ext cx="1154545" cy="1085272"/>
                </a:xfrm>
                <a:prstGeom prst="rect">
                  <a:avLst/>
                </a:prstGeom>
                <a:solidFill>
                  <a:srgbClr val="CFDBFD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2564735" y="4138146"/>
                  <a:ext cx="1131454" cy="417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SLICE 3</a:t>
                  </a:r>
                </a:p>
              </p:txBody>
            </p:sp>
          </p:grpSp>
          <p:cxnSp>
            <p:nvCxnSpPr>
              <p:cNvPr id="101" name="Straight Connector 100"/>
              <p:cNvCxnSpPr/>
              <p:nvPr/>
            </p:nvCxnSpPr>
            <p:spPr bwMode="auto">
              <a:xfrm>
                <a:off x="2107120" y="4428499"/>
                <a:ext cx="1" cy="574161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93" name="Group 92"/>
            <p:cNvGrpSpPr/>
            <p:nvPr/>
          </p:nvGrpSpPr>
          <p:grpSpPr>
            <a:xfrm>
              <a:off x="8916778" y="3761204"/>
              <a:ext cx="2409711" cy="2924952"/>
              <a:chOff x="902265" y="3713875"/>
              <a:chExt cx="2409711" cy="2924952"/>
            </a:xfrm>
          </p:grpSpPr>
          <p:sp>
            <p:nvSpPr>
              <p:cNvPr id="94" name="AutoShape 13"/>
              <p:cNvSpPr>
                <a:spLocks noChangeArrowheads="1"/>
              </p:cNvSpPr>
              <p:nvPr/>
            </p:nvSpPr>
            <p:spPr bwMode="auto">
              <a:xfrm>
                <a:off x="902265" y="4908068"/>
                <a:ext cx="2409711" cy="1730759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1516843" y="3713875"/>
                <a:ext cx="1180554" cy="719656"/>
                <a:chOff x="2540000" y="3927438"/>
                <a:chExt cx="1156189" cy="1085272"/>
              </a:xfrm>
            </p:grpSpPr>
            <p:sp>
              <p:nvSpPr>
                <p:cNvPr id="97" name="Rectangle 96"/>
                <p:cNvSpPr/>
                <p:nvPr/>
              </p:nvSpPr>
              <p:spPr bwMode="auto">
                <a:xfrm>
                  <a:off x="2540000" y="3927438"/>
                  <a:ext cx="1154545" cy="1085272"/>
                </a:xfrm>
                <a:prstGeom prst="rect">
                  <a:avLst/>
                </a:prstGeom>
                <a:solidFill>
                  <a:srgbClr val="CFDBFD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98" name="TextBox 97"/>
                <p:cNvSpPr txBox="1"/>
                <p:nvPr/>
              </p:nvSpPr>
              <p:spPr>
                <a:xfrm>
                  <a:off x="2564735" y="4138146"/>
                  <a:ext cx="1131454" cy="417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SLICE 4</a:t>
                  </a:r>
                </a:p>
              </p:txBody>
            </p:sp>
          </p:grpSp>
          <p:cxnSp>
            <p:nvCxnSpPr>
              <p:cNvPr id="96" name="Straight Connector 95"/>
              <p:cNvCxnSpPr/>
              <p:nvPr/>
            </p:nvCxnSpPr>
            <p:spPr bwMode="auto">
              <a:xfrm>
                <a:off x="2107120" y="4428499"/>
                <a:ext cx="1" cy="574161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cxnSp>
        <p:nvCxnSpPr>
          <p:cNvPr id="88" name="Straight Connector 87"/>
          <p:cNvCxnSpPr/>
          <p:nvPr/>
        </p:nvCxnSpPr>
        <p:spPr bwMode="auto">
          <a:xfrm flipV="1">
            <a:off x="6275181" y="2751235"/>
            <a:ext cx="3178732" cy="1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Straight Connector 85"/>
          <p:cNvCxnSpPr>
            <a:cxnSpLocks noChangeAspect="1"/>
          </p:cNvCxnSpPr>
          <p:nvPr/>
        </p:nvCxnSpPr>
        <p:spPr bwMode="auto">
          <a:xfrm>
            <a:off x="7884098" y="2429931"/>
            <a:ext cx="0" cy="321304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cxnSp>
        <p:nvCxnSpPr>
          <p:cNvPr id="80" name="Straight Connector 79"/>
          <p:cNvCxnSpPr/>
          <p:nvPr/>
        </p:nvCxnSpPr>
        <p:spPr bwMode="auto">
          <a:xfrm>
            <a:off x="8957370" y="2746953"/>
            <a:ext cx="1" cy="380937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cxnSp>
        <p:nvCxnSpPr>
          <p:cNvPr id="81" name="Straight Connector 80"/>
          <p:cNvCxnSpPr/>
          <p:nvPr/>
        </p:nvCxnSpPr>
        <p:spPr bwMode="auto">
          <a:xfrm>
            <a:off x="6816390" y="2742470"/>
            <a:ext cx="1" cy="380937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aphicFrame>
        <p:nvGraphicFramePr>
          <p:cNvPr id="125" name="Table 1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937296"/>
              </p:ext>
            </p:extLst>
          </p:nvPr>
        </p:nvGraphicFramePr>
        <p:xfrm>
          <a:off x="4443133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6" name="Table 1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558311"/>
              </p:ext>
            </p:extLst>
          </p:nvPr>
        </p:nvGraphicFramePr>
        <p:xfrm>
          <a:off x="4948770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7" name="Table 1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9103958"/>
              </p:ext>
            </p:extLst>
          </p:nvPr>
        </p:nvGraphicFramePr>
        <p:xfrm>
          <a:off x="4612911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8" name="Table 1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900303"/>
              </p:ext>
            </p:extLst>
          </p:nvPr>
        </p:nvGraphicFramePr>
        <p:xfrm>
          <a:off x="6207579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9" name="Table 1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3210463"/>
              </p:ext>
            </p:extLst>
          </p:nvPr>
        </p:nvGraphicFramePr>
        <p:xfrm>
          <a:off x="6713216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0" name="Table 1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414578"/>
              </p:ext>
            </p:extLst>
          </p:nvPr>
        </p:nvGraphicFramePr>
        <p:xfrm>
          <a:off x="6377357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1" name="Table 1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476726"/>
              </p:ext>
            </p:extLst>
          </p:nvPr>
        </p:nvGraphicFramePr>
        <p:xfrm>
          <a:off x="7981270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2" name="Table 1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089753"/>
              </p:ext>
            </p:extLst>
          </p:nvPr>
        </p:nvGraphicFramePr>
        <p:xfrm>
          <a:off x="8486907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3" name="Table 1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202190"/>
              </p:ext>
            </p:extLst>
          </p:nvPr>
        </p:nvGraphicFramePr>
        <p:xfrm>
          <a:off x="8151048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4" name="Table 13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1943257"/>
              </p:ext>
            </p:extLst>
          </p:nvPr>
        </p:nvGraphicFramePr>
        <p:xfrm>
          <a:off x="9760574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5" name="Table 1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7410450"/>
              </p:ext>
            </p:extLst>
          </p:nvPr>
        </p:nvGraphicFramePr>
        <p:xfrm>
          <a:off x="10266211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6" name="Table 13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177113"/>
              </p:ext>
            </p:extLst>
          </p:nvPr>
        </p:nvGraphicFramePr>
        <p:xfrm>
          <a:off x="9930352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7" name="Table 1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70916"/>
              </p:ext>
            </p:extLst>
          </p:nvPr>
        </p:nvGraphicFramePr>
        <p:xfrm>
          <a:off x="8770102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8" name="Table 1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2497774"/>
              </p:ext>
            </p:extLst>
          </p:nvPr>
        </p:nvGraphicFramePr>
        <p:xfrm>
          <a:off x="9275739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9" name="Table 1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724480"/>
              </p:ext>
            </p:extLst>
          </p:nvPr>
        </p:nvGraphicFramePr>
        <p:xfrm>
          <a:off x="8939880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0" name="Table 1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923621"/>
              </p:ext>
            </p:extLst>
          </p:nvPr>
        </p:nvGraphicFramePr>
        <p:xfrm>
          <a:off x="10546275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1" name="Table 1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322401"/>
              </p:ext>
            </p:extLst>
          </p:nvPr>
        </p:nvGraphicFramePr>
        <p:xfrm>
          <a:off x="11051912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2" name="Table 1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470195"/>
              </p:ext>
            </p:extLst>
          </p:nvPr>
        </p:nvGraphicFramePr>
        <p:xfrm>
          <a:off x="10716053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3" name="Table 1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07318"/>
              </p:ext>
            </p:extLst>
          </p:nvPr>
        </p:nvGraphicFramePr>
        <p:xfrm>
          <a:off x="5232680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4" name="Table 1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9324092"/>
              </p:ext>
            </p:extLst>
          </p:nvPr>
        </p:nvGraphicFramePr>
        <p:xfrm>
          <a:off x="5738317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5" name="Table 1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12523"/>
              </p:ext>
            </p:extLst>
          </p:nvPr>
        </p:nvGraphicFramePr>
        <p:xfrm>
          <a:off x="5402458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6" name="Table 1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134435"/>
              </p:ext>
            </p:extLst>
          </p:nvPr>
        </p:nvGraphicFramePr>
        <p:xfrm>
          <a:off x="6997126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7" name="Table 14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0750873"/>
              </p:ext>
            </p:extLst>
          </p:nvPr>
        </p:nvGraphicFramePr>
        <p:xfrm>
          <a:off x="7502763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8" name="Table 14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91317"/>
              </p:ext>
            </p:extLst>
          </p:nvPr>
        </p:nvGraphicFramePr>
        <p:xfrm>
          <a:off x="7166904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9" name="AutoShape 13"/>
          <p:cNvSpPr>
            <a:spLocks noChangeArrowheads="1"/>
          </p:cNvSpPr>
          <p:nvPr/>
        </p:nvSpPr>
        <p:spPr bwMode="auto">
          <a:xfrm>
            <a:off x="5651240" y="5552905"/>
            <a:ext cx="4493607" cy="1148300"/>
          </a:xfrm>
          <a:prstGeom prst="can">
            <a:avLst>
              <a:gd name="adj" fmla="val 25000"/>
            </a:avLst>
          </a:prstGeom>
          <a:solidFill>
            <a:srgbClr val="E9FF51"/>
          </a:solidFill>
          <a:ln w="19050">
            <a:solidFill>
              <a:srgbClr val="01020B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200" b="0">
              <a:latin typeface="Arial" charset="0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4832027" y="5794355"/>
            <a:ext cx="812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1020B"/>
                </a:solidFill>
                <a:latin typeface="Arial"/>
                <a:cs typeface="Arial"/>
              </a:rPr>
              <a:t>S3</a:t>
            </a:r>
          </a:p>
        </p:txBody>
      </p:sp>
      <p:cxnSp>
        <p:nvCxnSpPr>
          <p:cNvPr id="151" name="Straight Connector 150"/>
          <p:cNvCxnSpPr/>
          <p:nvPr/>
        </p:nvCxnSpPr>
        <p:spPr bwMode="auto">
          <a:xfrm>
            <a:off x="6081354" y="3843692"/>
            <a:ext cx="0" cy="1883936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3" name="Straight Connector 152"/>
          <p:cNvCxnSpPr/>
          <p:nvPr/>
        </p:nvCxnSpPr>
        <p:spPr bwMode="auto">
          <a:xfrm>
            <a:off x="9628082" y="3843649"/>
            <a:ext cx="0" cy="1883936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154" name="Table 15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73015"/>
              </p:ext>
            </p:extLst>
          </p:nvPr>
        </p:nvGraphicFramePr>
        <p:xfrm>
          <a:off x="8075967" y="5900609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5" name="Table 1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803870"/>
              </p:ext>
            </p:extLst>
          </p:nvPr>
        </p:nvGraphicFramePr>
        <p:xfrm>
          <a:off x="8581604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6" name="Table 1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462772"/>
              </p:ext>
            </p:extLst>
          </p:nvPr>
        </p:nvGraphicFramePr>
        <p:xfrm>
          <a:off x="8245745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7" name="Table 15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194050"/>
              </p:ext>
            </p:extLst>
          </p:nvPr>
        </p:nvGraphicFramePr>
        <p:xfrm>
          <a:off x="9198628" y="5900609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8" name="Table 1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914433"/>
              </p:ext>
            </p:extLst>
          </p:nvPr>
        </p:nvGraphicFramePr>
        <p:xfrm>
          <a:off x="9704265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9" name="Table 1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42591"/>
              </p:ext>
            </p:extLst>
          </p:nvPr>
        </p:nvGraphicFramePr>
        <p:xfrm>
          <a:off x="9368406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0" name="Table 1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9283577"/>
              </p:ext>
            </p:extLst>
          </p:nvPr>
        </p:nvGraphicFramePr>
        <p:xfrm>
          <a:off x="5931215" y="5900609"/>
          <a:ext cx="148853" cy="703728"/>
        </p:xfrm>
        <a:graphic>
          <a:graphicData uri="http://schemas.openxmlformats.org/drawingml/2006/table">
            <a:tbl>
              <a:tblPr/>
              <a:tblGrid>
                <a:gridCol w="14885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1" name="Table 1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666285"/>
              </p:ext>
            </p:extLst>
          </p:nvPr>
        </p:nvGraphicFramePr>
        <p:xfrm>
          <a:off x="6488410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2" name="Table 1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5569698"/>
              </p:ext>
            </p:extLst>
          </p:nvPr>
        </p:nvGraphicFramePr>
        <p:xfrm>
          <a:off x="6136171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3" name="Table 1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339910"/>
              </p:ext>
            </p:extLst>
          </p:nvPr>
        </p:nvGraphicFramePr>
        <p:xfrm>
          <a:off x="6973269" y="5900609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4" name="Table 1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9629414"/>
              </p:ext>
            </p:extLst>
          </p:nvPr>
        </p:nvGraphicFramePr>
        <p:xfrm>
          <a:off x="7478906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5" name="Table 1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7583250"/>
              </p:ext>
            </p:extLst>
          </p:nvPr>
        </p:nvGraphicFramePr>
        <p:xfrm>
          <a:off x="7143047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2" name="Rounded Rectangular Callout 151"/>
          <p:cNvSpPr/>
          <p:nvPr/>
        </p:nvSpPr>
        <p:spPr bwMode="auto">
          <a:xfrm>
            <a:off x="585999" y="2737183"/>
            <a:ext cx="3286477" cy="510778"/>
          </a:xfrm>
          <a:prstGeom prst="wedgeRoundRectCallout">
            <a:avLst>
              <a:gd name="adj1" fmla="val 73451"/>
              <a:gd name="adj2" fmla="val 230092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Assume disk #1 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fails</a:t>
            </a:r>
            <a:endParaRPr lang="en-US" b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6" name="Rounded Rectangular Callout 165"/>
          <p:cNvSpPr/>
          <p:nvPr/>
        </p:nvSpPr>
        <p:spPr bwMode="auto">
          <a:xfrm>
            <a:off x="6611885" y="520429"/>
            <a:ext cx="4776730" cy="1328023"/>
          </a:xfrm>
          <a:prstGeom prst="wedgeRoundRectCallout">
            <a:avLst>
              <a:gd name="adj1" fmla="val 3380"/>
              <a:gd name="adj2" fmla="val 235397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Slice #3 processes load until </a:t>
            </a:r>
          </a:p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disk is replaced and restored from S3 backup</a:t>
            </a:r>
            <a:endParaRPr lang="en-US" b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96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 animBg="1"/>
      <p:bldP spid="152" grpId="0" animBg="1"/>
      <p:bldP spid="152" grpId="1" animBg="1"/>
      <p:bldP spid="16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Node Failures</a:t>
            </a:r>
          </a:p>
        </p:txBody>
      </p:sp>
      <p:sp>
        <p:nvSpPr>
          <p:cNvPr id="77" name="Rectangle 76"/>
          <p:cNvSpPr/>
          <p:nvPr/>
        </p:nvSpPr>
        <p:spPr bwMode="auto">
          <a:xfrm>
            <a:off x="4369018" y="1538182"/>
            <a:ext cx="7058051" cy="3817075"/>
          </a:xfrm>
          <a:prstGeom prst="rect">
            <a:avLst/>
          </a:prstGeom>
          <a:solidFill>
            <a:srgbClr val="CCFFCC"/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82" name="Group 114"/>
          <p:cNvGrpSpPr>
            <a:grpSpLocks noChangeAspect="1"/>
          </p:cNvGrpSpPr>
          <p:nvPr/>
        </p:nvGrpSpPr>
        <p:grpSpPr>
          <a:xfrm>
            <a:off x="7466363" y="1638300"/>
            <a:ext cx="835471" cy="792557"/>
            <a:chOff x="1055832" y="2592340"/>
            <a:chExt cx="1259608" cy="1194569"/>
          </a:xfrm>
        </p:grpSpPr>
        <p:sp>
          <p:nvSpPr>
            <p:cNvPr id="123" name="Rectangle 210"/>
            <p:cNvSpPr>
              <a:spLocks noChangeArrowheads="1"/>
            </p:cNvSpPr>
            <p:nvPr/>
          </p:nvSpPr>
          <p:spPr bwMode="auto">
            <a:xfrm>
              <a:off x="1055832" y="2592340"/>
              <a:ext cx="1259608" cy="1194569"/>
            </a:xfrm>
            <a:prstGeom prst="rect">
              <a:avLst/>
            </a:prstGeom>
            <a:solidFill>
              <a:schemeClr val="folHlink">
                <a:alpha val="98822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dirty="0">
                <a:solidFill>
                  <a:srgbClr val="01020B"/>
                </a:solidFill>
                <a:latin typeface="Arial"/>
                <a:cs typeface="Arial"/>
              </a:endParaRP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1265986" y="2921077"/>
              <a:ext cx="81624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LEADER</a:t>
              </a:r>
              <a:b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</a:br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NODE</a:t>
              </a:r>
            </a:p>
          </p:txBody>
        </p:sp>
      </p:grpSp>
      <p:grpSp>
        <p:nvGrpSpPr>
          <p:cNvPr id="83" name="Group 113"/>
          <p:cNvGrpSpPr>
            <a:grpSpLocks noChangeAspect="1"/>
          </p:cNvGrpSpPr>
          <p:nvPr/>
        </p:nvGrpSpPr>
        <p:grpSpPr>
          <a:xfrm>
            <a:off x="6499676" y="1786737"/>
            <a:ext cx="684806" cy="466383"/>
            <a:chOff x="4505507" y="1942953"/>
            <a:chExt cx="1420293" cy="771716"/>
          </a:xfrm>
        </p:grpSpPr>
        <p:sp>
          <p:nvSpPr>
            <p:cNvPr id="121" name="AutoShape 13"/>
            <p:cNvSpPr>
              <a:spLocks noChangeArrowheads="1"/>
            </p:cNvSpPr>
            <p:nvPr/>
          </p:nvSpPr>
          <p:spPr bwMode="auto">
            <a:xfrm>
              <a:off x="4505507" y="1942953"/>
              <a:ext cx="1420293" cy="771716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b="0">
                <a:latin typeface="Arial" charset="0"/>
              </a:endParaRP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4642093" y="2176761"/>
              <a:ext cx="1147123" cy="3040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Catalogs</a:t>
              </a:r>
            </a:p>
          </p:txBody>
        </p:sp>
      </p:grpSp>
      <p:cxnSp>
        <p:nvCxnSpPr>
          <p:cNvPr id="84" name="Straight Connector 83"/>
          <p:cNvCxnSpPr>
            <a:cxnSpLocks noChangeAspect="1"/>
          </p:cNvCxnSpPr>
          <p:nvPr/>
        </p:nvCxnSpPr>
        <p:spPr bwMode="auto">
          <a:xfrm>
            <a:off x="7172915" y="2012053"/>
            <a:ext cx="298756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89" name="Group 88"/>
          <p:cNvGrpSpPr/>
          <p:nvPr/>
        </p:nvGrpSpPr>
        <p:grpSpPr>
          <a:xfrm>
            <a:off x="4407465" y="3123607"/>
            <a:ext cx="3370260" cy="2050520"/>
            <a:chOff x="902265" y="3595540"/>
            <a:chExt cx="5081215" cy="3090616"/>
          </a:xfrm>
        </p:grpSpPr>
        <p:grpSp>
          <p:nvGrpSpPr>
            <p:cNvPr id="106" name="Group 105"/>
            <p:cNvGrpSpPr/>
            <p:nvPr/>
          </p:nvGrpSpPr>
          <p:grpSpPr>
            <a:xfrm>
              <a:off x="1351954" y="3595540"/>
              <a:ext cx="4189922" cy="1085272"/>
              <a:chOff x="1351954" y="3595540"/>
              <a:chExt cx="4189922" cy="1085272"/>
            </a:xfrm>
          </p:grpSpPr>
          <p:sp>
            <p:nvSpPr>
              <p:cNvPr id="119" name="Rectangle 118"/>
              <p:cNvSpPr/>
              <p:nvPr/>
            </p:nvSpPr>
            <p:spPr bwMode="auto">
              <a:xfrm>
                <a:off x="1351954" y="3595540"/>
                <a:ext cx="4189922" cy="1085272"/>
              </a:xfrm>
              <a:prstGeom prst="rect">
                <a:avLst/>
              </a:prstGeom>
              <a:solidFill>
                <a:srgbClr val="92D050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200"/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2834051" y="3953510"/>
                <a:ext cx="122572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NODE 1</a:t>
                </a:r>
              </a:p>
            </p:txBody>
          </p:sp>
        </p:grpSp>
        <p:grpSp>
          <p:nvGrpSpPr>
            <p:cNvPr id="107" name="Group 106"/>
            <p:cNvGrpSpPr/>
            <p:nvPr/>
          </p:nvGrpSpPr>
          <p:grpSpPr>
            <a:xfrm>
              <a:off x="902265" y="3761204"/>
              <a:ext cx="2409711" cy="2924952"/>
              <a:chOff x="902265" y="3713875"/>
              <a:chExt cx="2409711" cy="2924952"/>
            </a:xfrm>
          </p:grpSpPr>
          <p:sp>
            <p:nvSpPr>
              <p:cNvPr id="114" name="AutoShape 13"/>
              <p:cNvSpPr>
                <a:spLocks noChangeArrowheads="1"/>
              </p:cNvSpPr>
              <p:nvPr/>
            </p:nvSpPr>
            <p:spPr bwMode="auto">
              <a:xfrm>
                <a:off x="902265" y="4908068"/>
                <a:ext cx="2409711" cy="1730759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grpSp>
            <p:nvGrpSpPr>
              <p:cNvPr id="115" name="Group 114"/>
              <p:cNvGrpSpPr/>
              <p:nvPr/>
            </p:nvGrpSpPr>
            <p:grpSpPr>
              <a:xfrm>
                <a:off x="1516843" y="3713875"/>
                <a:ext cx="1180554" cy="719656"/>
                <a:chOff x="2540000" y="3927438"/>
                <a:chExt cx="1156189" cy="1085272"/>
              </a:xfrm>
            </p:grpSpPr>
            <p:sp>
              <p:nvSpPr>
                <p:cNvPr id="117" name="Rectangle 116"/>
                <p:cNvSpPr/>
                <p:nvPr/>
              </p:nvSpPr>
              <p:spPr bwMode="auto">
                <a:xfrm>
                  <a:off x="2540000" y="3927438"/>
                  <a:ext cx="1154545" cy="1085272"/>
                </a:xfrm>
                <a:prstGeom prst="rect">
                  <a:avLst/>
                </a:prstGeom>
                <a:solidFill>
                  <a:srgbClr val="CFDBFD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18" name="TextBox 117"/>
                <p:cNvSpPr txBox="1"/>
                <p:nvPr/>
              </p:nvSpPr>
              <p:spPr>
                <a:xfrm>
                  <a:off x="2564735" y="4138146"/>
                  <a:ext cx="1131454" cy="417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SLICE 1</a:t>
                  </a:r>
                </a:p>
              </p:txBody>
            </p:sp>
          </p:grpSp>
          <p:cxnSp>
            <p:nvCxnSpPr>
              <p:cNvPr id="116" name="Straight Connector 115"/>
              <p:cNvCxnSpPr/>
              <p:nvPr/>
            </p:nvCxnSpPr>
            <p:spPr bwMode="auto">
              <a:xfrm>
                <a:off x="2107120" y="4428499"/>
                <a:ext cx="1" cy="574161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08" name="Group 107"/>
            <p:cNvGrpSpPr/>
            <p:nvPr/>
          </p:nvGrpSpPr>
          <p:grpSpPr>
            <a:xfrm>
              <a:off x="3573769" y="3761204"/>
              <a:ext cx="2409711" cy="2924952"/>
              <a:chOff x="902265" y="3713875"/>
              <a:chExt cx="2409711" cy="2924952"/>
            </a:xfrm>
          </p:grpSpPr>
          <p:sp>
            <p:nvSpPr>
              <p:cNvPr id="109" name="AutoShape 13"/>
              <p:cNvSpPr>
                <a:spLocks noChangeArrowheads="1"/>
              </p:cNvSpPr>
              <p:nvPr/>
            </p:nvSpPr>
            <p:spPr bwMode="auto">
              <a:xfrm>
                <a:off x="902265" y="4908068"/>
                <a:ext cx="2409711" cy="1730759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grpSp>
            <p:nvGrpSpPr>
              <p:cNvPr id="110" name="Group 109"/>
              <p:cNvGrpSpPr/>
              <p:nvPr/>
            </p:nvGrpSpPr>
            <p:grpSpPr>
              <a:xfrm>
                <a:off x="1516843" y="3713875"/>
                <a:ext cx="1180554" cy="719656"/>
                <a:chOff x="2540000" y="3927438"/>
                <a:chExt cx="1156189" cy="1085272"/>
              </a:xfrm>
            </p:grpSpPr>
            <p:sp>
              <p:nvSpPr>
                <p:cNvPr id="112" name="Rectangle 111"/>
                <p:cNvSpPr/>
                <p:nvPr/>
              </p:nvSpPr>
              <p:spPr bwMode="auto">
                <a:xfrm>
                  <a:off x="2540000" y="3927438"/>
                  <a:ext cx="1154545" cy="1085272"/>
                </a:xfrm>
                <a:prstGeom prst="rect">
                  <a:avLst/>
                </a:prstGeom>
                <a:solidFill>
                  <a:srgbClr val="CFDBFD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13" name="TextBox 112"/>
                <p:cNvSpPr txBox="1"/>
                <p:nvPr/>
              </p:nvSpPr>
              <p:spPr>
                <a:xfrm>
                  <a:off x="2564735" y="4138146"/>
                  <a:ext cx="1131454" cy="417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SLICE 2</a:t>
                  </a:r>
                </a:p>
              </p:txBody>
            </p:sp>
          </p:grpSp>
          <p:cxnSp>
            <p:nvCxnSpPr>
              <p:cNvPr id="111" name="Straight Connector 110"/>
              <p:cNvCxnSpPr/>
              <p:nvPr/>
            </p:nvCxnSpPr>
            <p:spPr bwMode="auto">
              <a:xfrm>
                <a:off x="2107120" y="4428499"/>
                <a:ext cx="1" cy="574161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grpSp>
        <p:nvGrpSpPr>
          <p:cNvPr id="90" name="Group 89"/>
          <p:cNvGrpSpPr/>
          <p:nvPr/>
        </p:nvGrpSpPr>
        <p:grpSpPr>
          <a:xfrm>
            <a:off x="7951366" y="3123607"/>
            <a:ext cx="3370261" cy="2068438"/>
            <a:chOff x="6245273" y="3568534"/>
            <a:chExt cx="5081216" cy="3117622"/>
          </a:xfrm>
        </p:grpSpPr>
        <p:grpSp>
          <p:nvGrpSpPr>
            <p:cNvPr id="91" name="Group 90"/>
            <p:cNvGrpSpPr/>
            <p:nvPr/>
          </p:nvGrpSpPr>
          <p:grpSpPr>
            <a:xfrm>
              <a:off x="6678235" y="3568534"/>
              <a:ext cx="4189922" cy="1085272"/>
              <a:chOff x="6678235" y="3568534"/>
              <a:chExt cx="4189922" cy="1085272"/>
            </a:xfrm>
          </p:grpSpPr>
          <p:sp>
            <p:nvSpPr>
              <p:cNvPr id="104" name="Rectangle 103"/>
              <p:cNvSpPr/>
              <p:nvPr/>
            </p:nvSpPr>
            <p:spPr bwMode="auto">
              <a:xfrm>
                <a:off x="6678235" y="3568534"/>
                <a:ext cx="4189922" cy="1085272"/>
              </a:xfrm>
              <a:prstGeom prst="rect">
                <a:avLst/>
              </a:prstGeom>
              <a:solidFill>
                <a:srgbClr val="92D050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200"/>
              </a:p>
            </p:txBody>
          </p:sp>
          <p:sp>
            <p:nvSpPr>
              <p:cNvPr id="105" name="TextBox 104"/>
              <p:cNvSpPr txBox="1"/>
              <p:nvPr/>
            </p:nvSpPr>
            <p:spPr>
              <a:xfrm>
                <a:off x="8160332" y="3926504"/>
                <a:ext cx="122572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NODE 2</a:t>
                </a:r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6245273" y="3761204"/>
              <a:ext cx="2409711" cy="2924952"/>
              <a:chOff x="902265" y="3713875"/>
              <a:chExt cx="2409711" cy="2924952"/>
            </a:xfrm>
          </p:grpSpPr>
          <p:sp>
            <p:nvSpPr>
              <p:cNvPr id="99" name="AutoShape 13"/>
              <p:cNvSpPr>
                <a:spLocks noChangeArrowheads="1"/>
              </p:cNvSpPr>
              <p:nvPr/>
            </p:nvSpPr>
            <p:spPr bwMode="auto">
              <a:xfrm>
                <a:off x="902265" y="4908068"/>
                <a:ext cx="2409711" cy="1730759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grpSp>
            <p:nvGrpSpPr>
              <p:cNvPr id="100" name="Group 99"/>
              <p:cNvGrpSpPr/>
              <p:nvPr/>
            </p:nvGrpSpPr>
            <p:grpSpPr>
              <a:xfrm>
                <a:off x="1516843" y="3713875"/>
                <a:ext cx="1180554" cy="719656"/>
                <a:chOff x="2540000" y="3927438"/>
                <a:chExt cx="1156189" cy="1085272"/>
              </a:xfrm>
            </p:grpSpPr>
            <p:sp>
              <p:nvSpPr>
                <p:cNvPr id="102" name="Rectangle 101"/>
                <p:cNvSpPr/>
                <p:nvPr/>
              </p:nvSpPr>
              <p:spPr bwMode="auto">
                <a:xfrm>
                  <a:off x="2540000" y="3927438"/>
                  <a:ext cx="1154545" cy="1085272"/>
                </a:xfrm>
                <a:prstGeom prst="rect">
                  <a:avLst/>
                </a:prstGeom>
                <a:solidFill>
                  <a:srgbClr val="CFDBFD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03" name="TextBox 102"/>
                <p:cNvSpPr txBox="1"/>
                <p:nvPr/>
              </p:nvSpPr>
              <p:spPr>
                <a:xfrm>
                  <a:off x="2564735" y="4138146"/>
                  <a:ext cx="1131454" cy="417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SLICE 3</a:t>
                  </a:r>
                </a:p>
              </p:txBody>
            </p:sp>
          </p:grpSp>
          <p:cxnSp>
            <p:nvCxnSpPr>
              <p:cNvPr id="101" name="Straight Connector 100"/>
              <p:cNvCxnSpPr/>
              <p:nvPr/>
            </p:nvCxnSpPr>
            <p:spPr bwMode="auto">
              <a:xfrm>
                <a:off x="2107120" y="4428499"/>
                <a:ext cx="1" cy="574161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93" name="Group 92"/>
            <p:cNvGrpSpPr/>
            <p:nvPr/>
          </p:nvGrpSpPr>
          <p:grpSpPr>
            <a:xfrm>
              <a:off x="8916778" y="3761204"/>
              <a:ext cx="2409711" cy="2924952"/>
              <a:chOff x="902265" y="3713875"/>
              <a:chExt cx="2409711" cy="2924952"/>
            </a:xfrm>
          </p:grpSpPr>
          <p:sp>
            <p:nvSpPr>
              <p:cNvPr id="94" name="AutoShape 13"/>
              <p:cNvSpPr>
                <a:spLocks noChangeArrowheads="1"/>
              </p:cNvSpPr>
              <p:nvPr/>
            </p:nvSpPr>
            <p:spPr bwMode="auto">
              <a:xfrm>
                <a:off x="902265" y="4908068"/>
                <a:ext cx="2409711" cy="1730759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grpSp>
            <p:nvGrpSpPr>
              <p:cNvPr id="95" name="Group 94"/>
              <p:cNvGrpSpPr/>
              <p:nvPr/>
            </p:nvGrpSpPr>
            <p:grpSpPr>
              <a:xfrm>
                <a:off x="1516843" y="3713875"/>
                <a:ext cx="1180554" cy="719656"/>
                <a:chOff x="2540000" y="3927438"/>
                <a:chExt cx="1156189" cy="1085272"/>
              </a:xfrm>
            </p:grpSpPr>
            <p:sp>
              <p:nvSpPr>
                <p:cNvPr id="97" name="Rectangle 96"/>
                <p:cNvSpPr/>
                <p:nvPr/>
              </p:nvSpPr>
              <p:spPr bwMode="auto">
                <a:xfrm>
                  <a:off x="2540000" y="3927438"/>
                  <a:ext cx="1154545" cy="1085272"/>
                </a:xfrm>
                <a:prstGeom prst="rect">
                  <a:avLst/>
                </a:prstGeom>
                <a:solidFill>
                  <a:srgbClr val="CFDBFD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98" name="TextBox 97"/>
                <p:cNvSpPr txBox="1"/>
                <p:nvPr/>
              </p:nvSpPr>
              <p:spPr>
                <a:xfrm>
                  <a:off x="2564735" y="4138146"/>
                  <a:ext cx="1131454" cy="417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SLICE 4</a:t>
                  </a:r>
                </a:p>
              </p:txBody>
            </p:sp>
          </p:grpSp>
          <p:cxnSp>
            <p:nvCxnSpPr>
              <p:cNvPr id="96" name="Straight Connector 95"/>
              <p:cNvCxnSpPr/>
              <p:nvPr/>
            </p:nvCxnSpPr>
            <p:spPr bwMode="auto">
              <a:xfrm>
                <a:off x="2107120" y="4428499"/>
                <a:ext cx="1" cy="574161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cxnSp>
        <p:nvCxnSpPr>
          <p:cNvPr id="88" name="Straight Connector 87"/>
          <p:cNvCxnSpPr/>
          <p:nvPr/>
        </p:nvCxnSpPr>
        <p:spPr bwMode="auto">
          <a:xfrm flipV="1">
            <a:off x="6275181" y="2751235"/>
            <a:ext cx="3178732" cy="1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86" name="Straight Connector 85"/>
          <p:cNvCxnSpPr>
            <a:cxnSpLocks noChangeAspect="1"/>
          </p:cNvCxnSpPr>
          <p:nvPr/>
        </p:nvCxnSpPr>
        <p:spPr bwMode="auto">
          <a:xfrm>
            <a:off x="7884098" y="2429931"/>
            <a:ext cx="0" cy="321304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cxnSp>
        <p:nvCxnSpPr>
          <p:cNvPr id="80" name="Straight Connector 79"/>
          <p:cNvCxnSpPr/>
          <p:nvPr/>
        </p:nvCxnSpPr>
        <p:spPr bwMode="auto">
          <a:xfrm>
            <a:off x="8957370" y="2746953"/>
            <a:ext cx="1" cy="380937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aphicFrame>
        <p:nvGraphicFramePr>
          <p:cNvPr id="125" name="Table 124"/>
          <p:cNvGraphicFramePr>
            <a:graphicFrameLocks noGrp="1"/>
          </p:cNvGraphicFramePr>
          <p:nvPr>
            <p:extLst/>
          </p:nvPr>
        </p:nvGraphicFramePr>
        <p:xfrm>
          <a:off x="4443133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6" name="Table 125"/>
          <p:cNvGraphicFramePr>
            <a:graphicFrameLocks noGrp="1"/>
          </p:cNvGraphicFramePr>
          <p:nvPr>
            <p:extLst/>
          </p:nvPr>
        </p:nvGraphicFramePr>
        <p:xfrm>
          <a:off x="4948770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7" name="Table 126"/>
          <p:cNvGraphicFramePr>
            <a:graphicFrameLocks noGrp="1"/>
          </p:cNvGraphicFramePr>
          <p:nvPr>
            <p:extLst/>
          </p:nvPr>
        </p:nvGraphicFramePr>
        <p:xfrm>
          <a:off x="4612911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8" name="Table 127"/>
          <p:cNvGraphicFramePr>
            <a:graphicFrameLocks noGrp="1"/>
          </p:cNvGraphicFramePr>
          <p:nvPr>
            <p:extLst/>
          </p:nvPr>
        </p:nvGraphicFramePr>
        <p:xfrm>
          <a:off x="6207579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29" name="Table 128"/>
          <p:cNvGraphicFramePr>
            <a:graphicFrameLocks noGrp="1"/>
          </p:cNvGraphicFramePr>
          <p:nvPr>
            <p:extLst/>
          </p:nvPr>
        </p:nvGraphicFramePr>
        <p:xfrm>
          <a:off x="6713216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0" name="Table 129"/>
          <p:cNvGraphicFramePr>
            <a:graphicFrameLocks noGrp="1"/>
          </p:cNvGraphicFramePr>
          <p:nvPr>
            <p:extLst/>
          </p:nvPr>
        </p:nvGraphicFramePr>
        <p:xfrm>
          <a:off x="6377357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1" name="Table 130"/>
          <p:cNvGraphicFramePr>
            <a:graphicFrameLocks noGrp="1"/>
          </p:cNvGraphicFramePr>
          <p:nvPr>
            <p:extLst/>
          </p:nvPr>
        </p:nvGraphicFramePr>
        <p:xfrm>
          <a:off x="7981270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2" name="Table 131"/>
          <p:cNvGraphicFramePr>
            <a:graphicFrameLocks noGrp="1"/>
          </p:cNvGraphicFramePr>
          <p:nvPr>
            <p:extLst/>
          </p:nvPr>
        </p:nvGraphicFramePr>
        <p:xfrm>
          <a:off x="8486907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3" name="Table 132"/>
          <p:cNvGraphicFramePr>
            <a:graphicFrameLocks noGrp="1"/>
          </p:cNvGraphicFramePr>
          <p:nvPr>
            <p:extLst/>
          </p:nvPr>
        </p:nvGraphicFramePr>
        <p:xfrm>
          <a:off x="8151048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4" name="Table 133"/>
          <p:cNvGraphicFramePr>
            <a:graphicFrameLocks noGrp="1"/>
          </p:cNvGraphicFramePr>
          <p:nvPr>
            <p:extLst/>
          </p:nvPr>
        </p:nvGraphicFramePr>
        <p:xfrm>
          <a:off x="9760574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5" name="Table 134"/>
          <p:cNvGraphicFramePr>
            <a:graphicFrameLocks noGrp="1"/>
          </p:cNvGraphicFramePr>
          <p:nvPr>
            <p:extLst/>
          </p:nvPr>
        </p:nvGraphicFramePr>
        <p:xfrm>
          <a:off x="10266211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6" name="Table 135"/>
          <p:cNvGraphicFramePr>
            <a:graphicFrameLocks noGrp="1"/>
          </p:cNvGraphicFramePr>
          <p:nvPr>
            <p:extLst/>
          </p:nvPr>
        </p:nvGraphicFramePr>
        <p:xfrm>
          <a:off x="9930352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7" name="Table 136"/>
          <p:cNvGraphicFramePr>
            <a:graphicFrameLocks noGrp="1"/>
          </p:cNvGraphicFramePr>
          <p:nvPr>
            <p:extLst/>
          </p:nvPr>
        </p:nvGraphicFramePr>
        <p:xfrm>
          <a:off x="8770102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8" name="Table 137"/>
          <p:cNvGraphicFramePr>
            <a:graphicFrameLocks noGrp="1"/>
          </p:cNvGraphicFramePr>
          <p:nvPr>
            <p:extLst/>
          </p:nvPr>
        </p:nvGraphicFramePr>
        <p:xfrm>
          <a:off x="9275739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39" name="Table 138"/>
          <p:cNvGraphicFramePr>
            <a:graphicFrameLocks noGrp="1"/>
          </p:cNvGraphicFramePr>
          <p:nvPr>
            <p:extLst/>
          </p:nvPr>
        </p:nvGraphicFramePr>
        <p:xfrm>
          <a:off x="8939880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0" name="Table 139"/>
          <p:cNvGraphicFramePr>
            <a:graphicFrameLocks noGrp="1"/>
          </p:cNvGraphicFramePr>
          <p:nvPr>
            <p:extLst/>
          </p:nvPr>
        </p:nvGraphicFramePr>
        <p:xfrm>
          <a:off x="10546275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1" name="Table 140"/>
          <p:cNvGraphicFramePr>
            <a:graphicFrameLocks noGrp="1"/>
          </p:cNvGraphicFramePr>
          <p:nvPr>
            <p:extLst/>
          </p:nvPr>
        </p:nvGraphicFramePr>
        <p:xfrm>
          <a:off x="11051912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2" name="Table 141"/>
          <p:cNvGraphicFramePr>
            <a:graphicFrameLocks noGrp="1"/>
          </p:cNvGraphicFramePr>
          <p:nvPr>
            <p:extLst/>
          </p:nvPr>
        </p:nvGraphicFramePr>
        <p:xfrm>
          <a:off x="10716053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3" name="Table 142"/>
          <p:cNvGraphicFramePr>
            <a:graphicFrameLocks noGrp="1"/>
          </p:cNvGraphicFramePr>
          <p:nvPr>
            <p:extLst/>
          </p:nvPr>
        </p:nvGraphicFramePr>
        <p:xfrm>
          <a:off x="5232680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4" name="Table 143"/>
          <p:cNvGraphicFramePr>
            <a:graphicFrameLocks noGrp="1"/>
          </p:cNvGraphicFramePr>
          <p:nvPr>
            <p:extLst/>
          </p:nvPr>
        </p:nvGraphicFramePr>
        <p:xfrm>
          <a:off x="5738317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5" name="Table 144"/>
          <p:cNvGraphicFramePr>
            <a:graphicFrameLocks noGrp="1"/>
          </p:cNvGraphicFramePr>
          <p:nvPr>
            <p:extLst/>
          </p:nvPr>
        </p:nvGraphicFramePr>
        <p:xfrm>
          <a:off x="5402458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6" name="Table 145"/>
          <p:cNvGraphicFramePr>
            <a:graphicFrameLocks noGrp="1"/>
          </p:cNvGraphicFramePr>
          <p:nvPr>
            <p:extLst/>
          </p:nvPr>
        </p:nvGraphicFramePr>
        <p:xfrm>
          <a:off x="6997126" y="4353852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7" name="Table 146"/>
          <p:cNvGraphicFramePr>
            <a:graphicFrameLocks noGrp="1"/>
          </p:cNvGraphicFramePr>
          <p:nvPr>
            <p:extLst/>
          </p:nvPr>
        </p:nvGraphicFramePr>
        <p:xfrm>
          <a:off x="7502763" y="4353852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48" name="Table 147"/>
          <p:cNvGraphicFramePr>
            <a:graphicFrameLocks noGrp="1"/>
          </p:cNvGraphicFramePr>
          <p:nvPr>
            <p:extLst/>
          </p:nvPr>
        </p:nvGraphicFramePr>
        <p:xfrm>
          <a:off x="7166904" y="4353852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9" name="AutoShape 13"/>
          <p:cNvSpPr>
            <a:spLocks noChangeArrowheads="1"/>
          </p:cNvSpPr>
          <p:nvPr/>
        </p:nvSpPr>
        <p:spPr bwMode="auto">
          <a:xfrm>
            <a:off x="5651240" y="5552905"/>
            <a:ext cx="4493607" cy="1148300"/>
          </a:xfrm>
          <a:prstGeom prst="can">
            <a:avLst>
              <a:gd name="adj" fmla="val 25000"/>
            </a:avLst>
          </a:prstGeom>
          <a:solidFill>
            <a:srgbClr val="E9FF51"/>
          </a:solidFill>
          <a:ln w="19050">
            <a:solidFill>
              <a:srgbClr val="01020B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200" b="0">
              <a:latin typeface="Arial" charset="0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4832027" y="5794355"/>
            <a:ext cx="8129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1020B"/>
                </a:solidFill>
                <a:latin typeface="Arial"/>
                <a:cs typeface="Arial"/>
              </a:rPr>
              <a:t>S3</a:t>
            </a:r>
          </a:p>
        </p:txBody>
      </p:sp>
      <p:cxnSp>
        <p:nvCxnSpPr>
          <p:cNvPr id="151" name="Straight Connector 150"/>
          <p:cNvCxnSpPr/>
          <p:nvPr/>
        </p:nvCxnSpPr>
        <p:spPr bwMode="auto">
          <a:xfrm>
            <a:off x="6081354" y="3843692"/>
            <a:ext cx="0" cy="1883936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53" name="Straight Connector 152"/>
          <p:cNvCxnSpPr/>
          <p:nvPr/>
        </p:nvCxnSpPr>
        <p:spPr bwMode="auto">
          <a:xfrm>
            <a:off x="9628082" y="3843649"/>
            <a:ext cx="0" cy="1883936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154" name="Table 153"/>
          <p:cNvGraphicFramePr>
            <a:graphicFrameLocks noGrp="1"/>
          </p:cNvGraphicFramePr>
          <p:nvPr>
            <p:extLst/>
          </p:nvPr>
        </p:nvGraphicFramePr>
        <p:xfrm>
          <a:off x="8075967" y="5900609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5" name="Table 154"/>
          <p:cNvGraphicFramePr>
            <a:graphicFrameLocks noGrp="1"/>
          </p:cNvGraphicFramePr>
          <p:nvPr>
            <p:extLst/>
          </p:nvPr>
        </p:nvGraphicFramePr>
        <p:xfrm>
          <a:off x="8581604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6" name="Table 155"/>
          <p:cNvGraphicFramePr>
            <a:graphicFrameLocks noGrp="1"/>
          </p:cNvGraphicFramePr>
          <p:nvPr>
            <p:extLst/>
          </p:nvPr>
        </p:nvGraphicFramePr>
        <p:xfrm>
          <a:off x="8245745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7" name="Table 156"/>
          <p:cNvGraphicFramePr>
            <a:graphicFrameLocks noGrp="1"/>
          </p:cNvGraphicFramePr>
          <p:nvPr>
            <p:extLst/>
          </p:nvPr>
        </p:nvGraphicFramePr>
        <p:xfrm>
          <a:off x="9198628" y="5900609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8" name="Table 157"/>
          <p:cNvGraphicFramePr>
            <a:graphicFrameLocks noGrp="1"/>
          </p:cNvGraphicFramePr>
          <p:nvPr>
            <p:extLst/>
          </p:nvPr>
        </p:nvGraphicFramePr>
        <p:xfrm>
          <a:off x="9704265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59" name="Table 158"/>
          <p:cNvGraphicFramePr>
            <a:graphicFrameLocks noGrp="1"/>
          </p:cNvGraphicFramePr>
          <p:nvPr>
            <p:extLst/>
          </p:nvPr>
        </p:nvGraphicFramePr>
        <p:xfrm>
          <a:off x="9368406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EFA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0" name="Table 159"/>
          <p:cNvGraphicFramePr>
            <a:graphicFrameLocks noGrp="1"/>
          </p:cNvGraphicFramePr>
          <p:nvPr>
            <p:extLst/>
          </p:nvPr>
        </p:nvGraphicFramePr>
        <p:xfrm>
          <a:off x="5931215" y="5900609"/>
          <a:ext cx="148853" cy="703728"/>
        </p:xfrm>
        <a:graphic>
          <a:graphicData uri="http://schemas.openxmlformats.org/drawingml/2006/table">
            <a:tbl>
              <a:tblPr/>
              <a:tblGrid>
                <a:gridCol w="14885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1" name="Table 160"/>
          <p:cNvGraphicFramePr>
            <a:graphicFrameLocks noGrp="1"/>
          </p:cNvGraphicFramePr>
          <p:nvPr>
            <p:extLst/>
          </p:nvPr>
        </p:nvGraphicFramePr>
        <p:xfrm>
          <a:off x="6488410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2" name="Table 161"/>
          <p:cNvGraphicFramePr>
            <a:graphicFrameLocks noGrp="1"/>
          </p:cNvGraphicFramePr>
          <p:nvPr>
            <p:extLst/>
          </p:nvPr>
        </p:nvGraphicFramePr>
        <p:xfrm>
          <a:off x="6136171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3" name="Table 162"/>
          <p:cNvGraphicFramePr>
            <a:graphicFrameLocks noGrp="1"/>
          </p:cNvGraphicFramePr>
          <p:nvPr>
            <p:extLst/>
          </p:nvPr>
        </p:nvGraphicFramePr>
        <p:xfrm>
          <a:off x="6973269" y="5900609"/>
          <a:ext cx="139418" cy="703728"/>
        </p:xfrm>
        <a:graphic>
          <a:graphicData uri="http://schemas.openxmlformats.org/drawingml/2006/table">
            <a:tbl>
              <a:tblPr/>
              <a:tblGrid>
                <a:gridCol w="13941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4" name="Table 163"/>
          <p:cNvGraphicFramePr>
            <a:graphicFrameLocks noGrp="1"/>
          </p:cNvGraphicFramePr>
          <p:nvPr>
            <p:extLst/>
          </p:nvPr>
        </p:nvGraphicFramePr>
        <p:xfrm>
          <a:off x="7478906" y="5900609"/>
          <a:ext cx="246951" cy="703728"/>
        </p:xfrm>
        <a:graphic>
          <a:graphicData uri="http://schemas.openxmlformats.org/drawingml/2006/table">
            <a:tbl>
              <a:tblPr/>
              <a:tblGrid>
                <a:gridCol w="24695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</a:t>
                      </a: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165" name="Table 164"/>
          <p:cNvGraphicFramePr>
            <a:graphicFrameLocks noGrp="1"/>
          </p:cNvGraphicFramePr>
          <p:nvPr>
            <p:extLst/>
          </p:nvPr>
        </p:nvGraphicFramePr>
        <p:xfrm>
          <a:off x="7143047" y="5900609"/>
          <a:ext cx="301572" cy="703728"/>
        </p:xfrm>
        <a:graphic>
          <a:graphicData uri="http://schemas.openxmlformats.org/drawingml/2006/table">
            <a:tbl>
              <a:tblPr/>
              <a:tblGrid>
                <a:gridCol w="30157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636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80020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6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9339" marR="9339" marT="9339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8C1E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52" name="Rounded Rectangular Callout 151"/>
          <p:cNvSpPr/>
          <p:nvPr/>
        </p:nvSpPr>
        <p:spPr bwMode="auto">
          <a:xfrm>
            <a:off x="664806" y="2111818"/>
            <a:ext cx="3286477" cy="510778"/>
          </a:xfrm>
          <a:prstGeom prst="wedgeRoundRectCallout">
            <a:avLst>
              <a:gd name="adj1" fmla="val 73451"/>
              <a:gd name="adj2" fmla="val 230092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Assume Node 1 fails</a:t>
            </a:r>
            <a:endParaRPr lang="en-US" b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6" name="Rounded Rectangular Callout 165"/>
          <p:cNvSpPr/>
          <p:nvPr/>
        </p:nvSpPr>
        <p:spPr bwMode="auto">
          <a:xfrm>
            <a:off x="7169321" y="732594"/>
            <a:ext cx="4776730" cy="919401"/>
          </a:xfrm>
          <a:prstGeom prst="wedgeRoundRectCallout">
            <a:avLst>
              <a:gd name="adj1" fmla="val 987"/>
              <a:gd name="adj2" fmla="val 214440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Alternative #1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: Node 2 processes 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load until Node 1 is restored</a:t>
            </a:r>
          </a:p>
        </p:txBody>
      </p:sp>
      <p:sp>
        <p:nvSpPr>
          <p:cNvPr id="167" name="Rounded Rectangular Callout 166"/>
          <p:cNvSpPr/>
          <p:nvPr/>
        </p:nvSpPr>
        <p:spPr bwMode="auto">
          <a:xfrm>
            <a:off x="2549959" y="1754166"/>
            <a:ext cx="5535023" cy="510778"/>
          </a:xfrm>
          <a:prstGeom prst="wedgeRoundRectCallout">
            <a:avLst>
              <a:gd name="adj1" fmla="val 9319"/>
              <a:gd name="adj2" fmla="val 211327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Alternative #2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: New 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node instantiated</a:t>
            </a:r>
          </a:p>
        </p:txBody>
      </p:sp>
      <p:grpSp>
        <p:nvGrpSpPr>
          <p:cNvPr id="168" name="Group 167"/>
          <p:cNvGrpSpPr/>
          <p:nvPr/>
        </p:nvGrpSpPr>
        <p:grpSpPr>
          <a:xfrm>
            <a:off x="4410146" y="3118599"/>
            <a:ext cx="3370260" cy="2050519"/>
            <a:chOff x="902265" y="3595541"/>
            <a:chExt cx="5081215" cy="3090615"/>
          </a:xfrm>
        </p:grpSpPr>
        <p:grpSp>
          <p:nvGrpSpPr>
            <p:cNvPr id="169" name="Group 168"/>
            <p:cNvGrpSpPr/>
            <p:nvPr/>
          </p:nvGrpSpPr>
          <p:grpSpPr>
            <a:xfrm>
              <a:off x="1351954" y="3595541"/>
              <a:ext cx="4189922" cy="1085274"/>
              <a:chOff x="1351954" y="3595541"/>
              <a:chExt cx="4189922" cy="1085274"/>
            </a:xfrm>
          </p:grpSpPr>
          <p:sp>
            <p:nvSpPr>
              <p:cNvPr id="182" name="Rectangle 181"/>
              <p:cNvSpPr/>
              <p:nvPr/>
            </p:nvSpPr>
            <p:spPr bwMode="auto">
              <a:xfrm>
                <a:off x="1351954" y="3595541"/>
                <a:ext cx="4189922" cy="1085274"/>
              </a:xfrm>
              <a:prstGeom prst="rect">
                <a:avLst/>
              </a:prstGeom>
              <a:solidFill>
                <a:srgbClr val="92D050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200"/>
              </a:p>
            </p:txBody>
          </p:sp>
          <p:sp>
            <p:nvSpPr>
              <p:cNvPr id="183" name="TextBox 182"/>
              <p:cNvSpPr txBox="1"/>
              <p:nvPr/>
            </p:nvSpPr>
            <p:spPr>
              <a:xfrm>
                <a:off x="2610162" y="3847819"/>
                <a:ext cx="1712662" cy="5102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u="sng" dirty="0">
                    <a:solidFill>
                      <a:srgbClr val="FF0000"/>
                    </a:solidFill>
                    <a:latin typeface="Arial"/>
                    <a:cs typeface="Arial"/>
                  </a:rPr>
                  <a:t>NODE 3</a:t>
                </a:r>
              </a:p>
            </p:txBody>
          </p:sp>
        </p:grpSp>
        <p:grpSp>
          <p:nvGrpSpPr>
            <p:cNvPr id="170" name="Group 169"/>
            <p:cNvGrpSpPr/>
            <p:nvPr/>
          </p:nvGrpSpPr>
          <p:grpSpPr>
            <a:xfrm>
              <a:off x="902265" y="3761204"/>
              <a:ext cx="2409711" cy="2924952"/>
              <a:chOff x="902265" y="3713875"/>
              <a:chExt cx="2409711" cy="2924952"/>
            </a:xfrm>
          </p:grpSpPr>
          <p:sp>
            <p:nvSpPr>
              <p:cNvPr id="177" name="AutoShape 13"/>
              <p:cNvSpPr>
                <a:spLocks noChangeArrowheads="1"/>
              </p:cNvSpPr>
              <p:nvPr/>
            </p:nvSpPr>
            <p:spPr bwMode="auto">
              <a:xfrm>
                <a:off x="902265" y="4908068"/>
                <a:ext cx="2409711" cy="1730759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grpSp>
            <p:nvGrpSpPr>
              <p:cNvPr id="178" name="Group 177"/>
              <p:cNvGrpSpPr/>
              <p:nvPr/>
            </p:nvGrpSpPr>
            <p:grpSpPr>
              <a:xfrm>
                <a:off x="1516843" y="3713875"/>
                <a:ext cx="1180554" cy="719656"/>
                <a:chOff x="2540000" y="3927438"/>
                <a:chExt cx="1156189" cy="1085272"/>
              </a:xfrm>
            </p:grpSpPr>
            <p:sp>
              <p:nvSpPr>
                <p:cNvPr id="180" name="Rectangle 179"/>
                <p:cNvSpPr/>
                <p:nvPr/>
              </p:nvSpPr>
              <p:spPr bwMode="auto">
                <a:xfrm>
                  <a:off x="2540000" y="3927438"/>
                  <a:ext cx="1154545" cy="1085272"/>
                </a:xfrm>
                <a:prstGeom prst="rect">
                  <a:avLst/>
                </a:prstGeom>
                <a:solidFill>
                  <a:srgbClr val="CFDBFD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81" name="TextBox 180"/>
                <p:cNvSpPr txBox="1"/>
                <p:nvPr/>
              </p:nvSpPr>
              <p:spPr>
                <a:xfrm>
                  <a:off x="2564735" y="4138146"/>
                  <a:ext cx="1131454" cy="417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SLICE 1</a:t>
                  </a:r>
                </a:p>
              </p:txBody>
            </p:sp>
          </p:grpSp>
          <p:cxnSp>
            <p:nvCxnSpPr>
              <p:cNvPr id="179" name="Straight Connector 178"/>
              <p:cNvCxnSpPr/>
              <p:nvPr/>
            </p:nvCxnSpPr>
            <p:spPr bwMode="auto">
              <a:xfrm>
                <a:off x="2107120" y="4428499"/>
                <a:ext cx="1" cy="574161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71" name="Group 170"/>
            <p:cNvGrpSpPr/>
            <p:nvPr/>
          </p:nvGrpSpPr>
          <p:grpSpPr>
            <a:xfrm>
              <a:off x="3573769" y="3761204"/>
              <a:ext cx="2409711" cy="2924952"/>
              <a:chOff x="902265" y="3713875"/>
              <a:chExt cx="2409711" cy="2924952"/>
            </a:xfrm>
          </p:grpSpPr>
          <p:sp>
            <p:nvSpPr>
              <p:cNvPr id="172" name="AutoShape 13"/>
              <p:cNvSpPr>
                <a:spLocks noChangeArrowheads="1"/>
              </p:cNvSpPr>
              <p:nvPr/>
            </p:nvSpPr>
            <p:spPr bwMode="auto">
              <a:xfrm>
                <a:off x="902265" y="4908068"/>
                <a:ext cx="2409711" cy="1730759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grpSp>
            <p:nvGrpSpPr>
              <p:cNvPr id="173" name="Group 172"/>
              <p:cNvGrpSpPr/>
              <p:nvPr/>
            </p:nvGrpSpPr>
            <p:grpSpPr>
              <a:xfrm>
                <a:off x="1516843" y="3713875"/>
                <a:ext cx="1180554" cy="719656"/>
                <a:chOff x="2540000" y="3927438"/>
                <a:chExt cx="1156189" cy="1085272"/>
              </a:xfrm>
            </p:grpSpPr>
            <p:sp>
              <p:nvSpPr>
                <p:cNvPr id="175" name="Rectangle 174"/>
                <p:cNvSpPr/>
                <p:nvPr/>
              </p:nvSpPr>
              <p:spPr bwMode="auto">
                <a:xfrm>
                  <a:off x="2540000" y="3927438"/>
                  <a:ext cx="1154545" cy="1085272"/>
                </a:xfrm>
                <a:prstGeom prst="rect">
                  <a:avLst/>
                </a:prstGeom>
                <a:solidFill>
                  <a:srgbClr val="CFDBFD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/>
                </a:p>
              </p:txBody>
            </p:sp>
            <p:sp>
              <p:nvSpPr>
                <p:cNvPr id="176" name="TextBox 175"/>
                <p:cNvSpPr txBox="1"/>
                <p:nvPr/>
              </p:nvSpPr>
              <p:spPr>
                <a:xfrm>
                  <a:off x="2564735" y="4138146"/>
                  <a:ext cx="1131454" cy="4177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SLICE 2</a:t>
                  </a:r>
                </a:p>
              </p:txBody>
            </p:sp>
          </p:grpSp>
          <p:cxnSp>
            <p:nvCxnSpPr>
              <p:cNvPr id="174" name="Straight Connector 173"/>
              <p:cNvCxnSpPr/>
              <p:nvPr/>
            </p:nvCxnSpPr>
            <p:spPr bwMode="auto">
              <a:xfrm>
                <a:off x="2107120" y="4428499"/>
                <a:ext cx="1" cy="574161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cxnSp>
        <p:nvCxnSpPr>
          <p:cNvPr id="81" name="Straight Connector 80"/>
          <p:cNvCxnSpPr/>
          <p:nvPr/>
        </p:nvCxnSpPr>
        <p:spPr bwMode="auto">
          <a:xfrm>
            <a:off x="6816390" y="2742470"/>
            <a:ext cx="1" cy="380937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sp>
        <p:nvSpPr>
          <p:cNvPr id="184" name="Rounded Rectangular Callout 183"/>
          <p:cNvSpPr/>
          <p:nvPr/>
        </p:nvSpPr>
        <p:spPr bwMode="auto">
          <a:xfrm>
            <a:off x="71257" y="3101417"/>
            <a:ext cx="3891216" cy="919401"/>
          </a:xfrm>
          <a:prstGeom prst="wedgeRoundRectCallout">
            <a:avLst>
              <a:gd name="adj1" fmla="val 72398"/>
              <a:gd name="adj2" fmla="val 25387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Node 3 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processes workload using 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data in S3</a:t>
            </a:r>
          </a:p>
        </p:txBody>
      </p:sp>
      <p:sp>
        <p:nvSpPr>
          <p:cNvPr id="3" name="Freeform 2"/>
          <p:cNvSpPr/>
          <p:nvPr/>
        </p:nvSpPr>
        <p:spPr bwMode="auto">
          <a:xfrm>
            <a:off x="5332218" y="3776871"/>
            <a:ext cx="2658843" cy="3081130"/>
          </a:xfrm>
          <a:custGeom>
            <a:avLst/>
            <a:gdLst>
              <a:gd name="connsiteX0" fmla="*/ 95365 w 2321730"/>
              <a:gd name="connsiteY0" fmla="*/ 2385391 h 3260191"/>
              <a:gd name="connsiteX1" fmla="*/ 111267 w 2321730"/>
              <a:gd name="connsiteY1" fmla="*/ 2337683 h 3260191"/>
              <a:gd name="connsiteX2" fmla="*/ 119219 w 2321730"/>
              <a:gd name="connsiteY2" fmla="*/ 2266121 h 3260191"/>
              <a:gd name="connsiteX3" fmla="*/ 127170 w 2321730"/>
              <a:gd name="connsiteY3" fmla="*/ 2218413 h 3260191"/>
              <a:gd name="connsiteX4" fmla="*/ 135121 w 2321730"/>
              <a:gd name="connsiteY4" fmla="*/ 2178657 h 3260191"/>
              <a:gd name="connsiteX5" fmla="*/ 151024 w 2321730"/>
              <a:gd name="connsiteY5" fmla="*/ 2154803 h 3260191"/>
              <a:gd name="connsiteX6" fmla="*/ 158975 w 2321730"/>
              <a:gd name="connsiteY6" fmla="*/ 2122998 h 3260191"/>
              <a:gd name="connsiteX7" fmla="*/ 174878 w 2321730"/>
              <a:gd name="connsiteY7" fmla="*/ 2099144 h 3260191"/>
              <a:gd name="connsiteX8" fmla="*/ 222586 w 2321730"/>
              <a:gd name="connsiteY8" fmla="*/ 2019631 h 3260191"/>
              <a:gd name="connsiteX9" fmla="*/ 254391 w 2321730"/>
              <a:gd name="connsiteY9" fmla="*/ 1971923 h 3260191"/>
              <a:gd name="connsiteX10" fmla="*/ 302099 w 2321730"/>
              <a:gd name="connsiteY10" fmla="*/ 1956020 h 3260191"/>
              <a:gd name="connsiteX11" fmla="*/ 357758 w 2321730"/>
              <a:gd name="connsiteY11" fmla="*/ 1932167 h 3260191"/>
              <a:gd name="connsiteX12" fmla="*/ 453173 w 2321730"/>
              <a:gd name="connsiteY12" fmla="*/ 1916264 h 3260191"/>
              <a:gd name="connsiteX13" fmla="*/ 532686 w 2321730"/>
              <a:gd name="connsiteY13" fmla="*/ 1908313 h 3260191"/>
              <a:gd name="connsiteX14" fmla="*/ 620151 w 2321730"/>
              <a:gd name="connsiteY14" fmla="*/ 1892410 h 3260191"/>
              <a:gd name="connsiteX15" fmla="*/ 1192645 w 2321730"/>
              <a:gd name="connsiteY15" fmla="*/ 1900361 h 3260191"/>
              <a:gd name="connsiteX16" fmla="*/ 1224450 w 2321730"/>
              <a:gd name="connsiteY16" fmla="*/ 1908313 h 3260191"/>
              <a:gd name="connsiteX17" fmla="*/ 1296012 w 2321730"/>
              <a:gd name="connsiteY17" fmla="*/ 1924215 h 3260191"/>
              <a:gd name="connsiteX18" fmla="*/ 1319866 w 2321730"/>
              <a:gd name="connsiteY18" fmla="*/ 1932167 h 3260191"/>
              <a:gd name="connsiteX19" fmla="*/ 1367573 w 2321730"/>
              <a:gd name="connsiteY19" fmla="*/ 1940118 h 3260191"/>
              <a:gd name="connsiteX20" fmla="*/ 1391427 w 2321730"/>
              <a:gd name="connsiteY20" fmla="*/ 1948069 h 3260191"/>
              <a:gd name="connsiteX21" fmla="*/ 1478892 w 2321730"/>
              <a:gd name="connsiteY21" fmla="*/ 1963972 h 3260191"/>
              <a:gd name="connsiteX22" fmla="*/ 1502746 w 2321730"/>
              <a:gd name="connsiteY22" fmla="*/ 1971923 h 3260191"/>
              <a:gd name="connsiteX23" fmla="*/ 1566356 w 2321730"/>
              <a:gd name="connsiteY23" fmla="*/ 1987826 h 3260191"/>
              <a:gd name="connsiteX24" fmla="*/ 1590210 w 2321730"/>
              <a:gd name="connsiteY24" fmla="*/ 1995777 h 3260191"/>
              <a:gd name="connsiteX25" fmla="*/ 1622015 w 2321730"/>
              <a:gd name="connsiteY25" fmla="*/ 2011680 h 3260191"/>
              <a:gd name="connsiteX26" fmla="*/ 1661772 w 2321730"/>
              <a:gd name="connsiteY26" fmla="*/ 2019631 h 3260191"/>
              <a:gd name="connsiteX27" fmla="*/ 1709479 w 2321730"/>
              <a:gd name="connsiteY27" fmla="*/ 2035533 h 3260191"/>
              <a:gd name="connsiteX28" fmla="*/ 1733333 w 2321730"/>
              <a:gd name="connsiteY28" fmla="*/ 2043485 h 3260191"/>
              <a:gd name="connsiteX29" fmla="*/ 1765139 w 2321730"/>
              <a:gd name="connsiteY29" fmla="*/ 2051436 h 3260191"/>
              <a:gd name="connsiteX30" fmla="*/ 1812846 w 2321730"/>
              <a:gd name="connsiteY30" fmla="*/ 2067339 h 3260191"/>
              <a:gd name="connsiteX31" fmla="*/ 1908262 w 2321730"/>
              <a:gd name="connsiteY31" fmla="*/ 2083241 h 3260191"/>
              <a:gd name="connsiteX32" fmla="*/ 1955970 w 2321730"/>
              <a:gd name="connsiteY32" fmla="*/ 2099144 h 3260191"/>
              <a:gd name="connsiteX33" fmla="*/ 2019580 w 2321730"/>
              <a:gd name="connsiteY33" fmla="*/ 2115047 h 3260191"/>
              <a:gd name="connsiteX34" fmla="*/ 2067288 w 2321730"/>
              <a:gd name="connsiteY34" fmla="*/ 2146852 h 3260191"/>
              <a:gd name="connsiteX35" fmla="*/ 2091142 w 2321730"/>
              <a:gd name="connsiteY35" fmla="*/ 2162754 h 3260191"/>
              <a:gd name="connsiteX36" fmla="*/ 2122947 w 2321730"/>
              <a:gd name="connsiteY36" fmla="*/ 2186608 h 3260191"/>
              <a:gd name="connsiteX37" fmla="*/ 2146801 w 2321730"/>
              <a:gd name="connsiteY37" fmla="*/ 2202511 h 3260191"/>
              <a:gd name="connsiteX38" fmla="*/ 2194509 w 2321730"/>
              <a:gd name="connsiteY38" fmla="*/ 2250219 h 3260191"/>
              <a:gd name="connsiteX39" fmla="*/ 2218363 w 2321730"/>
              <a:gd name="connsiteY39" fmla="*/ 2274073 h 3260191"/>
              <a:gd name="connsiteX40" fmla="*/ 2281973 w 2321730"/>
              <a:gd name="connsiteY40" fmla="*/ 2385391 h 3260191"/>
              <a:gd name="connsiteX41" fmla="*/ 2289925 w 2321730"/>
              <a:gd name="connsiteY41" fmla="*/ 2417196 h 3260191"/>
              <a:gd name="connsiteX42" fmla="*/ 2305827 w 2321730"/>
              <a:gd name="connsiteY42" fmla="*/ 2449001 h 3260191"/>
              <a:gd name="connsiteX43" fmla="*/ 2321730 w 2321730"/>
              <a:gd name="connsiteY43" fmla="*/ 2520563 h 3260191"/>
              <a:gd name="connsiteX44" fmla="*/ 2305827 w 2321730"/>
              <a:gd name="connsiteY44" fmla="*/ 2790907 h 3260191"/>
              <a:gd name="connsiteX45" fmla="*/ 2274022 w 2321730"/>
              <a:gd name="connsiteY45" fmla="*/ 2854518 h 3260191"/>
              <a:gd name="connsiteX46" fmla="*/ 2258119 w 2321730"/>
              <a:gd name="connsiteY46" fmla="*/ 2902226 h 3260191"/>
              <a:gd name="connsiteX47" fmla="*/ 2210412 w 2321730"/>
              <a:gd name="connsiteY47" fmla="*/ 2957885 h 3260191"/>
              <a:gd name="connsiteX48" fmla="*/ 2194509 w 2321730"/>
              <a:gd name="connsiteY48" fmla="*/ 2981739 h 3260191"/>
              <a:gd name="connsiteX49" fmla="*/ 2146801 w 2321730"/>
              <a:gd name="connsiteY49" fmla="*/ 3037398 h 3260191"/>
              <a:gd name="connsiteX50" fmla="*/ 2130899 w 2321730"/>
              <a:gd name="connsiteY50" fmla="*/ 3061252 h 3260191"/>
              <a:gd name="connsiteX51" fmla="*/ 2107045 w 2321730"/>
              <a:gd name="connsiteY51" fmla="*/ 3069203 h 3260191"/>
              <a:gd name="connsiteX52" fmla="*/ 2043434 w 2321730"/>
              <a:gd name="connsiteY52" fmla="*/ 3101008 h 3260191"/>
              <a:gd name="connsiteX53" fmla="*/ 1948019 w 2321730"/>
              <a:gd name="connsiteY53" fmla="*/ 3148716 h 3260191"/>
              <a:gd name="connsiteX54" fmla="*/ 1900311 w 2321730"/>
              <a:gd name="connsiteY54" fmla="*/ 3172570 h 3260191"/>
              <a:gd name="connsiteX55" fmla="*/ 1844652 w 2321730"/>
              <a:gd name="connsiteY55" fmla="*/ 3188473 h 3260191"/>
              <a:gd name="connsiteX56" fmla="*/ 1796944 w 2321730"/>
              <a:gd name="connsiteY56" fmla="*/ 3204375 h 3260191"/>
              <a:gd name="connsiteX57" fmla="*/ 1765139 w 2321730"/>
              <a:gd name="connsiteY57" fmla="*/ 3212327 h 3260191"/>
              <a:gd name="connsiteX58" fmla="*/ 1741285 w 2321730"/>
              <a:gd name="connsiteY58" fmla="*/ 3220278 h 3260191"/>
              <a:gd name="connsiteX59" fmla="*/ 1653820 w 2321730"/>
              <a:gd name="connsiteY59" fmla="*/ 3228229 h 3260191"/>
              <a:gd name="connsiteX60" fmla="*/ 922300 w 2321730"/>
              <a:gd name="connsiteY60" fmla="*/ 3228229 h 3260191"/>
              <a:gd name="connsiteX61" fmla="*/ 850739 w 2321730"/>
              <a:gd name="connsiteY61" fmla="*/ 3220278 h 3260191"/>
              <a:gd name="connsiteX62" fmla="*/ 803031 w 2321730"/>
              <a:gd name="connsiteY62" fmla="*/ 3212327 h 3260191"/>
              <a:gd name="connsiteX63" fmla="*/ 659907 w 2321730"/>
              <a:gd name="connsiteY63" fmla="*/ 3196424 h 3260191"/>
              <a:gd name="connsiteX64" fmla="*/ 620151 w 2321730"/>
              <a:gd name="connsiteY64" fmla="*/ 3172570 h 3260191"/>
              <a:gd name="connsiteX65" fmla="*/ 596297 w 2321730"/>
              <a:gd name="connsiteY65" fmla="*/ 3164619 h 3260191"/>
              <a:gd name="connsiteX66" fmla="*/ 477027 w 2321730"/>
              <a:gd name="connsiteY66" fmla="*/ 3085106 h 3260191"/>
              <a:gd name="connsiteX67" fmla="*/ 445222 w 2321730"/>
              <a:gd name="connsiteY67" fmla="*/ 3053300 h 3260191"/>
              <a:gd name="connsiteX68" fmla="*/ 397514 w 2321730"/>
              <a:gd name="connsiteY68" fmla="*/ 3013544 h 3260191"/>
              <a:gd name="connsiteX69" fmla="*/ 373660 w 2321730"/>
              <a:gd name="connsiteY69" fmla="*/ 2926080 h 3260191"/>
              <a:gd name="connsiteX70" fmla="*/ 365709 w 2321730"/>
              <a:gd name="connsiteY70" fmla="*/ 2894274 h 3260191"/>
              <a:gd name="connsiteX71" fmla="*/ 357758 w 2321730"/>
              <a:gd name="connsiteY71" fmla="*/ 2862469 h 3260191"/>
              <a:gd name="connsiteX72" fmla="*/ 341855 w 2321730"/>
              <a:gd name="connsiteY72" fmla="*/ 2782956 h 3260191"/>
              <a:gd name="connsiteX73" fmla="*/ 333904 w 2321730"/>
              <a:gd name="connsiteY73" fmla="*/ 2743200 h 3260191"/>
              <a:gd name="connsiteX74" fmla="*/ 325952 w 2321730"/>
              <a:gd name="connsiteY74" fmla="*/ 2711394 h 3260191"/>
              <a:gd name="connsiteX75" fmla="*/ 318001 w 2321730"/>
              <a:gd name="connsiteY75" fmla="*/ 2663687 h 3260191"/>
              <a:gd name="connsiteX76" fmla="*/ 302099 w 2321730"/>
              <a:gd name="connsiteY76" fmla="*/ 2600076 h 3260191"/>
              <a:gd name="connsiteX77" fmla="*/ 286196 w 2321730"/>
              <a:gd name="connsiteY77" fmla="*/ 2552368 h 3260191"/>
              <a:gd name="connsiteX78" fmla="*/ 278245 w 2321730"/>
              <a:gd name="connsiteY78" fmla="*/ 2520563 h 3260191"/>
              <a:gd name="connsiteX79" fmla="*/ 262342 w 2321730"/>
              <a:gd name="connsiteY79" fmla="*/ 2472855 h 3260191"/>
              <a:gd name="connsiteX80" fmla="*/ 254391 w 2321730"/>
              <a:gd name="connsiteY80" fmla="*/ 2425147 h 3260191"/>
              <a:gd name="connsiteX81" fmla="*/ 246439 w 2321730"/>
              <a:gd name="connsiteY81" fmla="*/ 2369488 h 3260191"/>
              <a:gd name="connsiteX82" fmla="*/ 230537 w 2321730"/>
              <a:gd name="connsiteY82" fmla="*/ 2289975 h 3260191"/>
              <a:gd name="connsiteX83" fmla="*/ 222586 w 2321730"/>
              <a:gd name="connsiteY83" fmla="*/ 2234316 h 3260191"/>
              <a:gd name="connsiteX84" fmla="*/ 206683 w 2321730"/>
              <a:gd name="connsiteY84" fmla="*/ 2154803 h 3260191"/>
              <a:gd name="connsiteX85" fmla="*/ 198732 w 2321730"/>
              <a:gd name="connsiteY85" fmla="*/ 2115047 h 3260191"/>
              <a:gd name="connsiteX86" fmla="*/ 182829 w 2321730"/>
              <a:gd name="connsiteY86" fmla="*/ 2011680 h 3260191"/>
              <a:gd name="connsiteX87" fmla="*/ 174878 w 2321730"/>
              <a:gd name="connsiteY87" fmla="*/ 1868556 h 3260191"/>
              <a:gd name="connsiteX88" fmla="*/ 158975 w 2321730"/>
              <a:gd name="connsiteY88" fmla="*/ 1264257 h 3260191"/>
              <a:gd name="connsiteX89" fmla="*/ 151024 w 2321730"/>
              <a:gd name="connsiteY89" fmla="*/ 1224500 h 3260191"/>
              <a:gd name="connsiteX90" fmla="*/ 143072 w 2321730"/>
              <a:gd name="connsiteY90" fmla="*/ 1160890 h 3260191"/>
              <a:gd name="connsiteX91" fmla="*/ 135121 w 2321730"/>
              <a:gd name="connsiteY91" fmla="*/ 1121133 h 3260191"/>
              <a:gd name="connsiteX92" fmla="*/ 127170 w 2321730"/>
              <a:gd name="connsiteY92" fmla="*/ 1073426 h 3260191"/>
              <a:gd name="connsiteX93" fmla="*/ 103316 w 2321730"/>
              <a:gd name="connsiteY93" fmla="*/ 985961 h 3260191"/>
              <a:gd name="connsiteX94" fmla="*/ 87413 w 2321730"/>
              <a:gd name="connsiteY94" fmla="*/ 930302 h 3260191"/>
              <a:gd name="connsiteX95" fmla="*/ 79462 w 2321730"/>
              <a:gd name="connsiteY95" fmla="*/ 874643 h 3260191"/>
              <a:gd name="connsiteX96" fmla="*/ 71511 w 2321730"/>
              <a:gd name="connsiteY96" fmla="*/ 834887 h 3260191"/>
              <a:gd name="connsiteX97" fmla="*/ 63559 w 2321730"/>
              <a:gd name="connsiteY97" fmla="*/ 779227 h 3260191"/>
              <a:gd name="connsiteX98" fmla="*/ 55608 w 2321730"/>
              <a:gd name="connsiteY98" fmla="*/ 755373 h 3260191"/>
              <a:gd name="connsiteX99" fmla="*/ 47657 w 2321730"/>
              <a:gd name="connsiteY99" fmla="*/ 723568 h 3260191"/>
              <a:gd name="connsiteX100" fmla="*/ 39706 w 2321730"/>
              <a:gd name="connsiteY100" fmla="*/ 675860 h 3260191"/>
              <a:gd name="connsiteX101" fmla="*/ 31754 w 2321730"/>
              <a:gd name="connsiteY101" fmla="*/ 652007 h 3260191"/>
              <a:gd name="connsiteX102" fmla="*/ 15852 w 2321730"/>
              <a:gd name="connsiteY102" fmla="*/ 588396 h 3260191"/>
              <a:gd name="connsiteX103" fmla="*/ 15852 w 2321730"/>
              <a:gd name="connsiteY103" fmla="*/ 103367 h 3260191"/>
              <a:gd name="connsiteX104" fmla="*/ 23803 w 2321730"/>
              <a:gd name="connsiteY104" fmla="*/ 55659 h 3260191"/>
              <a:gd name="connsiteX105" fmla="*/ 23803 w 2321730"/>
              <a:gd name="connsiteY105" fmla="*/ 0 h 3260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2321730" h="3260191">
                <a:moveTo>
                  <a:pt x="95365" y="2385391"/>
                </a:moveTo>
                <a:cubicBezTo>
                  <a:pt x="100666" y="2369488"/>
                  <a:pt x="107980" y="2354120"/>
                  <a:pt x="111267" y="2337683"/>
                </a:cubicBezTo>
                <a:cubicBezTo>
                  <a:pt x="115974" y="2314148"/>
                  <a:pt x="116047" y="2289911"/>
                  <a:pt x="119219" y="2266121"/>
                </a:cubicBezTo>
                <a:cubicBezTo>
                  <a:pt x="121350" y="2250140"/>
                  <a:pt x="124286" y="2234275"/>
                  <a:pt x="127170" y="2218413"/>
                </a:cubicBezTo>
                <a:cubicBezTo>
                  <a:pt x="129587" y="2205117"/>
                  <a:pt x="130376" y="2191311"/>
                  <a:pt x="135121" y="2178657"/>
                </a:cubicBezTo>
                <a:cubicBezTo>
                  <a:pt x="138476" y="2169709"/>
                  <a:pt x="145723" y="2162754"/>
                  <a:pt x="151024" y="2154803"/>
                </a:cubicBezTo>
                <a:cubicBezTo>
                  <a:pt x="153674" y="2144201"/>
                  <a:pt x="154670" y="2133042"/>
                  <a:pt x="158975" y="2122998"/>
                </a:cubicBezTo>
                <a:cubicBezTo>
                  <a:pt x="162739" y="2114214"/>
                  <a:pt x="170137" y="2107441"/>
                  <a:pt x="174878" y="2099144"/>
                </a:cubicBezTo>
                <a:cubicBezTo>
                  <a:pt x="223784" y="2013558"/>
                  <a:pt x="144769" y="2136357"/>
                  <a:pt x="222586" y="2019631"/>
                </a:cubicBezTo>
                <a:cubicBezTo>
                  <a:pt x="222587" y="2019630"/>
                  <a:pt x="254389" y="1971924"/>
                  <a:pt x="254391" y="1971923"/>
                </a:cubicBezTo>
                <a:cubicBezTo>
                  <a:pt x="270294" y="1966622"/>
                  <a:pt x="288151" y="1965318"/>
                  <a:pt x="302099" y="1956020"/>
                </a:cubicBezTo>
                <a:cubicBezTo>
                  <a:pt x="332802" y="1935552"/>
                  <a:pt x="319247" y="1940725"/>
                  <a:pt x="357758" y="1932167"/>
                </a:cubicBezTo>
                <a:cubicBezTo>
                  <a:pt x="391548" y="1924658"/>
                  <a:pt x="417894" y="1920414"/>
                  <a:pt x="453173" y="1916264"/>
                </a:cubicBezTo>
                <a:cubicBezTo>
                  <a:pt x="479627" y="1913152"/>
                  <a:pt x="506255" y="1911617"/>
                  <a:pt x="532686" y="1908313"/>
                </a:cubicBezTo>
                <a:cubicBezTo>
                  <a:pt x="559800" y="1904924"/>
                  <a:pt x="593024" y="1897835"/>
                  <a:pt x="620151" y="1892410"/>
                </a:cubicBezTo>
                <a:lnTo>
                  <a:pt x="1192645" y="1900361"/>
                </a:lnTo>
                <a:cubicBezTo>
                  <a:pt x="1203569" y="1900648"/>
                  <a:pt x="1213782" y="1905942"/>
                  <a:pt x="1224450" y="1908313"/>
                </a:cubicBezTo>
                <a:cubicBezTo>
                  <a:pt x="1261335" y="1916510"/>
                  <a:pt x="1262082" y="1914521"/>
                  <a:pt x="1296012" y="1924215"/>
                </a:cubicBezTo>
                <a:cubicBezTo>
                  <a:pt x="1304071" y="1926518"/>
                  <a:pt x="1311684" y="1930349"/>
                  <a:pt x="1319866" y="1932167"/>
                </a:cubicBezTo>
                <a:cubicBezTo>
                  <a:pt x="1335604" y="1935664"/>
                  <a:pt x="1351835" y="1936621"/>
                  <a:pt x="1367573" y="1940118"/>
                </a:cubicBezTo>
                <a:cubicBezTo>
                  <a:pt x="1375755" y="1941936"/>
                  <a:pt x="1383245" y="1946251"/>
                  <a:pt x="1391427" y="1948069"/>
                </a:cubicBezTo>
                <a:cubicBezTo>
                  <a:pt x="1455251" y="1962251"/>
                  <a:pt x="1420992" y="1949497"/>
                  <a:pt x="1478892" y="1963972"/>
                </a:cubicBezTo>
                <a:cubicBezTo>
                  <a:pt x="1487023" y="1966005"/>
                  <a:pt x="1494660" y="1969718"/>
                  <a:pt x="1502746" y="1971923"/>
                </a:cubicBezTo>
                <a:cubicBezTo>
                  <a:pt x="1523832" y="1977674"/>
                  <a:pt x="1545622" y="1980915"/>
                  <a:pt x="1566356" y="1987826"/>
                </a:cubicBezTo>
                <a:cubicBezTo>
                  <a:pt x="1574307" y="1990476"/>
                  <a:pt x="1582506" y="1992475"/>
                  <a:pt x="1590210" y="1995777"/>
                </a:cubicBezTo>
                <a:cubicBezTo>
                  <a:pt x="1601105" y="2000446"/>
                  <a:pt x="1610770" y="2007932"/>
                  <a:pt x="1622015" y="2011680"/>
                </a:cubicBezTo>
                <a:cubicBezTo>
                  <a:pt x="1634836" y="2015954"/>
                  <a:pt x="1648733" y="2016075"/>
                  <a:pt x="1661772" y="2019631"/>
                </a:cubicBezTo>
                <a:cubicBezTo>
                  <a:pt x="1677944" y="2024041"/>
                  <a:pt x="1693577" y="2030232"/>
                  <a:pt x="1709479" y="2035533"/>
                </a:cubicBezTo>
                <a:cubicBezTo>
                  <a:pt x="1717430" y="2038184"/>
                  <a:pt x="1725202" y="2041452"/>
                  <a:pt x="1733333" y="2043485"/>
                </a:cubicBezTo>
                <a:cubicBezTo>
                  <a:pt x="1743935" y="2046135"/>
                  <a:pt x="1754672" y="2048296"/>
                  <a:pt x="1765139" y="2051436"/>
                </a:cubicBezTo>
                <a:cubicBezTo>
                  <a:pt x="1781195" y="2056253"/>
                  <a:pt x="1796409" y="2064052"/>
                  <a:pt x="1812846" y="2067339"/>
                </a:cubicBezTo>
                <a:cubicBezTo>
                  <a:pt x="1870980" y="2078965"/>
                  <a:pt x="1839224" y="2073379"/>
                  <a:pt x="1908262" y="2083241"/>
                </a:cubicBezTo>
                <a:cubicBezTo>
                  <a:pt x="1924165" y="2088542"/>
                  <a:pt x="1939708" y="2095078"/>
                  <a:pt x="1955970" y="2099144"/>
                </a:cubicBezTo>
                <a:lnTo>
                  <a:pt x="2019580" y="2115047"/>
                </a:lnTo>
                <a:lnTo>
                  <a:pt x="2067288" y="2146852"/>
                </a:lnTo>
                <a:cubicBezTo>
                  <a:pt x="2075239" y="2152153"/>
                  <a:pt x="2083497" y="2157020"/>
                  <a:pt x="2091142" y="2162754"/>
                </a:cubicBezTo>
                <a:cubicBezTo>
                  <a:pt x="2101744" y="2170705"/>
                  <a:pt x="2112163" y="2178905"/>
                  <a:pt x="2122947" y="2186608"/>
                </a:cubicBezTo>
                <a:cubicBezTo>
                  <a:pt x="2130723" y="2192163"/>
                  <a:pt x="2139658" y="2196162"/>
                  <a:pt x="2146801" y="2202511"/>
                </a:cubicBezTo>
                <a:cubicBezTo>
                  <a:pt x="2163610" y="2217452"/>
                  <a:pt x="2178606" y="2234316"/>
                  <a:pt x="2194509" y="2250219"/>
                </a:cubicBezTo>
                <a:cubicBezTo>
                  <a:pt x="2202460" y="2258170"/>
                  <a:pt x="2212125" y="2264717"/>
                  <a:pt x="2218363" y="2274073"/>
                </a:cubicBezTo>
                <a:cubicBezTo>
                  <a:pt x="2237294" y="2302469"/>
                  <a:pt x="2273901" y="2353105"/>
                  <a:pt x="2281973" y="2385391"/>
                </a:cubicBezTo>
                <a:cubicBezTo>
                  <a:pt x="2284624" y="2395993"/>
                  <a:pt x="2286088" y="2406964"/>
                  <a:pt x="2289925" y="2417196"/>
                </a:cubicBezTo>
                <a:cubicBezTo>
                  <a:pt x="2294087" y="2428294"/>
                  <a:pt x="2301665" y="2437903"/>
                  <a:pt x="2305827" y="2449001"/>
                </a:cubicBezTo>
                <a:cubicBezTo>
                  <a:pt x="2310641" y="2461839"/>
                  <a:pt x="2319570" y="2509760"/>
                  <a:pt x="2321730" y="2520563"/>
                </a:cubicBezTo>
                <a:cubicBezTo>
                  <a:pt x="2316429" y="2610678"/>
                  <a:pt x="2313122" y="2700932"/>
                  <a:pt x="2305827" y="2790907"/>
                </a:cubicBezTo>
                <a:cubicBezTo>
                  <a:pt x="2304009" y="2813324"/>
                  <a:pt x="2281867" y="2837258"/>
                  <a:pt x="2274022" y="2854518"/>
                </a:cubicBezTo>
                <a:cubicBezTo>
                  <a:pt x="2267085" y="2869778"/>
                  <a:pt x="2268177" y="2888816"/>
                  <a:pt x="2258119" y="2902226"/>
                </a:cubicBezTo>
                <a:cubicBezTo>
                  <a:pt x="2168813" y="3021304"/>
                  <a:pt x="2293451" y="2858239"/>
                  <a:pt x="2210412" y="2957885"/>
                </a:cubicBezTo>
                <a:cubicBezTo>
                  <a:pt x="2204294" y="2965226"/>
                  <a:pt x="2200627" y="2974398"/>
                  <a:pt x="2194509" y="2981739"/>
                </a:cubicBezTo>
                <a:cubicBezTo>
                  <a:pt x="2136724" y="3051081"/>
                  <a:pt x="2206347" y="2954033"/>
                  <a:pt x="2146801" y="3037398"/>
                </a:cubicBezTo>
                <a:cubicBezTo>
                  <a:pt x="2141247" y="3045174"/>
                  <a:pt x="2138361" y="3055282"/>
                  <a:pt x="2130899" y="3061252"/>
                </a:cubicBezTo>
                <a:cubicBezTo>
                  <a:pt x="2124354" y="3066488"/>
                  <a:pt x="2114675" y="3065735"/>
                  <a:pt x="2107045" y="3069203"/>
                </a:cubicBezTo>
                <a:cubicBezTo>
                  <a:pt x="2085463" y="3079013"/>
                  <a:pt x="2063159" y="3087858"/>
                  <a:pt x="2043434" y="3101008"/>
                </a:cubicBezTo>
                <a:cubicBezTo>
                  <a:pt x="1956756" y="3158793"/>
                  <a:pt x="2035804" y="3112138"/>
                  <a:pt x="1948019" y="3148716"/>
                </a:cubicBezTo>
                <a:cubicBezTo>
                  <a:pt x="1931607" y="3155554"/>
                  <a:pt x="1916558" y="3165349"/>
                  <a:pt x="1900311" y="3172570"/>
                </a:cubicBezTo>
                <a:cubicBezTo>
                  <a:pt x="1881819" y="3180789"/>
                  <a:pt x="1864080" y="3182645"/>
                  <a:pt x="1844652" y="3188473"/>
                </a:cubicBezTo>
                <a:cubicBezTo>
                  <a:pt x="1828596" y="3193290"/>
                  <a:pt x="1813206" y="3200309"/>
                  <a:pt x="1796944" y="3204375"/>
                </a:cubicBezTo>
                <a:cubicBezTo>
                  <a:pt x="1786342" y="3207026"/>
                  <a:pt x="1775647" y="3209325"/>
                  <a:pt x="1765139" y="3212327"/>
                </a:cubicBezTo>
                <a:cubicBezTo>
                  <a:pt x="1757080" y="3214630"/>
                  <a:pt x="1749582" y="3219093"/>
                  <a:pt x="1741285" y="3220278"/>
                </a:cubicBezTo>
                <a:cubicBezTo>
                  <a:pt x="1712304" y="3224418"/>
                  <a:pt x="1682975" y="3225579"/>
                  <a:pt x="1653820" y="3228229"/>
                </a:cubicBezTo>
                <a:cubicBezTo>
                  <a:pt x="1396864" y="3292466"/>
                  <a:pt x="1608639" y="3242380"/>
                  <a:pt x="922300" y="3228229"/>
                </a:cubicBezTo>
                <a:cubicBezTo>
                  <a:pt x="898305" y="3227734"/>
                  <a:pt x="874529" y="3223450"/>
                  <a:pt x="850739" y="3220278"/>
                </a:cubicBezTo>
                <a:cubicBezTo>
                  <a:pt x="834758" y="3218147"/>
                  <a:pt x="819054" y="3214107"/>
                  <a:pt x="803031" y="3212327"/>
                </a:cubicBezTo>
                <a:cubicBezTo>
                  <a:pt x="635808" y="3193746"/>
                  <a:pt x="767254" y="3214314"/>
                  <a:pt x="659907" y="3196424"/>
                </a:cubicBezTo>
                <a:cubicBezTo>
                  <a:pt x="646655" y="3188473"/>
                  <a:pt x="633974" y="3179481"/>
                  <a:pt x="620151" y="3172570"/>
                </a:cubicBezTo>
                <a:cubicBezTo>
                  <a:pt x="612654" y="3168822"/>
                  <a:pt x="603347" y="3169151"/>
                  <a:pt x="596297" y="3164619"/>
                </a:cubicBezTo>
                <a:cubicBezTo>
                  <a:pt x="441901" y="3065365"/>
                  <a:pt x="559931" y="3126557"/>
                  <a:pt x="477027" y="3085106"/>
                </a:cubicBezTo>
                <a:cubicBezTo>
                  <a:pt x="466425" y="3074504"/>
                  <a:pt x="457217" y="3062296"/>
                  <a:pt x="445222" y="3053300"/>
                </a:cubicBezTo>
                <a:cubicBezTo>
                  <a:pt x="391417" y="3012946"/>
                  <a:pt x="430838" y="3063529"/>
                  <a:pt x="397514" y="3013544"/>
                </a:cubicBezTo>
                <a:cubicBezTo>
                  <a:pt x="382653" y="2968958"/>
                  <a:pt x="391594" y="2997814"/>
                  <a:pt x="373660" y="2926080"/>
                </a:cubicBezTo>
                <a:lnTo>
                  <a:pt x="365709" y="2894274"/>
                </a:lnTo>
                <a:cubicBezTo>
                  <a:pt x="363059" y="2883672"/>
                  <a:pt x="359901" y="2873185"/>
                  <a:pt x="357758" y="2862469"/>
                </a:cubicBezTo>
                <a:lnTo>
                  <a:pt x="341855" y="2782956"/>
                </a:lnTo>
                <a:cubicBezTo>
                  <a:pt x="339205" y="2769704"/>
                  <a:pt x="337182" y="2756311"/>
                  <a:pt x="333904" y="2743200"/>
                </a:cubicBezTo>
                <a:cubicBezTo>
                  <a:pt x="331253" y="2732598"/>
                  <a:pt x="328095" y="2722110"/>
                  <a:pt x="325952" y="2711394"/>
                </a:cubicBezTo>
                <a:cubicBezTo>
                  <a:pt x="322790" y="2695585"/>
                  <a:pt x="321379" y="2679451"/>
                  <a:pt x="318001" y="2663687"/>
                </a:cubicBezTo>
                <a:cubicBezTo>
                  <a:pt x="313422" y="2642316"/>
                  <a:pt x="309011" y="2620811"/>
                  <a:pt x="302099" y="2600076"/>
                </a:cubicBezTo>
                <a:cubicBezTo>
                  <a:pt x="296798" y="2584173"/>
                  <a:pt x="290261" y="2568630"/>
                  <a:pt x="286196" y="2552368"/>
                </a:cubicBezTo>
                <a:cubicBezTo>
                  <a:pt x="283546" y="2541766"/>
                  <a:pt x="281385" y="2531030"/>
                  <a:pt x="278245" y="2520563"/>
                </a:cubicBezTo>
                <a:cubicBezTo>
                  <a:pt x="273428" y="2504507"/>
                  <a:pt x="265098" y="2489390"/>
                  <a:pt x="262342" y="2472855"/>
                </a:cubicBezTo>
                <a:cubicBezTo>
                  <a:pt x="259692" y="2456952"/>
                  <a:pt x="256843" y="2441082"/>
                  <a:pt x="254391" y="2425147"/>
                </a:cubicBezTo>
                <a:cubicBezTo>
                  <a:pt x="251541" y="2406624"/>
                  <a:pt x="249696" y="2387944"/>
                  <a:pt x="246439" y="2369488"/>
                </a:cubicBezTo>
                <a:cubicBezTo>
                  <a:pt x="241742" y="2342870"/>
                  <a:pt x="234359" y="2316733"/>
                  <a:pt x="230537" y="2289975"/>
                </a:cubicBezTo>
                <a:cubicBezTo>
                  <a:pt x="227887" y="2271422"/>
                  <a:pt x="225843" y="2252772"/>
                  <a:pt x="222586" y="2234316"/>
                </a:cubicBezTo>
                <a:cubicBezTo>
                  <a:pt x="217889" y="2207698"/>
                  <a:pt x="211984" y="2181307"/>
                  <a:pt x="206683" y="2154803"/>
                </a:cubicBezTo>
                <a:cubicBezTo>
                  <a:pt x="204033" y="2141551"/>
                  <a:pt x="200643" y="2128426"/>
                  <a:pt x="198732" y="2115047"/>
                </a:cubicBezTo>
                <a:cubicBezTo>
                  <a:pt x="188500" y="2043427"/>
                  <a:pt x="193861" y="2077874"/>
                  <a:pt x="182829" y="2011680"/>
                </a:cubicBezTo>
                <a:cubicBezTo>
                  <a:pt x="180179" y="1963972"/>
                  <a:pt x="176057" y="1916323"/>
                  <a:pt x="174878" y="1868556"/>
                </a:cubicBezTo>
                <a:cubicBezTo>
                  <a:pt x="173046" y="1794369"/>
                  <a:pt x="178354" y="1438673"/>
                  <a:pt x="158975" y="1264257"/>
                </a:cubicBezTo>
                <a:cubicBezTo>
                  <a:pt x="157483" y="1250825"/>
                  <a:pt x="153079" y="1237858"/>
                  <a:pt x="151024" y="1224500"/>
                </a:cubicBezTo>
                <a:cubicBezTo>
                  <a:pt x="147775" y="1203380"/>
                  <a:pt x="146321" y="1182010"/>
                  <a:pt x="143072" y="1160890"/>
                </a:cubicBezTo>
                <a:cubicBezTo>
                  <a:pt x="141017" y="1147532"/>
                  <a:pt x="137539" y="1134430"/>
                  <a:pt x="135121" y="1121133"/>
                </a:cubicBezTo>
                <a:cubicBezTo>
                  <a:pt x="132237" y="1105271"/>
                  <a:pt x="130548" y="1089190"/>
                  <a:pt x="127170" y="1073426"/>
                </a:cubicBezTo>
                <a:cubicBezTo>
                  <a:pt x="102873" y="960041"/>
                  <a:pt x="120618" y="1046519"/>
                  <a:pt x="103316" y="985961"/>
                </a:cubicBezTo>
                <a:cubicBezTo>
                  <a:pt x="83356" y="916099"/>
                  <a:pt x="106473" y="987476"/>
                  <a:pt x="87413" y="930302"/>
                </a:cubicBezTo>
                <a:cubicBezTo>
                  <a:pt x="84763" y="911749"/>
                  <a:pt x="82543" y="893129"/>
                  <a:pt x="79462" y="874643"/>
                </a:cubicBezTo>
                <a:cubicBezTo>
                  <a:pt x="77240" y="861312"/>
                  <a:pt x="73733" y="848218"/>
                  <a:pt x="71511" y="834887"/>
                </a:cubicBezTo>
                <a:cubicBezTo>
                  <a:pt x="68430" y="816400"/>
                  <a:pt x="67235" y="797605"/>
                  <a:pt x="63559" y="779227"/>
                </a:cubicBezTo>
                <a:cubicBezTo>
                  <a:pt x="61915" y="771008"/>
                  <a:pt x="57910" y="763432"/>
                  <a:pt x="55608" y="755373"/>
                </a:cubicBezTo>
                <a:cubicBezTo>
                  <a:pt x="52606" y="744866"/>
                  <a:pt x="49800" y="734284"/>
                  <a:pt x="47657" y="723568"/>
                </a:cubicBezTo>
                <a:cubicBezTo>
                  <a:pt x="44495" y="707759"/>
                  <a:pt x="43203" y="691598"/>
                  <a:pt x="39706" y="675860"/>
                </a:cubicBezTo>
                <a:cubicBezTo>
                  <a:pt x="37888" y="667678"/>
                  <a:pt x="33787" y="660138"/>
                  <a:pt x="31754" y="652007"/>
                </a:cubicBezTo>
                <a:cubicBezTo>
                  <a:pt x="12559" y="575228"/>
                  <a:pt x="34031" y="642934"/>
                  <a:pt x="15852" y="588396"/>
                </a:cubicBezTo>
                <a:cubicBezTo>
                  <a:pt x="-11641" y="395960"/>
                  <a:pt x="2171" y="513801"/>
                  <a:pt x="15852" y="103367"/>
                </a:cubicBezTo>
                <a:cubicBezTo>
                  <a:pt x="16389" y="87254"/>
                  <a:pt x="22567" y="71734"/>
                  <a:pt x="23803" y="55659"/>
                </a:cubicBezTo>
                <a:cubicBezTo>
                  <a:pt x="25226" y="37161"/>
                  <a:pt x="23803" y="18553"/>
                  <a:pt x="23803" y="0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charset="0"/>
            </a:endParaRPr>
          </a:p>
        </p:txBody>
      </p:sp>
      <p:sp>
        <p:nvSpPr>
          <p:cNvPr id="185" name="Rounded Rectangular Callout 184"/>
          <p:cNvSpPr/>
          <p:nvPr/>
        </p:nvSpPr>
        <p:spPr bwMode="auto">
          <a:xfrm>
            <a:off x="54821" y="5379539"/>
            <a:ext cx="3891216" cy="919401"/>
          </a:xfrm>
          <a:prstGeom prst="wedgeRoundRectCallout">
            <a:avLst>
              <a:gd name="adj1" fmla="val 87315"/>
              <a:gd name="adj2" fmla="val -63691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Until 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local disks are restored</a:t>
            </a:r>
            <a:endParaRPr lang="en-US" b="0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50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2" grpId="0" animBg="1"/>
      <p:bldP spid="152" grpId="1" animBg="1"/>
      <p:bldP spid="166" grpId="0" animBg="1"/>
      <p:bldP spid="167" grpId="0" animBg="1"/>
      <p:bldP spid="184" grpId="0" animBg="1"/>
      <p:bldP spid="3" grpId="0" animBg="1"/>
      <p:bldP spid="18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Redshift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Highly successful cloud SAAS DW service</a:t>
            </a:r>
          </a:p>
          <a:p>
            <a:r>
              <a:rPr lang="en-US" sz="3200" dirty="0"/>
              <a:t>Classic shared-nothing design </a:t>
            </a:r>
          </a:p>
          <a:p>
            <a:r>
              <a:rPr lang="en-US" sz="3200" dirty="0"/>
              <a:t>Leverages S3 to handle node and disk failures</a:t>
            </a:r>
          </a:p>
          <a:p>
            <a:r>
              <a:rPr lang="en-US" sz="3200" dirty="0"/>
              <a:t>Key strength: performance through use of local storage</a:t>
            </a:r>
          </a:p>
          <a:p>
            <a:r>
              <a:rPr lang="en-US" sz="3200" dirty="0"/>
              <a:t>Key weaknesses:  compute cannot be scaled independent of storage (and vice versa)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269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Snowflake Elastic DW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7600" y="1905000"/>
            <a:ext cx="10651266" cy="4114800"/>
          </a:xfrm>
        </p:spPr>
        <p:txBody>
          <a:bodyPr/>
          <a:lstStyle/>
          <a:p>
            <a:r>
              <a:rPr lang="en-US" dirty="0"/>
              <a:t>Shared-storage design</a:t>
            </a:r>
          </a:p>
          <a:p>
            <a:pPr lvl="1"/>
            <a:r>
              <a:rPr lang="en-US" dirty="0"/>
              <a:t>Compute decoupled from storage</a:t>
            </a:r>
          </a:p>
          <a:p>
            <a:pPr lvl="1"/>
            <a:r>
              <a:rPr lang="en-US" dirty="0"/>
              <a:t>Highly elastic </a:t>
            </a:r>
          </a:p>
          <a:p>
            <a:r>
              <a:rPr lang="en-US" dirty="0"/>
              <a:t>Leverages AWS</a:t>
            </a:r>
          </a:p>
          <a:p>
            <a:pPr lvl="1"/>
            <a:r>
              <a:rPr lang="en-US" dirty="0"/>
              <a:t>Tables stored in S3 but dynamically cached on local storage Clusters of EC2 instances used to execute queries</a:t>
            </a:r>
          </a:p>
          <a:p>
            <a:r>
              <a:rPr lang="en-US" dirty="0"/>
              <a:t>Rich data model</a:t>
            </a:r>
          </a:p>
          <a:p>
            <a:pPr lvl="1"/>
            <a:r>
              <a:rPr lang="en-US" dirty="0"/>
              <a:t>Schema-less ingestion of JSON documents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849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Snowflake Architecture</a:t>
            </a:r>
          </a:p>
        </p:txBody>
      </p:sp>
      <p:grpSp>
        <p:nvGrpSpPr>
          <p:cNvPr id="133" name="Group 132"/>
          <p:cNvGrpSpPr/>
          <p:nvPr/>
        </p:nvGrpSpPr>
        <p:grpSpPr>
          <a:xfrm>
            <a:off x="693106" y="5486400"/>
            <a:ext cx="9452980" cy="727166"/>
            <a:chOff x="693106" y="5486400"/>
            <a:chExt cx="9452980" cy="727166"/>
          </a:xfrm>
        </p:grpSpPr>
        <p:grpSp>
          <p:nvGrpSpPr>
            <p:cNvPr id="132" name="Group 131"/>
            <p:cNvGrpSpPr/>
            <p:nvPr/>
          </p:nvGrpSpPr>
          <p:grpSpPr>
            <a:xfrm>
              <a:off x="693106" y="5486400"/>
              <a:ext cx="9452980" cy="727166"/>
              <a:chOff x="693106" y="5486400"/>
              <a:chExt cx="9452980" cy="727166"/>
            </a:xfrm>
          </p:grpSpPr>
          <p:sp>
            <p:nvSpPr>
              <p:cNvPr id="6" name="Rounded Rectangle 5"/>
              <p:cNvSpPr/>
              <p:nvPr/>
            </p:nvSpPr>
            <p:spPr bwMode="auto">
              <a:xfrm>
                <a:off x="1002086" y="5486400"/>
                <a:ext cx="9144000" cy="727166"/>
              </a:xfrm>
              <a:prstGeom prst="roundRect">
                <a:avLst/>
              </a:prstGeom>
              <a:solidFill>
                <a:schemeClr val="accent2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693106" y="5619151"/>
                <a:ext cx="1504011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S3 DATA STORAGE</a:t>
                </a: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2117486" y="5519238"/>
              <a:ext cx="7769039" cy="654322"/>
              <a:chOff x="2292412" y="5519238"/>
              <a:chExt cx="7769039" cy="654322"/>
            </a:xfrm>
          </p:grpSpPr>
          <p:sp>
            <p:nvSpPr>
              <p:cNvPr id="5" name="AutoShape 13"/>
              <p:cNvSpPr>
                <a:spLocks noChangeArrowheads="1"/>
              </p:cNvSpPr>
              <p:nvPr/>
            </p:nvSpPr>
            <p:spPr bwMode="auto">
              <a:xfrm>
                <a:off x="2292412" y="5519238"/>
                <a:ext cx="872208" cy="654322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1" name="AutoShape 13"/>
              <p:cNvSpPr>
                <a:spLocks noChangeArrowheads="1"/>
              </p:cNvSpPr>
              <p:nvPr/>
            </p:nvSpPr>
            <p:spPr bwMode="auto">
              <a:xfrm>
                <a:off x="3277674" y="5519238"/>
                <a:ext cx="872208" cy="654322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2" name="AutoShape 13"/>
              <p:cNvSpPr>
                <a:spLocks noChangeArrowheads="1"/>
              </p:cNvSpPr>
              <p:nvPr/>
            </p:nvSpPr>
            <p:spPr bwMode="auto">
              <a:xfrm>
                <a:off x="4262936" y="5519238"/>
                <a:ext cx="872208" cy="654322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" name="AutoShape 13"/>
              <p:cNvSpPr>
                <a:spLocks noChangeArrowheads="1"/>
              </p:cNvSpPr>
              <p:nvPr/>
            </p:nvSpPr>
            <p:spPr bwMode="auto">
              <a:xfrm>
                <a:off x="5248198" y="5519238"/>
                <a:ext cx="872208" cy="654322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4" name="AutoShape 13"/>
              <p:cNvSpPr>
                <a:spLocks noChangeArrowheads="1"/>
              </p:cNvSpPr>
              <p:nvPr/>
            </p:nvSpPr>
            <p:spPr bwMode="auto">
              <a:xfrm>
                <a:off x="6233460" y="5519238"/>
                <a:ext cx="872208" cy="654322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5" name="AutoShape 13"/>
              <p:cNvSpPr>
                <a:spLocks noChangeArrowheads="1"/>
              </p:cNvSpPr>
              <p:nvPr/>
            </p:nvSpPr>
            <p:spPr bwMode="auto">
              <a:xfrm>
                <a:off x="7218722" y="5519238"/>
                <a:ext cx="872208" cy="654322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6" name="AutoShape 13"/>
              <p:cNvSpPr>
                <a:spLocks noChangeArrowheads="1"/>
              </p:cNvSpPr>
              <p:nvPr/>
            </p:nvSpPr>
            <p:spPr bwMode="auto">
              <a:xfrm>
                <a:off x="8203984" y="5519238"/>
                <a:ext cx="872208" cy="654322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7" name="AutoShape 13"/>
              <p:cNvSpPr>
                <a:spLocks noChangeArrowheads="1"/>
              </p:cNvSpPr>
              <p:nvPr/>
            </p:nvSpPr>
            <p:spPr bwMode="auto">
              <a:xfrm>
                <a:off x="9189243" y="5519238"/>
                <a:ext cx="872208" cy="654322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</p:grpSp>
      </p:grpSp>
      <p:grpSp>
        <p:nvGrpSpPr>
          <p:cNvPr id="131" name="Group 130"/>
          <p:cNvGrpSpPr/>
          <p:nvPr/>
        </p:nvGrpSpPr>
        <p:grpSpPr>
          <a:xfrm>
            <a:off x="693106" y="3870375"/>
            <a:ext cx="9452980" cy="1401102"/>
            <a:chOff x="693106" y="3870375"/>
            <a:chExt cx="9452980" cy="1401102"/>
          </a:xfrm>
        </p:grpSpPr>
        <p:sp>
          <p:nvSpPr>
            <p:cNvPr id="129" name="Rounded Rectangle 128"/>
            <p:cNvSpPr/>
            <p:nvPr/>
          </p:nvSpPr>
          <p:spPr bwMode="auto">
            <a:xfrm>
              <a:off x="1002086" y="3870375"/>
              <a:ext cx="9144000" cy="1401102"/>
            </a:xfrm>
            <a:prstGeom prst="roundRect">
              <a:avLst/>
            </a:prstGeom>
            <a:solidFill>
              <a:schemeClr val="accent2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693106" y="4340094"/>
              <a:ext cx="15040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COMPUTE</a:t>
              </a:r>
            </a:p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LAYER</a:t>
              </a:r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1929653" y="3884936"/>
            <a:ext cx="2083242" cy="1325760"/>
            <a:chOff x="1550504" y="3468875"/>
            <a:chExt cx="2083242" cy="1325760"/>
          </a:xfrm>
        </p:grpSpPr>
        <p:sp>
          <p:nvSpPr>
            <p:cNvPr id="90" name="Rounded Rectangle 89"/>
            <p:cNvSpPr/>
            <p:nvPr/>
          </p:nvSpPr>
          <p:spPr bwMode="auto">
            <a:xfrm>
              <a:off x="1550504" y="3506524"/>
              <a:ext cx="2083242" cy="1288111"/>
            </a:xfrm>
            <a:prstGeom prst="roundRect">
              <a:avLst/>
            </a:prstGeom>
            <a:solidFill>
              <a:srgbClr val="CCFFCC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1943802" y="3468875"/>
              <a:ext cx="12966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VIRTUAL</a:t>
              </a:r>
            </a:p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WAREHOUSE</a:t>
              </a:r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1675591" y="3960002"/>
              <a:ext cx="1833069" cy="783060"/>
              <a:chOff x="6014154" y="2139088"/>
              <a:chExt cx="1833069" cy="783060"/>
            </a:xfrm>
          </p:grpSpPr>
          <p:grpSp>
            <p:nvGrpSpPr>
              <p:cNvPr id="93" name="Group 92"/>
              <p:cNvGrpSpPr/>
              <p:nvPr/>
            </p:nvGrpSpPr>
            <p:grpSpPr>
              <a:xfrm>
                <a:off x="6014154" y="2139088"/>
                <a:ext cx="424566" cy="783060"/>
                <a:chOff x="6014154" y="2139088"/>
                <a:chExt cx="424566" cy="783060"/>
              </a:xfrm>
            </p:grpSpPr>
            <p:sp>
              <p:nvSpPr>
                <p:cNvPr id="109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110" name="Group 109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111" name="Rectangle 110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112" name="TextBox 111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N1</a:t>
                    </a:r>
                    <a:endPara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endParaRPr>
                  </a:p>
                </p:txBody>
              </p:sp>
            </p:grpSp>
          </p:grpSp>
          <p:grpSp>
            <p:nvGrpSpPr>
              <p:cNvPr id="94" name="Group 93"/>
              <p:cNvGrpSpPr/>
              <p:nvPr/>
            </p:nvGrpSpPr>
            <p:grpSpPr>
              <a:xfrm>
                <a:off x="6483655" y="2139088"/>
                <a:ext cx="424566" cy="783060"/>
                <a:chOff x="6014154" y="2139088"/>
                <a:chExt cx="424566" cy="783060"/>
              </a:xfrm>
            </p:grpSpPr>
            <p:sp>
              <p:nvSpPr>
                <p:cNvPr id="105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106" name="Group 105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107" name="Rectangle 106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108" name="TextBox 107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N2</a:t>
                    </a:r>
                  </a:p>
                </p:txBody>
              </p:sp>
            </p:grpSp>
          </p:grpSp>
          <p:grpSp>
            <p:nvGrpSpPr>
              <p:cNvPr id="95" name="Group 94"/>
              <p:cNvGrpSpPr/>
              <p:nvPr/>
            </p:nvGrpSpPr>
            <p:grpSpPr>
              <a:xfrm>
                <a:off x="6953156" y="2139088"/>
                <a:ext cx="424566" cy="783060"/>
                <a:chOff x="6014154" y="2139088"/>
                <a:chExt cx="424566" cy="783060"/>
              </a:xfrm>
            </p:grpSpPr>
            <p:sp>
              <p:nvSpPr>
                <p:cNvPr id="101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102" name="Group 101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103" name="Rectangle 102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104" name="TextBox 103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N3</a:t>
                    </a:r>
                  </a:p>
                </p:txBody>
              </p:sp>
            </p:grpSp>
          </p:grpSp>
          <p:grpSp>
            <p:nvGrpSpPr>
              <p:cNvPr id="96" name="Group 95"/>
              <p:cNvGrpSpPr/>
              <p:nvPr/>
            </p:nvGrpSpPr>
            <p:grpSpPr>
              <a:xfrm>
                <a:off x="7422657" y="2139088"/>
                <a:ext cx="424566" cy="783060"/>
                <a:chOff x="6014154" y="2139088"/>
                <a:chExt cx="424566" cy="783060"/>
              </a:xfrm>
            </p:grpSpPr>
            <p:sp>
              <p:nvSpPr>
                <p:cNvPr id="97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98" name="Group 97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99" name="Rectangle 98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100" name="TextBox 99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N4</a:t>
                    </a:r>
                  </a:p>
                </p:txBody>
              </p:sp>
            </p:grpSp>
          </p:grpSp>
        </p:grpSp>
      </p:grpSp>
      <p:grpSp>
        <p:nvGrpSpPr>
          <p:cNvPr id="35" name="Group 34"/>
          <p:cNvGrpSpPr/>
          <p:nvPr/>
        </p:nvGrpSpPr>
        <p:grpSpPr>
          <a:xfrm>
            <a:off x="4062893" y="4391222"/>
            <a:ext cx="2751151" cy="383963"/>
            <a:chOff x="3840480" y="3904130"/>
            <a:chExt cx="2751151" cy="383963"/>
          </a:xfrm>
        </p:grpSpPr>
        <p:sp>
          <p:nvSpPr>
            <p:cNvPr id="33" name="Right Brace 32"/>
            <p:cNvSpPr/>
            <p:nvPr/>
          </p:nvSpPr>
          <p:spPr bwMode="auto">
            <a:xfrm>
              <a:off x="3840480" y="3904130"/>
              <a:ext cx="214685" cy="383963"/>
            </a:xfrm>
            <a:prstGeom prst="rightBrace">
              <a:avLst/>
            </a:prstGeom>
            <a:noFill/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109995" y="3957612"/>
              <a:ext cx="24816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CLUSTER OF EC2 INSTANCES</a:t>
              </a: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4072674" y="4826733"/>
            <a:ext cx="2751151" cy="383963"/>
            <a:chOff x="3840480" y="3904130"/>
            <a:chExt cx="2751151" cy="383963"/>
          </a:xfrm>
        </p:grpSpPr>
        <p:sp>
          <p:nvSpPr>
            <p:cNvPr id="59" name="Right Brace 58"/>
            <p:cNvSpPr/>
            <p:nvPr/>
          </p:nvSpPr>
          <p:spPr bwMode="auto">
            <a:xfrm>
              <a:off x="3840480" y="3904130"/>
              <a:ext cx="214685" cy="383963"/>
            </a:xfrm>
            <a:prstGeom prst="rightBrace">
              <a:avLst/>
            </a:prstGeom>
            <a:noFill/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4109995" y="3957612"/>
              <a:ext cx="24816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DATA CACHE</a:t>
              </a: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4307768" y="3884936"/>
            <a:ext cx="1296647" cy="1319648"/>
            <a:chOff x="4426364" y="1897048"/>
            <a:chExt cx="1296647" cy="1319648"/>
          </a:xfrm>
        </p:grpSpPr>
        <p:sp>
          <p:nvSpPr>
            <p:cNvPr id="66" name="Rounded Rectangle 65"/>
            <p:cNvSpPr/>
            <p:nvPr/>
          </p:nvSpPr>
          <p:spPr bwMode="auto">
            <a:xfrm>
              <a:off x="4481615" y="1928585"/>
              <a:ext cx="1186144" cy="1288111"/>
            </a:xfrm>
            <a:prstGeom prst="roundRect">
              <a:avLst/>
            </a:prstGeom>
            <a:solidFill>
              <a:srgbClr val="CCFFCC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426364" y="1897048"/>
              <a:ext cx="12966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VIRTUAL</a:t>
              </a:r>
            </a:p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WAREHOUSE</a:t>
              </a:r>
            </a:p>
          </p:txBody>
        </p:sp>
        <p:grpSp>
          <p:nvGrpSpPr>
            <p:cNvPr id="113" name="Group 112"/>
            <p:cNvGrpSpPr/>
            <p:nvPr/>
          </p:nvGrpSpPr>
          <p:grpSpPr>
            <a:xfrm>
              <a:off x="4627654" y="2382063"/>
              <a:ext cx="894067" cy="783060"/>
              <a:chOff x="4552564" y="2382063"/>
              <a:chExt cx="894067" cy="783060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4552564" y="2382063"/>
                <a:ext cx="424566" cy="783060"/>
                <a:chOff x="6014154" y="2139088"/>
                <a:chExt cx="424566" cy="783060"/>
              </a:xfrm>
            </p:grpSpPr>
            <p:sp>
              <p:nvSpPr>
                <p:cNvPr id="85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86" name="Group 85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87" name="Rectangle 86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88" name="TextBox 87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N1</a:t>
                    </a:r>
                    <a:endParaRPr lang="en-US" sz="1200" dirty="0">
                      <a:solidFill>
                        <a:srgbClr val="01020B"/>
                      </a:solidFill>
                      <a:latin typeface="Arial"/>
                      <a:cs typeface="Arial"/>
                    </a:endParaRPr>
                  </a:p>
                </p:txBody>
              </p:sp>
            </p:grpSp>
          </p:grpSp>
          <p:grpSp>
            <p:nvGrpSpPr>
              <p:cNvPr id="70" name="Group 69"/>
              <p:cNvGrpSpPr/>
              <p:nvPr/>
            </p:nvGrpSpPr>
            <p:grpSpPr>
              <a:xfrm>
                <a:off x="5022065" y="2382063"/>
                <a:ext cx="424566" cy="783060"/>
                <a:chOff x="6014154" y="2139088"/>
                <a:chExt cx="424566" cy="783060"/>
              </a:xfrm>
            </p:grpSpPr>
            <p:sp>
              <p:nvSpPr>
                <p:cNvPr id="81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82" name="Group 81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83" name="Rectangle 82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84" name="TextBox 83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N2</a:t>
                    </a:r>
                  </a:p>
                </p:txBody>
              </p:sp>
            </p:grpSp>
          </p:grpSp>
        </p:grpSp>
      </p:grpSp>
      <p:grpSp>
        <p:nvGrpSpPr>
          <p:cNvPr id="145" name="Group 144"/>
          <p:cNvGrpSpPr/>
          <p:nvPr/>
        </p:nvGrpSpPr>
        <p:grpSpPr>
          <a:xfrm>
            <a:off x="5906827" y="3884936"/>
            <a:ext cx="4018353" cy="1325760"/>
            <a:chOff x="4882913" y="2073991"/>
            <a:chExt cx="4018353" cy="1325760"/>
          </a:xfrm>
        </p:grpSpPr>
        <p:sp>
          <p:nvSpPr>
            <p:cNvPr id="20" name="Rounded Rectangle 19"/>
            <p:cNvSpPr/>
            <p:nvPr/>
          </p:nvSpPr>
          <p:spPr bwMode="auto">
            <a:xfrm>
              <a:off x="4882913" y="2111640"/>
              <a:ext cx="4018353" cy="1288111"/>
            </a:xfrm>
            <a:prstGeom prst="roundRect">
              <a:avLst/>
            </a:prstGeom>
            <a:solidFill>
              <a:srgbClr val="CCFFCC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243766" y="2073991"/>
              <a:ext cx="12966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VIRTUAL</a:t>
              </a:r>
            </a:p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WAREHOUSE</a:t>
              </a:r>
            </a:p>
          </p:txBody>
        </p:sp>
        <p:grpSp>
          <p:nvGrpSpPr>
            <p:cNvPr id="144" name="Group 143"/>
            <p:cNvGrpSpPr/>
            <p:nvPr/>
          </p:nvGrpSpPr>
          <p:grpSpPr>
            <a:xfrm>
              <a:off x="5030772" y="2565118"/>
              <a:ext cx="3722635" cy="783060"/>
              <a:chOff x="5002983" y="2565118"/>
              <a:chExt cx="3722635" cy="783060"/>
            </a:xfrm>
          </p:grpSpPr>
          <p:grpSp>
            <p:nvGrpSpPr>
              <p:cNvPr id="41" name="Group 40"/>
              <p:cNvGrpSpPr/>
              <p:nvPr/>
            </p:nvGrpSpPr>
            <p:grpSpPr>
              <a:xfrm>
                <a:off x="5002983" y="2565118"/>
                <a:ext cx="424566" cy="783060"/>
                <a:chOff x="6014154" y="2139088"/>
                <a:chExt cx="424566" cy="783060"/>
              </a:xfrm>
            </p:grpSpPr>
            <p:sp>
              <p:nvSpPr>
                <p:cNvPr id="37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40" name="Group 39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38" name="Rectangle 37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39" name="TextBox 38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N1</a:t>
                    </a:r>
                  </a:p>
                </p:txBody>
              </p:sp>
            </p:grpSp>
          </p:grpSp>
          <p:grpSp>
            <p:nvGrpSpPr>
              <p:cNvPr id="42" name="Group 41"/>
              <p:cNvGrpSpPr/>
              <p:nvPr/>
            </p:nvGrpSpPr>
            <p:grpSpPr>
              <a:xfrm>
                <a:off x="5474136" y="2565118"/>
                <a:ext cx="424566" cy="783060"/>
                <a:chOff x="6014154" y="2139088"/>
                <a:chExt cx="424566" cy="783060"/>
              </a:xfrm>
            </p:grpSpPr>
            <p:sp>
              <p:nvSpPr>
                <p:cNvPr id="43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44" name="Group 43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45" name="Rectangle 44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46" name="TextBox 45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N2</a:t>
                    </a:r>
                  </a:p>
                </p:txBody>
              </p:sp>
            </p:grpSp>
          </p:grpSp>
          <p:grpSp>
            <p:nvGrpSpPr>
              <p:cNvPr id="47" name="Group 46"/>
              <p:cNvGrpSpPr/>
              <p:nvPr/>
            </p:nvGrpSpPr>
            <p:grpSpPr>
              <a:xfrm>
                <a:off x="5945289" y="2565118"/>
                <a:ext cx="424566" cy="783060"/>
                <a:chOff x="6014154" y="2139088"/>
                <a:chExt cx="424566" cy="783060"/>
              </a:xfrm>
            </p:grpSpPr>
            <p:sp>
              <p:nvSpPr>
                <p:cNvPr id="48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49" name="Group 48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50" name="Rectangle 49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51" name="TextBox 50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N3</a:t>
                    </a:r>
                  </a:p>
                </p:txBody>
              </p:sp>
            </p:grpSp>
          </p:grpSp>
          <p:grpSp>
            <p:nvGrpSpPr>
              <p:cNvPr id="52" name="Group 51"/>
              <p:cNvGrpSpPr/>
              <p:nvPr/>
            </p:nvGrpSpPr>
            <p:grpSpPr>
              <a:xfrm>
                <a:off x="6416442" y="2565118"/>
                <a:ext cx="424566" cy="783060"/>
                <a:chOff x="6014154" y="2139088"/>
                <a:chExt cx="424566" cy="783060"/>
              </a:xfrm>
            </p:grpSpPr>
            <p:sp>
              <p:nvSpPr>
                <p:cNvPr id="53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54" name="Group 53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55" name="Rectangle 54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56" name="TextBox 55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N4</a:t>
                    </a:r>
                  </a:p>
                </p:txBody>
              </p:sp>
            </p:grpSp>
          </p:grpSp>
          <p:grpSp>
            <p:nvGrpSpPr>
              <p:cNvPr id="71" name="Group 70"/>
              <p:cNvGrpSpPr/>
              <p:nvPr/>
            </p:nvGrpSpPr>
            <p:grpSpPr>
              <a:xfrm>
                <a:off x="6887595" y="2565118"/>
                <a:ext cx="424566" cy="783060"/>
                <a:chOff x="6014154" y="2139088"/>
                <a:chExt cx="424566" cy="783060"/>
              </a:xfrm>
            </p:grpSpPr>
            <p:sp>
              <p:nvSpPr>
                <p:cNvPr id="77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78" name="Group 77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79" name="Rectangle 78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80" name="TextBox 79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N5</a:t>
                    </a:r>
                  </a:p>
                </p:txBody>
              </p:sp>
            </p:grpSp>
          </p:grpSp>
          <p:grpSp>
            <p:nvGrpSpPr>
              <p:cNvPr id="72" name="Group 71"/>
              <p:cNvGrpSpPr/>
              <p:nvPr/>
            </p:nvGrpSpPr>
            <p:grpSpPr>
              <a:xfrm>
                <a:off x="7358748" y="2565118"/>
                <a:ext cx="424566" cy="783060"/>
                <a:chOff x="6014154" y="2139088"/>
                <a:chExt cx="424566" cy="783060"/>
              </a:xfrm>
            </p:grpSpPr>
            <p:sp>
              <p:nvSpPr>
                <p:cNvPr id="73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74" name="Group 73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75" name="Rectangle 74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76" name="TextBox 75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N6</a:t>
                    </a:r>
                  </a:p>
                </p:txBody>
              </p:sp>
            </p:grpSp>
          </p:grpSp>
          <p:grpSp>
            <p:nvGrpSpPr>
              <p:cNvPr id="134" name="Group 133"/>
              <p:cNvGrpSpPr/>
              <p:nvPr/>
            </p:nvGrpSpPr>
            <p:grpSpPr>
              <a:xfrm>
                <a:off x="7829901" y="2565118"/>
                <a:ext cx="424566" cy="783060"/>
                <a:chOff x="6014154" y="2139088"/>
                <a:chExt cx="424566" cy="783060"/>
              </a:xfrm>
            </p:grpSpPr>
            <p:sp>
              <p:nvSpPr>
                <p:cNvPr id="135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136" name="Group 135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137" name="Rectangle 136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138" name="TextBox 137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N7</a:t>
                    </a:r>
                  </a:p>
                </p:txBody>
              </p:sp>
            </p:grpSp>
          </p:grpSp>
          <p:grpSp>
            <p:nvGrpSpPr>
              <p:cNvPr id="139" name="Group 138"/>
              <p:cNvGrpSpPr/>
              <p:nvPr/>
            </p:nvGrpSpPr>
            <p:grpSpPr>
              <a:xfrm>
                <a:off x="8301052" y="2565118"/>
                <a:ext cx="424566" cy="783060"/>
                <a:chOff x="6014154" y="2139088"/>
                <a:chExt cx="424566" cy="783060"/>
              </a:xfrm>
            </p:grpSpPr>
            <p:sp>
              <p:nvSpPr>
                <p:cNvPr id="140" name="AutoShape 13"/>
                <p:cNvSpPr>
                  <a:spLocks noChangeArrowheads="1"/>
                </p:cNvSpPr>
                <p:nvPr/>
              </p:nvSpPr>
              <p:spPr bwMode="auto">
                <a:xfrm>
                  <a:off x="6014154" y="2586312"/>
                  <a:ext cx="424566" cy="335836"/>
                </a:xfrm>
                <a:prstGeom prst="can">
                  <a:avLst>
                    <a:gd name="adj" fmla="val 25000"/>
                  </a:avLst>
                </a:prstGeom>
                <a:solidFill>
                  <a:srgbClr val="E9FF51"/>
                </a:solidFill>
                <a:ln w="19050">
                  <a:solidFill>
                    <a:srgbClr val="01020B"/>
                  </a:solidFill>
                  <a:round/>
                  <a:headEnd/>
                  <a:tailEnd/>
                </a:ln>
              </p:spPr>
              <p:txBody>
                <a:bodyPr wrap="none" anchor="ctr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 sz="1200" b="0">
                    <a:latin typeface="Arial" charset="0"/>
                  </a:endParaRPr>
                </a:p>
              </p:txBody>
            </p:sp>
            <p:grpSp>
              <p:nvGrpSpPr>
                <p:cNvPr id="141" name="Group 140"/>
                <p:cNvGrpSpPr/>
                <p:nvPr/>
              </p:nvGrpSpPr>
              <p:grpSpPr>
                <a:xfrm>
                  <a:off x="6016686" y="2139088"/>
                  <a:ext cx="419503" cy="345268"/>
                  <a:chOff x="6149654" y="2139088"/>
                  <a:chExt cx="419503" cy="345268"/>
                </a:xfrm>
              </p:grpSpPr>
              <p:sp>
                <p:nvSpPr>
                  <p:cNvPr id="142" name="Rectangle 141"/>
                  <p:cNvSpPr/>
                  <p:nvPr/>
                </p:nvSpPr>
                <p:spPr bwMode="auto">
                  <a:xfrm>
                    <a:off x="6183757" y="2139088"/>
                    <a:ext cx="351296" cy="345268"/>
                  </a:xfrm>
                  <a:prstGeom prst="rect">
                    <a:avLst/>
                  </a:prstGeom>
                  <a:solidFill>
                    <a:srgbClr val="92D05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/>
                  </a:p>
                </p:txBody>
              </p:sp>
              <p:sp>
                <p:nvSpPr>
                  <p:cNvPr id="143" name="TextBox 142"/>
                  <p:cNvSpPr txBox="1"/>
                  <p:nvPr/>
                </p:nvSpPr>
                <p:spPr>
                  <a:xfrm>
                    <a:off x="6149654" y="2173223"/>
                    <a:ext cx="419503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rPr>
                      <a:t>N8</a:t>
                    </a:r>
                  </a:p>
                </p:txBody>
              </p:sp>
            </p:grpSp>
          </p:grpSp>
        </p:grpSp>
      </p:grpSp>
      <p:grpSp>
        <p:nvGrpSpPr>
          <p:cNvPr id="146" name="Group 145"/>
          <p:cNvGrpSpPr/>
          <p:nvPr/>
        </p:nvGrpSpPr>
        <p:grpSpPr>
          <a:xfrm>
            <a:off x="693106" y="1852801"/>
            <a:ext cx="9452980" cy="1819981"/>
            <a:chOff x="693106" y="3870375"/>
            <a:chExt cx="9452980" cy="1401102"/>
          </a:xfrm>
        </p:grpSpPr>
        <p:sp>
          <p:nvSpPr>
            <p:cNvPr id="147" name="Rounded Rectangle 146"/>
            <p:cNvSpPr/>
            <p:nvPr/>
          </p:nvSpPr>
          <p:spPr bwMode="auto">
            <a:xfrm>
              <a:off x="1002086" y="3870375"/>
              <a:ext cx="9144000" cy="1401102"/>
            </a:xfrm>
            <a:prstGeom prst="roundRect">
              <a:avLst/>
            </a:prstGeom>
            <a:solidFill>
              <a:schemeClr val="accent2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148" name="TextBox 147"/>
            <p:cNvSpPr txBox="1"/>
            <p:nvPr/>
          </p:nvSpPr>
          <p:spPr>
            <a:xfrm>
              <a:off x="693106" y="4340094"/>
              <a:ext cx="150401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CLOUD</a:t>
              </a:r>
            </a:p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SERVICES</a:t>
              </a:r>
            </a:p>
          </p:txBody>
        </p:sp>
      </p:grpSp>
      <p:grpSp>
        <p:nvGrpSpPr>
          <p:cNvPr id="168" name="Group 167"/>
          <p:cNvGrpSpPr/>
          <p:nvPr/>
        </p:nvGrpSpPr>
        <p:grpSpPr>
          <a:xfrm>
            <a:off x="1751572" y="1948896"/>
            <a:ext cx="7072418" cy="341215"/>
            <a:chOff x="2269628" y="1534977"/>
            <a:chExt cx="7072418" cy="341215"/>
          </a:xfrm>
        </p:grpSpPr>
        <p:sp>
          <p:nvSpPr>
            <p:cNvPr id="167" name="Rounded Rectangle 166"/>
            <p:cNvSpPr/>
            <p:nvPr/>
          </p:nvSpPr>
          <p:spPr bwMode="auto">
            <a:xfrm>
              <a:off x="2269628" y="1534977"/>
              <a:ext cx="7072418" cy="341215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3830408" y="1567085"/>
              <a:ext cx="39508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AUTHENTICATION &amp; ACCESS CONTROL</a:t>
              </a:r>
            </a:p>
          </p:txBody>
        </p:sp>
      </p:grpSp>
      <p:grpSp>
        <p:nvGrpSpPr>
          <p:cNvPr id="190" name="Group 189"/>
          <p:cNvGrpSpPr/>
          <p:nvPr/>
        </p:nvGrpSpPr>
        <p:grpSpPr>
          <a:xfrm>
            <a:off x="2195145" y="2393498"/>
            <a:ext cx="6185272" cy="533126"/>
            <a:chOff x="2037893" y="2166190"/>
            <a:chExt cx="6185272" cy="533126"/>
          </a:xfrm>
        </p:grpSpPr>
        <p:grpSp>
          <p:nvGrpSpPr>
            <p:cNvPr id="172" name="Group 171"/>
            <p:cNvGrpSpPr/>
            <p:nvPr/>
          </p:nvGrpSpPr>
          <p:grpSpPr>
            <a:xfrm>
              <a:off x="4088010" y="2166190"/>
              <a:ext cx="1248502" cy="533126"/>
              <a:chOff x="7505303" y="869188"/>
              <a:chExt cx="1248502" cy="533126"/>
            </a:xfrm>
            <a:solidFill>
              <a:srgbClr val="8EFA00"/>
            </a:solidFill>
          </p:grpSpPr>
          <p:sp>
            <p:nvSpPr>
              <p:cNvPr id="170" name="Rounded Rectangle 169"/>
              <p:cNvSpPr/>
              <p:nvPr/>
            </p:nvSpPr>
            <p:spPr bwMode="auto">
              <a:xfrm>
                <a:off x="7505303" y="869188"/>
                <a:ext cx="1248502" cy="533126"/>
              </a:xfrm>
              <a:prstGeom prst="round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71" name="TextBox 170"/>
              <p:cNvSpPr txBox="1"/>
              <p:nvPr/>
            </p:nvSpPr>
            <p:spPr>
              <a:xfrm>
                <a:off x="7572969" y="904919"/>
                <a:ext cx="1113171" cy="461665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QUERY</a:t>
                </a:r>
              </a:p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OPTIMIZER</a:t>
                </a:r>
              </a:p>
            </p:txBody>
          </p:sp>
        </p:grpSp>
        <p:grpSp>
          <p:nvGrpSpPr>
            <p:cNvPr id="184" name="Group 183"/>
            <p:cNvGrpSpPr/>
            <p:nvPr/>
          </p:nvGrpSpPr>
          <p:grpSpPr>
            <a:xfrm>
              <a:off x="5356180" y="2166190"/>
              <a:ext cx="1423658" cy="533126"/>
              <a:chOff x="5194998" y="2257457"/>
              <a:chExt cx="1423658" cy="533126"/>
            </a:xfrm>
          </p:grpSpPr>
          <p:sp>
            <p:nvSpPr>
              <p:cNvPr id="174" name="Rounded Rectangle 173"/>
              <p:cNvSpPr/>
              <p:nvPr/>
            </p:nvSpPr>
            <p:spPr bwMode="auto">
              <a:xfrm>
                <a:off x="5282576" y="2257457"/>
                <a:ext cx="1248502" cy="533126"/>
              </a:xfrm>
              <a:prstGeom prst="roundRect">
                <a:avLst/>
              </a:prstGeom>
              <a:solidFill>
                <a:srgbClr val="FEA105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5194998" y="2293188"/>
                <a:ext cx="142365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TRANSACTION</a:t>
                </a:r>
              </a:p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MANAGER</a:t>
                </a:r>
              </a:p>
            </p:txBody>
          </p:sp>
        </p:grpSp>
        <p:grpSp>
          <p:nvGrpSpPr>
            <p:cNvPr id="177" name="Group 176"/>
            <p:cNvGrpSpPr/>
            <p:nvPr/>
          </p:nvGrpSpPr>
          <p:grpSpPr>
            <a:xfrm>
              <a:off x="2037893" y="2166190"/>
              <a:ext cx="2030449" cy="533126"/>
              <a:chOff x="8974620" y="865627"/>
              <a:chExt cx="1423658" cy="533126"/>
            </a:xfrm>
          </p:grpSpPr>
          <p:sp>
            <p:nvSpPr>
              <p:cNvPr id="178" name="Rounded Rectangle 177"/>
              <p:cNvSpPr/>
              <p:nvPr/>
            </p:nvSpPr>
            <p:spPr bwMode="auto">
              <a:xfrm>
                <a:off x="9062198" y="865627"/>
                <a:ext cx="1248502" cy="533126"/>
              </a:xfrm>
              <a:prstGeom prst="roundRect">
                <a:avLst/>
              </a:prstGeom>
              <a:solidFill>
                <a:schemeClr val="accent3">
                  <a:lumMod val="85000"/>
                </a:schemeClr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79" name="TextBox 178"/>
              <p:cNvSpPr txBox="1"/>
              <p:nvPr/>
            </p:nvSpPr>
            <p:spPr>
              <a:xfrm>
                <a:off x="8974620" y="901358"/>
                <a:ext cx="142365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INFRASTRUCTURE</a:t>
                </a:r>
              </a:p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MANAGER</a:t>
                </a:r>
              </a:p>
            </p:txBody>
          </p:sp>
        </p:grpSp>
        <p:grpSp>
          <p:nvGrpSpPr>
            <p:cNvPr id="185" name="Group 184"/>
            <p:cNvGrpSpPr/>
            <p:nvPr/>
          </p:nvGrpSpPr>
          <p:grpSpPr>
            <a:xfrm>
              <a:off x="6799507" y="2166190"/>
              <a:ext cx="1423658" cy="533126"/>
              <a:chOff x="6618656" y="2257545"/>
              <a:chExt cx="1423658" cy="533126"/>
            </a:xfrm>
          </p:grpSpPr>
          <p:sp>
            <p:nvSpPr>
              <p:cNvPr id="181" name="Rounded Rectangle 180"/>
              <p:cNvSpPr/>
              <p:nvPr/>
            </p:nvSpPr>
            <p:spPr bwMode="auto">
              <a:xfrm>
                <a:off x="6706234" y="2257545"/>
                <a:ext cx="1248502" cy="533126"/>
              </a:xfrm>
              <a:prstGeom prst="roundRect">
                <a:avLst/>
              </a:prstGeom>
              <a:solidFill>
                <a:srgbClr val="FFFF00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82" name="TextBox 181"/>
              <p:cNvSpPr txBox="1"/>
              <p:nvPr/>
            </p:nvSpPr>
            <p:spPr>
              <a:xfrm>
                <a:off x="6618656" y="2385609"/>
                <a:ext cx="142365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SECURITY</a:t>
                </a:r>
              </a:p>
            </p:txBody>
          </p:sp>
        </p:grpSp>
      </p:grpSp>
      <p:grpSp>
        <p:nvGrpSpPr>
          <p:cNvPr id="191" name="Group 190"/>
          <p:cNvGrpSpPr/>
          <p:nvPr/>
        </p:nvGrpSpPr>
        <p:grpSpPr>
          <a:xfrm>
            <a:off x="3321303" y="3030011"/>
            <a:ext cx="3932956" cy="533126"/>
            <a:chOff x="2592883" y="2991430"/>
            <a:chExt cx="3932956" cy="533126"/>
          </a:xfrm>
        </p:grpSpPr>
        <p:sp>
          <p:nvSpPr>
            <p:cNvPr id="188" name="Rounded Rectangle 187"/>
            <p:cNvSpPr/>
            <p:nvPr/>
          </p:nvSpPr>
          <p:spPr bwMode="auto">
            <a:xfrm>
              <a:off x="2642709" y="2991430"/>
              <a:ext cx="3883130" cy="533126"/>
            </a:xfrm>
            <a:prstGeom prst="roundRect">
              <a:avLst/>
            </a:prstGeom>
            <a:solidFill>
              <a:srgbClr val="FF000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189" name="TextBox 188"/>
            <p:cNvSpPr txBox="1"/>
            <p:nvPr/>
          </p:nvSpPr>
          <p:spPr>
            <a:xfrm>
              <a:off x="2592883" y="3027161"/>
              <a:ext cx="11081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METADATA</a:t>
              </a:r>
            </a:p>
            <a:p>
              <a:pPr algn="ctr"/>
              <a:r>
                <a:rPr lang="en-US" sz="1200" dirty="0">
                  <a:solidFill>
                    <a:srgbClr val="01020B"/>
                  </a:solidFill>
                  <a:latin typeface="Arial"/>
                  <a:cs typeface="Arial"/>
                </a:rPr>
                <a:t>STORAGE</a:t>
              </a:r>
            </a:p>
          </p:txBody>
        </p:sp>
        <p:grpSp>
          <p:nvGrpSpPr>
            <p:cNvPr id="186" name="Group 185"/>
            <p:cNvGrpSpPr/>
            <p:nvPr/>
          </p:nvGrpSpPr>
          <p:grpSpPr>
            <a:xfrm>
              <a:off x="3844265" y="3090075"/>
              <a:ext cx="2518862" cy="335836"/>
              <a:chOff x="3114286" y="3121787"/>
              <a:chExt cx="2518862" cy="335836"/>
            </a:xfrm>
          </p:grpSpPr>
          <p:sp>
            <p:nvSpPr>
              <p:cNvPr id="160" name="AutoShape 13"/>
              <p:cNvSpPr>
                <a:spLocks noChangeArrowheads="1"/>
              </p:cNvSpPr>
              <p:nvPr/>
            </p:nvSpPr>
            <p:spPr bwMode="auto">
              <a:xfrm>
                <a:off x="3114286" y="3121787"/>
                <a:ext cx="424566" cy="335836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61" name="AutoShape 13"/>
              <p:cNvSpPr>
                <a:spLocks noChangeArrowheads="1"/>
              </p:cNvSpPr>
              <p:nvPr/>
            </p:nvSpPr>
            <p:spPr bwMode="auto">
              <a:xfrm>
                <a:off x="3637860" y="3121787"/>
                <a:ext cx="424566" cy="335836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62" name="AutoShape 13"/>
              <p:cNvSpPr>
                <a:spLocks noChangeArrowheads="1"/>
              </p:cNvSpPr>
              <p:nvPr/>
            </p:nvSpPr>
            <p:spPr bwMode="auto">
              <a:xfrm>
                <a:off x="4161434" y="3121787"/>
                <a:ext cx="424566" cy="335836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63" name="AutoShape 13"/>
              <p:cNvSpPr>
                <a:spLocks noChangeArrowheads="1"/>
              </p:cNvSpPr>
              <p:nvPr/>
            </p:nvSpPr>
            <p:spPr bwMode="auto">
              <a:xfrm>
                <a:off x="4685008" y="3121787"/>
                <a:ext cx="424566" cy="335836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64" name="AutoShape 13"/>
              <p:cNvSpPr>
                <a:spLocks noChangeArrowheads="1"/>
              </p:cNvSpPr>
              <p:nvPr/>
            </p:nvSpPr>
            <p:spPr bwMode="auto">
              <a:xfrm>
                <a:off x="5208582" y="3121787"/>
                <a:ext cx="424566" cy="335836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</p:grpSp>
      </p:grpSp>
      <p:sp>
        <p:nvSpPr>
          <p:cNvPr id="149" name="Rounded Rectangular Callout 148"/>
          <p:cNvSpPr/>
          <p:nvPr/>
        </p:nvSpPr>
        <p:spPr bwMode="auto">
          <a:xfrm>
            <a:off x="5912092" y="4213713"/>
            <a:ext cx="4776730" cy="510778"/>
          </a:xfrm>
          <a:prstGeom prst="wedgeRoundRectCallout">
            <a:avLst>
              <a:gd name="adj1" fmla="val -61010"/>
              <a:gd name="adj2" fmla="val 199633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Database tables stored here</a:t>
            </a:r>
            <a:endParaRPr lang="en-US" b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0" name="Rounded Rectangular Callout 149"/>
          <p:cNvSpPr/>
          <p:nvPr/>
        </p:nvSpPr>
        <p:spPr bwMode="auto">
          <a:xfrm>
            <a:off x="4123495" y="2987770"/>
            <a:ext cx="3552263" cy="919401"/>
          </a:xfrm>
          <a:prstGeom prst="wedgeRoundRectCallout">
            <a:avLst>
              <a:gd name="adj1" fmla="val -55290"/>
              <a:gd name="adj2" fmla="val 158444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These disks are strictly used 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as caches</a:t>
            </a:r>
            <a:endParaRPr lang="en-US" b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209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" grpId="0" animBg="1"/>
      <p:bldP spid="149" grpId="1" animBg="1"/>
      <p:bldP spid="150" grpId="0" animBg="1"/>
      <p:bldP spid="150" grpId="1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291" y="-94180"/>
            <a:ext cx="10363200" cy="1143000"/>
          </a:xfrm>
        </p:spPr>
        <p:txBody>
          <a:bodyPr/>
          <a:lstStyle/>
          <a:p>
            <a:r>
              <a:rPr lang="en-US" dirty="0"/>
              <a:t>Table Storage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6403" y="1152106"/>
            <a:ext cx="6216688" cy="5705893"/>
          </a:xfrm>
        </p:spPr>
        <p:txBody>
          <a:bodyPr/>
          <a:lstStyle/>
          <a:p>
            <a:r>
              <a:rPr lang="en-US" dirty="0"/>
              <a:t>Rows of each table are stored in </a:t>
            </a:r>
            <a:r>
              <a:rPr lang="en-US" u="sng" dirty="0"/>
              <a:t>multiple</a:t>
            </a:r>
            <a:r>
              <a:rPr lang="en-US" dirty="0"/>
              <a:t> S3 files: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Each file is ~10MB</a:t>
            </a:r>
          </a:p>
        </p:txBody>
      </p:sp>
      <p:grpSp>
        <p:nvGrpSpPr>
          <p:cNvPr id="112" name="Group 111"/>
          <p:cNvGrpSpPr/>
          <p:nvPr/>
        </p:nvGrpSpPr>
        <p:grpSpPr>
          <a:xfrm>
            <a:off x="1253142" y="2397684"/>
            <a:ext cx="2750471" cy="2462744"/>
            <a:chOff x="6261731" y="630148"/>
            <a:chExt cx="3237869" cy="3147526"/>
          </a:xfrm>
        </p:grpSpPr>
        <p:sp>
          <p:nvSpPr>
            <p:cNvPr id="113" name="AutoShape 13"/>
            <p:cNvSpPr>
              <a:spLocks noChangeArrowheads="1"/>
            </p:cNvSpPr>
            <p:nvPr/>
          </p:nvSpPr>
          <p:spPr bwMode="auto">
            <a:xfrm>
              <a:off x="6261731" y="630148"/>
              <a:ext cx="3237869" cy="3147526"/>
            </a:xfrm>
            <a:prstGeom prst="can">
              <a:avLst>
                <a:gd name="adj" fmla="val 10166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2000" b="0">
                <a:latin typeface="Arial" charset="0"/>
              </a:endParaRPr>
            </a:p>
          </p:txBody>
        </p:sp>
        <p:grpSp>
          <p:nvGrpSpPr>
            <p:cNvPr id="114" name="Group 113"/>
            <p:cNvGrpSpPr/>
            <p:nvPr/>
          </p:nvGrpSpPr>
          <p:grpSpPr>
            <a:xfrm>
              <a:off x="6460923" y="1030110"/>
              <a:ext cx="2839485" cy="2606393"/>
              <a:chOff x="4939046" y="3544192"/>
              <a:chExt cx="2839485" cy="2606393"/>
            </a:xfrm>
          </p:grpSpPr>
          <p:grpSp>
            <p:nvGrpSpPr>
              <p:cNvPr id="115" name="Group 114"/>
              <p:cNvGrpSpPr/>
              <p:nvPr/>
            </p:nvGrpSpPr>
            <p:grpSpPr>
              <a:xfrm>
                <a:off x="4939046" y="3571850"/>
                <a:ext cx="567740" cy="2551078"/>
                <a:chOff x="4939046" y="3571850"/>
                <a:chExt cx="567740" cy="2551078"/>
              </a:xfrm>
            </p:grpSpPr>
            <p:sp>
              <p:nvSpPr>
                <p:cNvPr id="125" name="Rounded Rectangle 124"/>
                <p:cNvSpPr/>
                <p:nvPr/>
              </p:nvSpPr>
              <p:spPr bwMode="auto">
                <a:xfrm>
                  <a:off x="4939046" y="3667419"/>
                  <a:ext cx="567740" cy="2359941"/>
                </a:xfrm>
                <a:prstGeom prst="roundRect">
                  <a:avLst/>
                </a:prstGeom>
                <a:solidFill>
                  <a:schemeClr val="accent1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000" b="1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ahoma" charset="0"/>
                  </a:endParaRPr>
                </a:p>
              </p:txBody>
            </p:sp>
            <p:sp>
              <p:nvSpPr>
                <p:cNvPr id="126" name="TextBox 125"/>
                <p:cNvSpPr txBox="1"/>
                <p:nvPr/>
              </p:nvSpPr>
              <p:spPr>
                <a:xfrm rot="16200000">
                  <a:off x="3947378" y="4611883"/>
                  <a:ext cx="2551078" cy="4710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Customer_File1</a:t>
                  </a:r>
                </a:p>
              </p:txBody>
            </p:sp>
          </p:grpSp>
          <p:grpSp>
            <p:nvGrpSpPr>
              <p:cNvPr id="116" name="Group 115"/>
              <p:cNvGrpSpPr/>
              <p:nvPr/>
            </p:nvGrpSpPr>
            <p:grpSpPr>
              <a:xfrm>
                <a:off x="5696294" y="3571850"/>
                <a:ext cx="567740" cy="2551078"/>
                <a:chOff x="4939046" y="3571850"/>
                <a:chExt cx="567740" cy="2551078"/>
              </a:xfrm>
            </p:grpSpPr>
            <p:sp>
              <p:nvSpPr>
                <p:cNvPr id="123" name="Rounded Rectangle 122"/>
                <p:cNvSpPr/>
                <p:nvPr/>
              </p:nvSpPr>
              <p:spPr bwMode="auto">
                <a:xfrm>
                  <a:off x="4939046" y="3667419"/>
                  <a:ext cx="567740" cy="2359941"/>
                </a:xfrm>
                <a:prstGeom prst="roundRect">
                  <a:avLst/>
                </a:prstGeom>
                <a:solidFill>
                  <a:schemeClr val="accent1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000" b="1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ahoma" charset="0"/>
                  </a:endParaRPr>
                </a:p>
              </p:txBody>
            </p:sp>
            <p:sp>
              <p:nvSpPr>
                <p:cNvPr id="124" name="TextBox 123"/>
                <p:cNvSpPr txBox="1"/>
                <p:nvPr/>
              </p:nvSpPr>
              <p:spPr>
                <a:xfrm rot="16200000">
                  <a:off x="3947378" y="4611883"/>
                  <a:ext cx="2551078" cy="4710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Customer_File2</a:t>
                  </a:r>
                </a:p>
              </p:txBody>
            </p:sp>
          </p:grpSp>
          <p:grpSp>
            <p:nvGrpSpPr>
              <p:cNvPr id="117" name="Group 116"/>
              <p:cNvGrpSpPr/>
              <p:nvPr/>
            </p:nvGrpSpPr>
            <p:grpSpPr>
              <a:xfrm>
                <a:off x="6453542" y="3667419"/>
                <a:ext cx="567740" cy="2359941"/>
                <a:chOff x="4939046" y="3667419"/>
                <a:chExt cx="567740" cy="2359941"/>
              </a:xfrm>
            </p:grpSpPr>
            <p:sp>
              <p:nvSpPr>
                <p:cNvPr id="121" name="Rounded Rectangle 120"/>
                <p:cNvSpPr/>
                <p:nvPr/>
              </p:nvSpPr>
              <p:spPr bwMode="auto">
                <a:xfrm>
                  <a:off x="4939046" y="3667419"/>
                  <a:ext cx="567740" cy="2359941"/>
                </a:xfrm>
                <a:prstGeom prst="roundRect">
                  <a:avLst/>
                </a:prstGeom>
                <a:solidFill>
                  <a:schemeClr val="accent1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000" b="1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ahoma" charset="0"/>
                  </a:endParaRPr>
                </a:p>
              </p:txBody>
            </p:sp>
            <p:sp>
              <p:nvSpPr>
                <p:cNvPr id="122" name="TextBox 121"/>
                <p:cNvSpPr txBox="1"/>
                <p:nvPr/>
              </p:nvSpPr>
              <p:spPr>
                <a:xfrm rot="16200000">
                  <a:off x="4941012" y="4611883"/>
                  <a:ext cx="563810" cy="4710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…</a:t>
                  </a:r>
                </a:p>
              </p:txBody>
            </p:sp>
          </p:grpSp>
          <p:grpSp>
            <p:nvGrpSpPr>
              <p:cNvPr id="118" name="Group 117"/>
              <p:cNvGrpSpPr/>
              <p:nvPr/>
            </p:nvGrpSpPr>
            <p:grpSpPr>
              <a:xfrm>
                <a:off x="7210791" y="3544192"/>
                <a:ext cx="567740" cy="2606393"/>
                <a:chOff x="4939046" y="3544192"/>
                <a:chExt cx="567740" cy="2606393"/>
              </a:xfrm>
            </p:grpSpPr>
            <p:sp>
              <p:nvSpPr>
                <p:cNvPr id="119" name="Rounded Rectangle 118"/>
                <p:cNvSpPr/>
                <p:nvPr/>
              </p:nvSpPr>
              <p:spPr bwMode="auto">
                <a:xfrm>
                  <a:off x="4939046" y="3667419"/>
                  <a:ext cx="567740" cy="2359941"/>
                </a:xfrm>
                <a:prstGeom prst="roundRect">
                  <a:avLst/>
                </a:prstGeom>
                <a:solidFill>
                  <a:schemeClr val="accent1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000" b="1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ahoma" charset="0"/>
                  </a:endParaRPr>
                </a:p>
              </p:txBody>
            </p:sp>
            <p:sp>
              <p:nvSpPr>
                <p:cNvPr id="120" name="TextBox 119"/>
                <p:cNvSpPr txBox="1"/>
                <p:nvPr/>
              </p:nvSpPr>
              <p:spPr>
                <a:xfrm rot="16200000">
                  <a:off x="3919721" y="4611883"/>
                  <a:ext cx="2606393" cy="47101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 err="1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Customer_FileN</a:t>
                  </a:r>
                  <a:endParaRPr lang="en-US" sz="2000" b="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</p:grpSp>
        </p:grpSp>
      </p:grpSp>
      <p:sp>
        <p:nvSpPr>
          <p:cNvPr id="128" name="Content Placeholder 2"/>
          <p:cNvSpPr txBox="1">
            <a:spLocks/>
          </p:cNvSpPr>
          <p:nvPr/>
        </p:nvSpPr>
        <p:spPr bwMode="auto">
          <a:xfrm>
            <a:off x="6226473" y="1152106"/>
            <a:ext cx="5551055" cy="1407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110000"/>
              <a:buFont typeface="Wingdings" charset="2"/>
              <a:buChar char="§"/>
              <a:defRPr sz="3600">
                <a:solidFill>
                  <a:srgbClr val="040408"/>
                </a:solidFill>
                <a:latin typeface="Arial"/>
                <a:ea typeface="ＭＳ Ｐゴシック" charset="-128"/>
                <a:cs typeface="ＭＳ Ｐゴシック" charset="-128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0000"/>
              <a:buFont typeface="Wingdings" charset="2"/>
              <a:buChar char="§"/>
              <a:defRPr sz="2800">
                <a:solidFill>
                  <a:srgbClr val="0000FF"/>
                </a:solidFill>
                <a:latin typeface="Arial"/>
                <a:ea typeface="ＭＳ Ｐゴシック" charset="-128"/>
                <a:cs typeface="ＭＳ Ｐゴシック" charset="-128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95000"/>
              <a:buFont typeface="Wingdings" charset="2"/>
              <a:buChar char="§"/>
              <a:defRPr sz="2400">
                <a:solidFill>
                  <a:srgbClr val="0000FF"/>
                </a:solidFill>
                <a:latin typeface="Arial"/>
                <a:ea typeface="ＭＳ Ｐゴシック" charset="-128"/>
                <a:cs typeface="ＭＳ Ｐゴシック" charset="-128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65000"/>
              <a:buFont typeface="Wingdings" charset="2"/>
              <a:buChar char="§"/>
              <a:defRPr sz="1600">
                <a:solidFill>
                  <a:srgbClr val="0000FF"/>
                </a:solidFill>
                <a:latin typeface="Arial"/>
                <a:ea typeface="ＭＳ Ｐゴシック" charset="-128"/>
                <a:cs typeface="ＭＳ Ｐゴシック" charset="-128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2"/>
              <a:buChar char="§"/>
              <a:defRPr sz="1600">
                <a:solidFill>
                  <a:srgbClr val="0000FF"/>
                </a:solidFill>
                <a:latin typeface="Arial"/>
                <a:ea typeface="ＭＳ Ｐゴシック" charset="-128"/>
                <a:cs typeface="ＭＳ Ｐゴシック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2"/>
              <a:buChar char="n"/>
              <a:defRPr sz="1600">
                <a:solidFill>
                  <a:srgbClr val="0000FF"/>
                </a:solidFill>
                <a:latin typeface="+mn-lt"/>
                <a:ea typeface="ＭＳ Ｐゴシック" charset="-128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2"/>
              <a:buChar char="n"/>
              <a:defRPr sz="1600">
                <a:solidFill>
                  <a:srgbClr val="0000FF"/>
                </a:solidFill>
                <a:latin typeface="+mn-lt"/>
                <a:ea typeface="ＭＳ Ｐゴシック" charset="-128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2"/>
              <a:buChar char="n"/>
              <a:defRPr sz="1600">
                <a:solidFill>
                  <a:srgbClr val="0000FF"/>
                </a:solidFill>
                <a:latin typeface="+mn-lt"/>
                <a:ea typeface="ＭＳ Ｐゴシック" charset="-128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charset="2"/>
              <a:buChar char="n"/>
              <a:defRPr sz="1600">
                <a:solidFill>
                  <a:srgbClr val="0000FF"/>
                </a:solidFill>
                <a:latin typeface="+mn-lt"/>
                <a:ea typeface="ＭＳ Ｐゴシック" charset="-128"/>
              </a:defRPr>
            </a:lvl9pPr>
          </a:lstStyle>
          <a:p>
            <a:r>
              <a:rPr lang="en-US" b="0" kern="0" dirty="0"/>
              <a:t>Inside a file, rows stored in columnar fashion</a:t>
            </a:r>
          </a:p>
          <a:p>
            <a:endParaRPr lang="en-US" b="0" kern="0" dirty="0"/>
          </a:p>
        </p:txBody>
      </p:sp>
      <p:grpSp>
        <p:nvGrpSpPr>
          <p:cNvPr id="129" name="Group 128"/>
          <p:cNvGrpSpPr>
            <a:grpSpLocks noChangeAspect="1"/>
          </p:cNvGrpSpPr>
          <p:nvPr/>
        </p:nvGrpSpPr>
        <p:grpSpPr>
          <a:xfrm>
            <a:off x="6955656" y="2525431"/>
            <a:ext cx="3494713" cy="4218269"/>
            <a:chOff x="2635063" y="224175"/>
            <a:chExt cx="2824943" cy="3409828"/>
          </a:xfrm>
        </p:grpSpPr>
        <p:sp>
          <p:nvSpPr>
            <p:cNvPr id="130" name="Rounded Rectangle 129"/>
            <p:cNvSpPr/>
            <p:nvPr/>
          </p:nvSpPr>
          <p:spPr bwMode="auto">
            <a:xfrm>
              <a:off x="3604932" y="224175"/>
              <a:ext cx="649070" cy="3409828"/>
            </a:xfrm>
            <a:prstGeom prst="roundRect">
              <a:avLst/>
            </a:prstGeom>
            <a:solidFill>
              <a:schemeClr val="accent1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grpSp>
          <p:nvGrpSpPr>
            <p:cNvPr id="131" name="Group 130"/>
            <p:cNvGrpSpPr/>
            <p:nvPr/>
          </p:nvGrpSpPr>
          <p:grpSpPr>
            <a:xfrm>
              <a:off x="3736365" y="351190"/>
              <a:ext cx="739952" cy="3148895"/>
              <a:chOff x="3736365" y="351190"/>
              <a:chExt cx="739952" cy="3148895"/>
            </a:xfrm>
          </p:grpSpPr>
          <p:grpSp>
            <p:nvGrpSpPr>
              <p:cNvPr id="148" name="Group 147"/>
              <p:cNvGrpSpPr/>
              <p:nvPr/>
            </p:nvGrpSpPr>
            <p:grpSpPr>
              <a:xfrm>
                <a:off x="3736365" y="351190"/>
                <a:ext cx="365760" cy="3148895"/>
                <a:chOff x="3736365" y="351190"/>
                <a:chExt cx="365760" cy="3148895"/>
              </a:xfrm>
            </p:grpSpPr>
            <p:grpSp>
              <p:nvGrpSpPr>
                <p:cNvPr id="164" name="Group 163"/>
                <p:cNvGrpSpPr/>
                <p:nvPr/>
              </p:nvGrpSpPr>
              <p:grpSpPr>
                <a:xfrm>
                  <a:off x="3736365" y="351190"/>
                  <a:ext cx="365760" cy="727211"/>
                  <a:chOff x="3739581" y="351190"/>
                  <a:chExt cx="365760" cy="727211"/>
                </a:xfrm>
                <a:solidFill>
                  <a:schemeClr val="bg1"/>
                </a:solidFill>
              </p:grpSpPr>
              <p:sp>
                <p:nvSpPr>
                  <p:cNvPr id="177" name="Rectangle 176"/>
                  <p:cNvSpPr/>
                  <p:nvPr/>
                </p:nvSpPr>
                <p:spPr bwMode="auto">
                  <a:xfrm>
                    <a:off x="3739581" y="351190"/>
                    <a:ext cx="365760" cy="727211"/>
                  </a:xfrm>
                  <a:prstGeom prst="rect">
                    <a:avLst/>
                  </a:prstGeom>
                  <a:grpFill/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4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cxnSp>
                <p:nvCxnSpPr>
                  <p:cNvPr id="178" name="Straight Connector 177"/>
                  <p:cNvCxnSpPr/>
                  <p:nvPr/>
                </p:nvCxnSpPr>
                <p:spPr bwMode="auto">
                  <a:xfrm>
                    <a:off x="3739581" y="585830"/>
                    <a:ext cx="365760" cy="0"/>
                  </a:xfrm>
                  <a:prstGeom prst="line">
                    <a:avLst/>
                  </a:prstGeom>
                  <a:grpFill/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79" name="Straight Connector 178"/>
                  <p:cNvCxnSpPr/>
                  <p:nvPr/>
                </p:nvCxnSpPr>
                <p:spPr bwMode="auto">
                  <a:xfrm>
                    <a:off x="3739581" y="825397"/>
                    <a:ext cx="365760" cy="0"/>
                  </a:xfrm>
                  <a:prstGeom prst="line">
                    <a:avLst/>
                  </a:prstGeom>
                  <a:grpFill/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grpSp>
              <p:nvGrpSpPr>
                <p:cNvPr id="165" name="Group 164"/>
                <p:cNvGrpSpPr/>
                <p:nvPr/>
              </p:nvGrpSpPr>
              <p:grpSpPr>
                <a:xfrm>
                  <a:off x="3736365" y="1158418"/>
                  <a:ext cx="365760" cy="727211"/>
                  <a:chOff x="3739581" y="351190"/>
                  <a:chExt cx="365760" cy="727211"/>
                </a:xfrm>
                <a:solidFill>
                  <a:schemeClr val="bg1"/>
                </a:solidFill>
              </p:grpSpPr>
              <p:sp>
                <p:nvSpPr>
                  <p:cNvPr id="174" name="Rectangle 173"/>
                  <p:cNvSpPr/>
                  <p:nvPr/>
                </p:nvSpPr>
                <p:spPr bwMode="auto">
                  <a:xfrm>
                    <a:off x="3739581" y="351190"/>
                    <a:ext cx="365760" cy="727211"/>
                  </a:xfrm>
                  <a:prstGeom prst="rect">
                    <a:avLst/>
                  </a:prstGeom>
                  <a:solidFill>
                    <a:schemeClr val="tx2">
                      <a:lumMod val="20000"/>
                      <a:lumOff val="80000"/>
                    </a:schemeClr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4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cxnSp>
                <p:nvCxnSpPr>
                  <p:cNvPr id="175" name="Straight Connector 174"/>
                  <p:cNvCxnSpPr/>
                  <p:nvPr/>
                </p:nvCxnSpPr>
                <p:spPr bwMode="auto">
                  <a:xfrm>
                    <a:off x="3739581" y="585830"/>
                    <a:ext cx="365760" cy="0"/>
                  </a:xfrm>
                  <a:prstGeom prst="line">
                    <a:avLst/>
                  </a:prstGeom>
                  <a:grpFill/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76" name="Straight Connector 175"/>
                  <p:cNvCxnSpPr/>
                  <p:nvPr/>
                </p:nvCxnSpPr>
                <p:spPr bwMode="auto">
                  <a:xfrm>
                    <a:off x="3739581" y="825397"/>
                    <a:ext cx="365760" cy="0"/>
                  </a:xfrm>
                  <a:prstGeom prst="line">
                    <a:avLst/>
                  </a:prstGeom>
                  <a:grpFill/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grpSp>
              <p:nvGrpSpPr>
                <p:cNvPr id="166" name="Group 165"/>
                <p:cNvGrpSpPr/>
                <p:nvPr/>
              </p:nvGrpSpPr>
              <p:grpSpPr>
                <a:xfrm>
                  <a:off x="3736365" y="1965646"/>
                  <a:ext cx="365760" cy="727211"/>
                  <a:chOff x="3739581" y="351190"/>
                  <a:chExt cx="365760" cy="727211"/>
                </a:xfrm>
                <a:solidFill>
                  <a:schemeClr val="bg1"/>
                </a:solidFill>
              </p:grpSpPr>
              <p:sp>
                <p:nvSpPr>
                  <p:cNvPr id="171" name="Rectangle 170"/>
                  <p:cNvSpPr/>
                  <p:nvPr/>
                </p:nvSpPr>
                <p:spPr bwMode="auto">
                  <a:xfrm>
                    <a:off x="3739581" y="351190"/>
                    <a:ext cx="365760" cy="727211"/>
                  </a:xfrm>
                  <a:prstGeom prst="rect">
                    <a:avLst/>
                  </a:prstGeom>
                  <a:solidFill>
                    <a:schemeClr val="accent2">
                      <a:lumMod val="60000"/>
                      <a:lumOff val="40000"/>
                    </a:schemeClr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4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cxnSp>
                <p:nvCxnSpPr>
                  <p:cNvPr id="172" name="Straight Connector 171"/>
                  <p:cNvCxnSpPr/>
                  <p:nvPr/>
                </p:nvCxnSpPr>
                <p:spPr bwMode="auto">
                  <a:xfrm>
                    <a:off x="3739581" y="585830"/>
                    <a:ext cx="365760" cy="0"/>
                  </a:xfrm>
                  <a:prstGeom prst="line">
                    <a:avLst/>
                  </a:prstGeom>
                  <a:grpFill/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73" name="Straight Connector 172"/>
                  <p:cNvCxnSpPr/>
                  <p:nvPr/>
                </p:nvCxnSpPr>
                <p:spPr bwMode="auto">
                  <a:xfrm>
                    <a:off x="3739581" y="825397"/>
                    <a:ext cx="365760" cy="0"/>
                  </a:xfrm>
                  <a:prstGeom prst="line">
                    <a:avLst/>
                  </a:prstGeom>
                  <a:grpFill/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  <p:grpSp>
              <p:nvGrpSpPr>
                <p:cNvPr id="167" name="Group 166"/>
                <p:cNvGrpSpPr/>
                <p:nvPr/>
              </p:nvGrpSpPr>
              <p:grpSpPr>
                <a:xfrm>
                  <a:off x="3736365" y="2772874"/>
                  <a:ext cx="365760" cy="727211"/>
                  <a:chOff x="3739581" y="351190"/>
                  <a:chExt cx="365760" cy="727211"/>
                </a:xfrm>
                <a:solidFill>
                  <a:schemeClr val="bg1"/>
                </a:solidFill>
              </p:grpSpPr>
              <p:sp>
                <p:nvSpPr>
                  <p:cNvPr id="168" name="Rectangle 167"/>
                  <p:cNvSpPr/>
                  <p:nvPr/>
                </p:nvSpPr>
                <p:spPr bwMode="auto">
                  <a:xfrm>
                    <a:off x="3739581" y="351190"/>
                    <a:ext cx="365760" cy="727211"/>
                  </a:xfrm>
                  <a:prstGeom prst="rect">
                    <a:avLst/>
                  </a:prstGeom>
                  <a:solidFill>
                    <a:srgbClr val="00FDFF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4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cxnSp>
                <p:nvCxnSpPr>
                  <p:cNvPr id="169" name="Straight Connector 168"/>
                  <p:cNvCxnSpPr/>
                  <p:nvPr/>
                </p:nvCxnSpPr>
                <p:spPr bwMode="auto">
                  <a:xfrm>
                    <a:off x="3739581" y="585830"/>
                    <a:ext cx="365760" cy="0"/>
                  </a:xfrm>
                  <a:prstGeom prst="line">
                    <a:avLst/>
                  </a:prstGeom>
                  <a:grpFill/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70" name="Straight Connector 169"/>
                  <p:cNvCxnSpPr/>
                  <p:nvPr/>
                </p:nvCxnSpPr>
                <p:spPr bwMode="auto">
                  <a:xfrm>
                    <a:off x="3739581" y="825397"/>
                    <a:ext cx="365760" cy="0"/>
                  </a:xfrm>
                  <a:prstGeom prst="line">
                    <a:avLst/>
                  </a:prstGeom>
                  <a:grpFill/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grpSp>
            <p:nvGrpSpPr>
              <p:cNvPr id="149" name="Group 148"/>
              <p:cNvGrpSpPr/>
              <p:nvPr/>
            </p:nvGrpSpPr>
            <p:grpSpPr>
              <a:xfrm>
                <a:off x="3924753" y="477078"/>
                <a:ext cx="368682" cy="749988"/>
                <a:chOff x="2461990" y="477078"/>
                <a:chExt cx="368682" cy="727690"/>
              </a:xfrm>
            </p:grpSpPr>
            <p:cxnSp>
              <p:nvCxnSpPr>
                <p:cNvPr id="160" name="Straight Connector 159"/>
                <p:cNvCxnSpPr/>
                <p:nvPr/>
              </p:nvCxnSpPr>
              <p:spPr bwMode="auto">
                <a:xfrm>
                  <a:off x="2461990" y="477078"/>
                  <a:ext cx="368682" cy="0"/>
                </a:xfrm>
                <a:prstGeom prst="line">
                  <a:avLst/>
                </a:prstGeom>
                <a:solidFill>
                  <a:schemeClr val="accent1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grpSp>
              <p:nvGrpSpPr>
                <p:cNvPr id="161" name="Group 160"/>
                <p:cNvGrpSpPr/>
                <p:nvPr/>
              </p:nvGrpSpPr>
              <p:grpSpPr>
                <a:xfrm>
                  <a:off x="2648590" y="477080"/>
                  <a:ext cx="170284" cy="727688"/>
                  <a:chOff x="2648590" y="477080"/>
                  <a:chExt cx="170284" cy="727688"/>
                </a:xfrm>
              </p:grpSpPr>
              <p:cxnSp>
                <p:nvCxnSpPr>
                  <p:cNvPr id="162" name="Straight Connector 161"/>
                  <p:cNvCxnSpPr/>
                  <p:nvPr/>
                </p:nvCxnSpPr>
                <p:spPr bwMode="auto">
                  <a:xfrm>
                    <a:off x="2648590" y="1201972"/>
                    <a:ext cx="170284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triangl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63" name="Straight Connector 162"/>
                  <p:cNvCxnSpPr/>
                  <p:nvPr/>
                </p:nvCxnSpPr>
                <p:spPr bwMode="auto">
                  <a:xfrm>
                    <a:off x="2818874" y="477080"/>
                    <a:ext cx="0" cy="727688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grpSp>
            <p:nvGrpSpPr>
              <p:cNvPr id="150" name="Group 149"/>
              <p:cNvGrpSpPr/>
              <p:nvPr/>
            </p:nvGrpSpPr>
            <p:grpSpPr>
              <a:xfrm>
                <a:off x="3924752" y="696150"/>
                <a:ext cx="466410" cy="1327329"/>
                <a:chOff x="2450192" y="477078"/>
                <a:chExt cx="376109" cy="727690"/>
              </a:xfrm>
            </p:grpSpPr>
            <p:cxnSp>
              <p:nvCxnSpPr>
                <p:cNvPr id="156" name="Straight Connector 155"/>
                <p:cNvCxnSpPr/>
                <p:nvPr/>
              </p:nvCxnSpPr>
              <p:spPr bwMode="auto">
                <a:xfrm>
                  <a:off x="2450192" y="477078"/>
                  <a:ext cx="368682" cy="0"/>
                </a:xfrm>
                <a:prstGeom prst="line">
                  <a:avLst/>
                </a:prstGeom>
                <a:solidFill>
                  <a:schemeClr val="accent1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grpSp>
              <p:nvGrpSpPr>
                <p:cNvPr id="157" name="Group 156"/>
                <p:cNvGrpSpPr/>
                <p:nvPr/>
              </p:nvGrpSpPr>
              <p:grpSpPr>
                <a:xfrm>
                  <a:off x="2605092" y="477080"/>
                  <a:ext cx="221209" cy="727688"/>
                  <a:chOff x="2605092" y="477080"/>
                  <a:chExt cx="221209" cy="727688"/>
                </a:xfrm>
              </p:grpSpPr>
              <p:cxnSp>
                <p:nvCxnSpPr>
                  <p:cNvPr id="158" name="Straight Connector 157"/>
                  <p:cNvCxnSpPr/>
                  <p:nvPr/>
                </p:nvCxnSpPr>
                <p:spPr bwMode="auto">
                  <a:xfrm flipV="1">
                    <a:off x="2605092" y="1201972"/>
                    <a:ext cx="221209" cy="2796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triangl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59" name="Straight Connector 158"/>
                  <p:cNvCxnSpPr/>
                  <p:nvPr/>
                </p:nvCxnSpPr>
                <p:spPr bwMode="auto">
                  <a:xfrm>
                    <a:off x="2818874" y="477080"/>
                    <a:ext cx="0" cy="727688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  <p:grpSp>
            <p:nvGrpSpPr>
              <p:cNvPr id="151" name="Group 150"/>
              <p:cNvGrpSpPr/>
              <p:nvPr/>
            </p:nvGrpSpPr>
            <p:grpSpPr>
              <a:xfrm>
                <a:off x="3924755" y="933709"/>
                <a:ext cx="551562" cy="1892082"/>
                <a:chOff x="2450192" y="477078"/>
                <a:chExt cx="368682" cy="727690"/>
              </a:xfrm>
            </p:grpSpPr>
            <p:cxnSp>
              <p:nvCxnSpPr>
                <p:cNvPr id="152" name="Straight Connector 151"/>
                <p:cNvCxnSpPr/>
                <p:nvPr/>
              </p:nvCxnSpPr>
              <p:spPr bwMode="auto">
                <a:xfrm>
                  <a:off x="2450192" y="477078"/>
                  <a:ext cx="368682" cy="0"/>
                </a:xfrm>
                <a:prstGeom prst="line">
                  <a:avLst/>
                </a:prstGeom>
                <a:solidFill>
                  <a:schemeClr val="accent1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grpSp>
              <p:nvGrpSpPr>
                <p:cNvPr id="153" name="Group 152"/>
                <p:cNvGrpSpPr/>
                <p:nvPr/>
              </p:nvGrpSpPr>
              <p:grpSpPr>
                <a:xfrm>
                  <a:off x="2568753" y="477080"/>
                  <a:ext cx="250121" cy="727688"/>
                  <a:chOff x="2568753" y="477080"/>
                  <a:chExt cx="250121" cy="727688"/>
                </a:xfrm>
              </p:grpSpPr>
              <p:cxnSp>
                <p:nvCxnSpPr>
                  <p:cNvPr id="154" name="Straight Connector 153"/>
                  <p:cNvCxnSpPr/>
                  <p:nvPr/>
                </p:nvCxnSpPr>
                <p:spPr bwMode="auto">
                  <a:xfrm>
                    <a:off x="2568753" y="1200538"/>
                    <a:ext cx="250121" cy="0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triangle" w="med" len="med"/>
                    <a:tailEnd type="none" w="med" len="med"/>
                  </a:ln>
                  <a:effectLst/>
                </p:spPr>
              </p:cxnSp>
              <p:cxnSp>
                <p:nvCxnSpPr>
                  <p:cNvPr id="155" name="Straight Connector 154"/>
                  <p:cNvCxnSpPr/>
                  <p:nvPr/>
                </p:nvCxnSpPr>
                <p:spPr bwMode="auto">
                  <a:xfrm>
                    <a:off x="2818874" y="477080"/>
                    <a:ext cx="0" cy="727688"/>
                  </a:xfrm>
                  <a:prstGeom prst="line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</p:cxnSp>
            </p:grpSp>
          </p:grpSp>
        </p:grpSp>
        <p:grpSp>
          <p:nvGrpSpPr>
            <p:cNvPr id="132" name="Group 131"/>
            <p:cNvGrpSpPr/>
            <p:nvPr/>
          </p:nvGrpSpPr>
          <p:grpSpPr>
            <a:xfrm>
              <a:off x="2793360" y="336620"/>
              <a:ext cx="771415" cy="699003"/>
              <a:chOff x="2935600" y="336620"/>
              <a:chExt cx="771415" cy="699003"/>
            </a:xfrm>
          </p:grpSpPr>
          <p:sp>
            <p:nvSpPr>
              <p:cNvPr id="145" name="TextBox 144"/>
              <p:cNvSpPr txBox="1"/>
              <p:nvPr/>
            </p:nvSpPr>
            <p:spPr>
              <a:xfrm>
                <a:off x="3412613" y="336620"/>
                <a:ext cx="294402" cy="2487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ID</a:t>
                </a:r>
              </a:p>
            </p:txBody>
          </p:sp>
          <p:sp>
            <p:nvSpPr>
              <p:cNvPr id="146" name="TextBox 145"/>
              <p:cNvSpPr txBox="1"/>
              <p:nvPr/>
            </p:nvSpPr>
            <p:spPr>
              <a:xfrm>
                <a:off x="3128672" y="552342"/>
                <a:ext cx="576883" cy="2487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NAME</a:t>
                </a:r>
              </a:p>
            </p:txBody>
          </p:sp>
          <p:sp>
            <p:nvSpPr>
              <p:cNvPr id="147" name="TextBox 146"/>
              <p:cNvSpPr txBox="1"/>
              <p:nvPr/>
            </p:nvSpPr>
            <p:spPr>
              <a:xfrm>
                <a:off x="2935600" y="786832"/>
                <a:ext cx="769955" cy="24879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sz="140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AMTDUE</a:t>
                </a:r>
                <a:endParaRPr lang="en-US" sz="14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</p:grpSp>
        <p:grpSp>
          <p:nvGrpSpPr>
            <p:cNvPr id="133" name="Group 132"/>
            <p:cNvGrpSpPr/>
            <p:nvPr/>
          </p:nvGrpSpPr>
          <p:grpSpPr>
            <a:xfrm>
              <a:off x="4588291" y="351190"/>
              <a:ext cx="871715" cy="727211"/>
              <a:chOff x="4588291" y="351190"/>
              <a:chExt cx="871715" cy="727211"/>
            </a:xfrm>
          </p:grpSpPr>
          <p:sp>
            <p:nvSpPr>
              <p:cNvPr id="143" name="Right Brace 142"/>
              <p:cNvSpPr/>
              <p:nvPr/>
            </p:nvSpPr>
            <p:spPr bwMode="auto">
              <a:xfrm>
                <a:off x="4588291" y="351190"/>
                <a:ext cx="159282" cy="727211"/>
              </a:xfrm>
              <a:prstGeom prst="rightBrace">
                <a:avLst/>
              </a:prstGeom>
              <a:noFill/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4696530" y="483963"/>
                <a:ext cx="763476" cy="4229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FILE</a:t>
                </a:r>
              </a:p>
              <a:p>
                <a:pPr algn="ctr"/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HEADER</a:t>
                </a:r>
              </a:p>
            </p:txBody>
          </p:sp>
        </p:grpSp>
        <p:grpSp>
          <p:nvGrpSpPr>
            <p:cNvPr id="134" name="Group 133"/>
            <p:cNvGrpSpPr/>
            <p:nvPr/>
          </p:nvGrpSpPr>
          <p:grpSpPr>
            <a:xfrm>
              <a:off x="2696145" y="1179092"/>
              <a:ext cx="842526" cy="727211"/>
              <a:chOff x="1769701" y="1190036"/>
              <a:chExt cx="842526" cy="727211"/>
            </a:xfrm>
          </p:grpSpPr>
          <p:sp>
            <p:nvSpPr>
              <p:cNvPr id="141" name="Right Brace 140"/>
              <p:cNvSpPr/>
              <p:nvPr/>
            </p:nvSpPr>
            <p:spPr bwMode="auto">
              <a:xfrm flipH="1">
                <a:off x="2452945" y="1190036"/>
                <a:ext cx="159282" cy="727211"/>
              </a:xfrm>
              <a:prstGeom prst="rightBrace">
                <a:avLst/>
              </a:prstGeom>
              <a:noFill/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42" name="TextBox 141"/>
              <p:cNvSpPr txBox="1"/>
              <p:nvPr/>
            </p:nvSpPr>
            <p:spPr>
              <a:xfrm>
                <a:off x="1769701" y="1322809"/>
                <a:ext cx="728127" cy="4229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ID</a:t>
                </a:r>
              </a:p>
              <a:p>
                <a:pPr algn="ctr"/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VALUES</a:t>
                </a:r>
              </a:p>
            </p:txBody>
          </p:sp>
        </p:grpSp>
        <p:grpSp>
          <p:nvGrpSpPr>
            <p:cNvPr id="135" name="Group 134"/>
            <p:cNvGrpSpPr/>
            <p:nvPr/>
          </p:nvGrpSpPr>
          <p:grpSpPr>
            <a:xfrm>
              <a:off x="2696144" y="1978891"/>
              <a:ext cx="842527" cy="727211"/>
              <a:chOff x="1769700" y="1190036"/>
              <a:chExt cx="842527" cy="727211"/>
            </a:xfrm>
          </p:grpSpPr>
          <p:sp>
            <p:nvSpPr>
              <p:cNvPr id="139" name="Right Brace 138"/>
              <p:cNvSpPr/>
              <p:nvPr/>
            </p:nvSpPr>
            <p:spPr bwMode="auto">
              <a:xfrm flipH="1">
                <a:off x="2452945" y="1190036"/>
                <a:ext cx="159282" cy="727211"/>
              </a:xfrm>
              <a:prstGeom prst="rightBrace">
                <a:avLst/>
              </a:prstGeom>
              <a:noFill/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40" name="TextBox 139"/>
              <p:cNvSpPr txBox="1"/>
              <p:nvPr/>
            </p:nvSpPr>
            <p:spPr>
              <a:xfrm>
                <a:off x="1769700" y="1322809"/>
                <a:ext cx="728126" cy="4229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NAME</a:t>
                </a:r>
              </a:p>
              <a:p>
                <a:pPr algn="ctr"/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VALUES</a:t>
                </a:r>
              </a:p>
            </p:txBody>
          </p:sp>
        </p:grpSp>
        <p:grpSp>
          <p:nvGrpSpPr>
            <p:cNvPr id="136" name="Group 135"/>
            <p:cNvGrpSpPr/>
            <p:nvPr/>
          </p:nvGrpSpPr>
          <p:grpSpPr>
            <a:xfrm>
              <a:off x="2635063" y="2783769"/>
              <a:ext cx="903608" cy="727211"/>
              <a:chOff x="1708619" y="1190036"/>
              <a:chExt cx="903608" cy="727211"/>
            </a:xfrm>
          </p:grpSpPr>
          <p:sp>
            <p:nvSpPr>
              <p:cNvPr id="137" name="Right Brace 136"/>
              <p:cNvSpPr/>
              <p:nvPr/>
            </p:nvSpPr>
            <p:spPr bwMode="auto">
              <a:xfrm flipH="1">
                <a:off x="2452945" y="1190036"/>
                <a:ext cx="159282" cy="727211"/>
              </a:xfrm>
              <a:prstGeom prst="rightBrace">
                <a:avLst/>
              </a:prstGeom>
              <a:noFill/>
              <a:ln w="19050" cap="flat" cmpd="sng" algn="ctr">
                <a:solidFill>
                  <a:srgbClr val="00206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38" name="TextBox 137"/>
              <p:cNvSpPr txBox="1"/>
              <p:nvPr/>
            </p:nvSpPr>
            <p:spPr>
              <a:xfrm>
                <a:off x="1708619" y="1322809"/>
                <a:ext cx="850293" cy="4229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AMT_DUE</a:t>
                </a:r>
              </a:p>
              <a:p>
                <a:pPr algn="ctr"/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VALUES</a:t>
                </a:r>
              </a:p>
            </p:txBody>
          </p:sp>
        </p:grpSp>
      </p:grpSp>
      <p:sp>
        <p:nvSpPr>
          <p:cNvPr id="181" name="Rounded Rectangular Callout 180"/>
          <p:cNvSpPr/>
          <p:nvPr/>
        </p:nvSpPr>
        <p:spPr bwMode="auto">
          <a:xfrm>
            <a:off x="2301379" y="2893552"/>
            <a:ext cx="4776730" cy="919401"/>
          </a:xfrm>
          <a:prstGeom prst="wedgeRoundRectCallout">
            <a:avLst>
              <a:gd name="adj1" fmla="val 49772"/>
              <a:gd name="adj2" fmla="val 87948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”Standard” compression (</a:t>
            </a:r>
            <a:r>
              <a:rPr lang="en-US" b="0" dirty="0" err="1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gzip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, RLE, …) schemes available</a:t>
            </a:r>
          </a:p>
        </p:txBody>
      </p:sp>
      <p:sp>
        <p:nvSpPr>
          <p:cNvPr id="182" name="Rounded Rectangular Callout 181"/>
          <p:cNvSpPr/>
          <p:nvPr/>
        </p:nvSpPr>
        <p:spPr bwMode="auto">
          <a:xfrm>
            <a:off x="1148316" y="4347393"/>
            <a:ext cx="5932647" cy="1328023"/>
          </a:xfrm>
          <a:prstGeom prst="wedgeRoundRectCallout">
            <a:avLst>
              <a:gd name="adj1" fmla="val 49180"/>
              <a:gd name="adj2" fmla="val 83767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Min &amp; max value of </a:t>
            </a:r>
            <a:r>
              <a:rPr lang="en-US" b="0" u="sng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each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 column of </a:t>
            </a:r>
            <a:r>
              <a:rPr lang="en-US" b="0" u="sng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each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 file of </a:t>
            </a:r>
            <a:r>
              <a:rPr lang="en-US" b="0" u="sng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each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 table are kept in catalog. Used for pruning at run time.</a:t>
            </a:r>
            <a:endParaRPr lang="en-US" b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4" name="Rounded Rectangular Callout 73"/>
          <p:cNvSpPr/>
          <p:nvPr/>
        </p:nvSpPr>
        <p:spPr bwMode="auto">
          <a:xfrm>
            <a:off x="4202522" y="325544"/>
            <a:ext cx="5331204" cy="1328023"/>
          </a:xfrm>
          <a:prstGeom prst="wedgeRoundRectCallout">
            <a:avLst>
              <a:gd name="adj1" fmla="val -47324"/>
              <a:gd name="adj2" fmla="val 126910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Not able 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to support 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hash or RR partitioning as files are created strictly as rows are inserted into table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143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" grpId="0"/>
      <p:bldP spid="181" grpId="0" animBg="1"/>
      <p:bldP spid="182" grpId="0" animBg="1"/>
      <p:bldP spid="74" grpId="0" animBg="1"/>
      <p:bldP spid="74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Warehouses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210" y="1447800"/>
            <a:ext cx="10363200" cy="253645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Dynamically created cluster of EC2 instances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38" name="Group 137"/>
          <p:cNvGrpSpPr/>
          <p:nvPr/>
        </p:nvGrpSpPr>
        <p:grpSpPr>
          <a:xfrm>
            <a:off x="2009509" y="2204294"/>
            <a:ext cx="6455016" cy="1696666"/>
            <a:chOff x="897129" y="3870375"/>
            <a:chExt cx="6113272" cy="1401102"/>
          </a:xfrm>
        </p:grpSpPr>
        <p:grpSp>
          <p:nvGrpSpPr>
            <p:cNvPr id="139" name="Group 138"/>
            <p:cNvGrpSpPr/>
            <p:nvPr/>
          </p:nvGrpSpPr>
          <p:grpSpPr>
            <a:xfrm>
              <a:off x="897129" y="3870375"/>
              <a:ext cx="6113272" cy="1401102"/>
              <a:chOff x="998397" y="3870375"/>
              <a:chExt cx="9147689" cy="1401102"/>
            </a:xfrm>
          </p:grpSpPr>
          <p:sp>
            <p:nvSpPr>
              <p:cNvPr id="170" name="Rounded Rectangle 169"/>
              <p:cNvSpPr/>
              <p:nvPr/>
            </p:nvSpPr>
            <p:spPr bwMode="auto">
              <a:xfrm>
                <a:off x="1002086" y="3870375"/>
                <a:ext cx="9144000" cy="1401102"/>
              </a:xfrm>
              <a:prstGeom prst="roundRect">
                <a:avLst/>
              </a:prstGeom>
              <a:solidFill>
                <a:schemeClr val="accent2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71" name="TextBox 170"/>
              <p:cNvSpPr txBox="1"/>
              <p:nvPr/>
            </p:nvSpPr>
            <p:spPr>
              <a:xfrm>
                <a:off x="998397" y="4342875"/>
                <a:ext cx="150401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COMPUTE</a:t>
                </a:r>
              </a:p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LAYER</a:t>
                </a:r>
              </a:p>
            </p:txBody>
          </p:sp>
        </p:grpSp>
        <p:grpSp>
          <p:nvGrpSpPr>
            <p:cNvPr id="140" name="Group 139"/>
            <p:cNvGrpSpPr/>
            <p:nvPr/>
          </p:nvGrpSpPr>
          <p:grpSpPr>
            <a:xfrm>
              <a:off x="1929653" y="3884936"/>
              <a:ext cx="2083242" cy="1325760"/>
              <a:chOff x="1550504" y="3468875"/>
              <a:chExt cx="2083242" cy="1325760"/>
            </a:xfrm>
          </p:grpSpPr>
          <p:sp>
            <p:nvSpPr>
              <p:cNvPr id="147" name="Rounded Rectangle 146"/>
              <p:cNvSpPr/>
              <p:nvPr/>
            </p:nvSpPr>
            <p:spPr bwMode="auto">
              <a:xfrm>
                <a:off x="1550504" y="3506524"/>
                <a:ext cx="2083242" cy="1288111"/>
              </a:xfrm>
              <a:prstGeom prst="roundRect">
                <a:avLst/>
              </a:prstGeom>
              <a:solidFill>
                <a:srgbClr val="CCFFCC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48" name="TextBox 147"/>
              <p:cNvSpPr txBox="1"/>
              <p:nvPr/>
            </p:nvSpPr>
            <p:spPr>
              <a:xfrm>
                <a:off x="1943802" y="3468875"/>
                <a:ext cx="129664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VIRTUAL</a:t>
                </a:r>
              </a:p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WAREHOUSE</a:t>
                </a:r>
              </a:p>
            </p:txBody>
          </p:sp>
          <p:grpSp>
            <p:nvGrpSpPr>
              <p:cNvPr id="149" name="Group 148"/>
              <p:cNvGrpSpPr/>
              <p:nvPr/>
            </p:nvGrpSpPr>
            <p:grpSpPr>
              <a:xfrm>
                <a:off x="1675591" y="3960002"/>
                <a:ext cx="1833069" cy="783060"/>
                <a:chOff x="6014154" y="2139088"/>
                <a:chExt cx="1833069" cy="783060"/>
              </a:xfrm>
            </p:grpSpPr>
            <p:grpSp>
              <p:nvGrpSpPr>
                <p:cNvPr id="150" name="Group 149"/>
                <p:cNvGrpSpPr/>
                <p:nvPr/>
              </p:nvGrpSpPr>
              <p:grpSpPr>
                <a:xfrm>
                  <a:off x="6014154" y="2139088"/>
                  <a:ext cx="424566" cy="783060"/>
                  <a:chOff x="6014154" y="2139088"/>
                  <a:chExt cx="424566" cy="783060"/>
                </a:xfrm>
              </p:grpSpPr>
              <p:sp>
                <p:nvSpPr>
                  <p:cNvPr id="166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6014154" y="2586312"/>
                    <a:ext cx="424566" cy="335836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 b="0">
                      <a:latin typeface="Arial" charset="0"/>
                    </a:endParaRPr>
                  </a:p>
                </p:txBody>
              </p:sp>
              <p:grpSp>
                <p:nvGrpSpPr>
                  <p:cNvPr id="167" name="Group 166"/>
                  <p:cNvGrpSpPr/>
                  <p:nvPr/>
                </p:nvGrpSpPr>
                <p:grpSpPr>
                  <a:xfrm>
                    <a:off x="6016686" y="2139088"/>
                    <a:ext cx="419503" cy="345268"/>
                    <a:chOff x="6149654" y="2139088"/>
                    <a:chExt cx="419503" cy="345268"/>
                  </a:xfrm>
                </p:grpSpPr>
                <p:sp>
                  <p:nvSpPr>
                    <p:cNvPr id="168" name="Rectangle 167"/>
                    <p:cNvSpPr/>
                    <p:nvPr/>
                  </p:nvSpPr>
                  <p:spPr bwMode="auto">
                    <a:xfrm>
                      <a:off x="6183757" y="2139088"/>
                      <a:ext cx="351296" cy="345268"/>
                    </a:xfrm>
                    <a:prstGeom prst="rect">
                      <a:avLst/>
                    </a:prstGeom>
                    <a:solidFill>
                      <a:srgbClr val="92D050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200"/>
                    </a:p>
                  </p:txBody>
                </p:sp>
                <p:sp>
                  <p:nvSpPr>
                    <p:cNvPr id="169" name="TextBox 168"/>
                    <p:cNvSpPr txBox="1"/>
                    <p:nvPr/>
                  </p:nvSpPr>
                  <p:spPr>
                    <a:xfrm>
                      <a:off x="6149654" y="2173223"/>
                      <a:ext cx="419503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N1</a:t>
                      </a:r>
                      <a:endParaRPr lang="en-US" sz="1200" dirty="0">
                        <a:solidFill>
                          <a:srgbClr val="01020B"/>
                        </a:solidFill>
                        <a:latin typeface="Arial"/>
                        <a:cs typeface="Arial"/>
                      </a:endParaRPr>
                    </a:p>
                  </p:txBody>
                </p:sp>
              </p:grpSp>
            </p:grpSp>
            <p:grpSp>
              <p:nvGrpSpPr>
                <p:cNvPr id="151" name="Group 150"/>
                <p:cNvGrpSpPr/>
                <p:nvPr/>
              </p:nvGrpSpPr>
              <p:grpSpPr>
                <a:xfrm>
                  <a:off x="6483655" y="2139088"/>
                  <a:ext cx="424566" cy="783060"/>
                  <a:chOff x="6014154" y="2139088"/>
                  <a:chExt cx="424566" cy="783060"/>
                </a:xfrm>
              </p:grpSpPr>
              <p:sp>
                <p:nvSpPr>
                  <p:cNvPr id="162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6014154" y="2586312"/>
                    <a:ext cx="424566" cy="335836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 b="0">
                      <a:latin typeface="Arial" charset="0"/>
                    </a:endParaRPr>
                  </a:p>
                </p:txBody>
              </p:sp>
              <p:grpSp>
                <p:nvGrpSpPr>
                  <p:cNvPr id="163" name="Group 162"/>
                  <p:cNvGrpSpPr/>
                  <p:nvPr/>
                </p:nvGrpSpPr>
                <p:grpSpPr>
                  <a:xfrm>
                    <a:off x="6016686" y="2139088"/>
                    <a:ext cx="419503" cy="345268"/>
                    <a:chOff x="6149654" y="2139088"/>
                    <a:chExt cx="419503" cy="345268"/>
                  </a:xfrm>
                </p:grpSpPr>
                <p:sp>
                  <p:nvSpPr>
                    <p:cNvPr id="164" name="Rectangle 163"/>
                    <p:cNvSpPr/>
                    <p:nvPr/>
                  </p:nvSpPr>
                  <p:spPr bwMode="auto">
                    <a:xfrm>
                      <a:off x="6183757" y="2139088"/>
                      <a:ext cx="351296" cy="345268"/>
                    </a:xfrm>
                    <a:prstGeom prst="rect">
                      <a:avLst/>
                    </a:prstGeom>
                    <a:solidFill>
                      <a:srgbClr val="92D050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200"/>
                    </a:p>
                  </p:txBody>
                </p:sp>
                <p:sp>
                  <p:nvSpPr>
                    <p:cNvPr id="165" name="TextBox 164"/>
                    <p:cNvSpPr txBox="1"/>
                    <p:nvPr/>
                  </p:nvSpPr>
                  <p:spPr>
                    <a:xfrm>
                      <a:off x="6149654" y="2173223"/>
                      <a:ext cx="419503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N2</a:t>
                      </a:r>
                    </a:p>
                  </p:txBody>
                </p:sp>
              </p:grpSp>
            </p:grpSp>
            <p:grpSp>
              <p:nvGrpSpPr>
                <p:cNvPr id="152" name="Group 151"/>
                <p:cNvGrpSpPr/>
                <p:nvPr/>
              </p:nvGrpSpPr>
              <p:grpSpPr>
                <a:xfrm>
                  <a:off x="6953156" y="2139088"/>
                  <a:ext cx="424566" cy="783060"/>
                  <a:chOff x="6014154" y="2139088"/>
                  <a:chExt cx="424566" cy="783060"/>
                </a:xfrm>
              </p:grpSpPr>
              <p:sp>
                <p:nvSpPr>
                  <p:cNvPr id="158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6014154" y="2586312"/>
                    <a:ext cx="424566" cy="335836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 b="0">
                      <a:latin typeface="Arial" charset="0"/>
                    </a:endParaRPr>
                  </a:p>
                </p:txBody>
              </p:sp>
              <p:grpSp>
                <p:nvGrpSpPr>
                  <p:cNvPr id="159" name="Group 158"/>
                  <p:cNvGrpSpPr/>
                  <p:nvPr/>
                </p:nvGrpSpPr>
                <p:grpSpPr>
                  <a:xfrm>
                    <a:off x="6016686" y="2139088"/>
                    <a:ext cx="419503" cy="345268"/>
                    <a:chOff x="6149654" y="2139088"/>
                    <a:chExt cx="419503" cy="345268"/>
                  </a:xfrm>
                </p:grpSpPr>
                <p:sp>
                  <p:nvSpPr>
                    <p:cNvPr id="160" name="Rectangle 159"/>
                    <p:cNvSpPr/>
                    <p:nvPr/>
                  </p:nvSpPr>
                  <p:spPr bwMode="auto">
                    <a:xfrm>
                      <a:off x="6183757" y="2139088"/>
                      <a:ext cx="351296" cy="345268"/>
                    </a:xfrm>
                    <a:prstGeom prst="rect">
                      <a:avLst/>
                    </a:prstGeom>
                    <a:solidFill>
                      <a:srgbClr val="92D050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200"/>
                    </a:p>
                  </p:txBody>
                </p:sp>
                <p:sp>
                  <p:nvSpPr>
                    <p:cNvPr id="161" name="TextBox 160"/>
                    <p:cNvSpPr txBox="1"/>
                    <p:nvPr/>
                  </p:nvSpPr>
                  <p:spPr>
                    <a:xfrm>
                      <a:off x="6149654" y="2173223"/>
                      <a:ext cx="419503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N3</a:t>
                      </a:r>
                    </a:p>
                  </p:txBody>
                </p:sp>
              </p:grpSp>
            </p:grpSp>
            <p:grpSp>
              <p:nvGrpSpPr>
                <p:cNvPr id="153" name="Group 152"/>
                <p:cNvGrpSpPr/>
                <p:nvPr/>
              </p:nvGrpSpPr>
              <p:grpSpPr>
                <a:xfrm>
                  <a:off x="7422657" y="2139088"/>
                  <a:ext cx="424566" cy="783060"/>
                  <a:chOff x="6014154" y="2139088"/>
                  <a:chExt cx="424566" cy="783060"/>
                </a:xfrm>
              </p:grpSpPr>
              <p:sp>
                <p:nvSpPr>
                  <p:cNvPr id="154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6014154" y="2586312"/>
                    <a:ext cx="424566" cy="335836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 b="0">
                      <a:latin typeface="Arial" charset="0"/>
                    </a:endParaRPr>
                  </a:p>
                </p:txBody>
              </p:sp>
              <p:grpSp>
                <p:nvGrpSpPr>
                  <p:cNvPr id="155" name="Group 154"/>
                  <p:cNvGrpSpPr/>
                  <p:nvPr/>
                </p:nvGrpSpPr>
                <p:grpSpPr>
                  <a:xfrm>
                    <a:off x="6016686" y="2139088"/>
                    <a:ext cx="419503" cy="345268"/>
                    <a:chOff x="6149654" y="2139088"/>
                    <a:chExt cx="419503" cy="345268"/>
                  </a:xfrm>
                </p:grpSpPr>
                <p:sp>
                  <p:nvSpPr>
                    <p:cNvPr id="156" name="Rectangle 155"/>
                    <p:cNvSpPr/>
                    <p:nvPr/>
                  </p:nvSpPr>
                  <p:spPr bwMode="auto">
                    <a:xfrm>
                      <a:off x="6183757" y="2139088"/>
                      <a:ext cx="351296" cy="345268"/>
                    </a:xfrm>
                    <a:prstGeom prst="rect">
                      <a:avLst/>
                    </a:prstGeom>
                    <a:solidFill>
                      <a:srgbClr val="92D050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algn="ctr"/>
                      <a:endParaRPr lang="en-US" sz="1200"/>
                    </a:p>
                  </p:txBody>
                </p:sp>
                <p:sp>
                  <p:nvSpPr>
                    <p:cNvPr id="157" name="TextBox 156"/>
                    <p:cNvSpPr txBox="1"/>
                    <p:nvPr/>
                  </p:nvSpPr>
                  <p:spPr>
                    <a:xfrm>
                      <a:off x="6149654" y="2173223"/>
                      <a:ext cx="419503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N4</a:t>
                      </a:r>
                    </a:p>
                  </p:txBody>
                </p:sp>
              </p:grpSp>
            </p:grpSp>
          </p:grpSp>
        </p:grpSp>
        <p:grpSp>
          <p:nvGrpSpPr>
            <p:cNvPr id="141" name="Group 140"/>
            <p:cNvGrpSpPr/>
            <p:nvPr/>
          </p:nvGrpSpPr>
          <p:grpSpPr>
            <a:xfrm>
              <a:off x="4062893" y="4391222"/>
              <a:ext cx="2751151" cy="383963"/>
              <a:chOff x="3840480" y="3904130"/>
              <a:chExt cx="2751151" cy="383963"/>
            </a:xfrm>
          </p:grpSpPr>
          <p:sp>
            <p:nvSpPr>
              <p:cNvPr id="145" name="Right Brace 144"/>
              <p:cNvSpPr/>
              <p:nvPr/>
            </p:nvSpPr>
            <p:spPr bwMode="auto">
              <a:xfrm>
                <a:off x="3840480" y="3904130"/>
                <a:ext cx="214685" cy="383963"/>
              </a:xfrm>
              <a:prstGeom prst="rightBrace">
                <a:avLst/>
              </a:prstGeom>
              <a:no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46" name="TextBox 145"/>
              <p:cNvSpPr txBox="1"/>
              <p:nvPr/>
            </p:nvSpPr>
            <p:spPr>
              <a:xfrm>
                <a:off x="4109995" y="3957612"/>
                <a:ext cx="24816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CLUSTER OF EC2 INSTANCES</a:t>
                </a:r>
              </a:p>
            </p:txBody>
          </p:sp>
        </p:grpSp>
        <p:grpSp>
          <p:nvGrpSpPr>
            <p:cNvPr id="142" name="Group 141"/>
            <p:cNvGrpSpPr/>
            <p:nvPr/>
          </p:nvGrpSpPr>
          <p:grpSpPr>
            <a:xfrm>
              <a:off x="4072674" y="4826733"/>
              <a:ext cx="2751151" cy="383963"/>
              <a:chOff x="3840480" y="3904130"/>
              <a:chExt cx="2751151" cy="383963"/>
            </a:xfrm>
          </p:grpSpPr>
          <p:sp>
            <p:nvSpPr>
              <p:cNvPr id="143" name="Right Brace 142"/>
              <p:cNvSpPr/>
              <p:nvPr/>
            </p:nvSpPr>
            <p:spPr bwMode="auto">
              <a:xfrm>
                <a:off x="3840480" y="3904130"/>
                <a:ext cx="214685" cy="383963"/>
              </a:xfrm>
              <a:prstGeom prst="rightBrace">
                <a:avLst/>
              </a:prstGeom>
              <a:no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4109995" y="3957612"/>
                <a:ext cx="2481636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01020B"/>
                    </a:solidFill>
                    <a:latin typeface="Arial"/>
                    <a:cs typeface="Arial"/>
                  </a:rPr>
                  <a:t>DATA CACHE</a:t>
                </a:r>
              </a:p>
            </p:txBody>
          </p:sp>
        </p:grpSp>
      </p:grpSp>
      <p:sp>
        <p:nvSpPr>
          <p:cNvPr id="39" name="Rounded Rectangular Callout 38"/>
          <p:cNvSpPr/>
          <p:nvPr/>
        </p:nvSpPr>
        <p:spPr bwMode="auto">
          <a:xfrm>
            <a:off x="6387093" y="3625965"/>
            <a:ext cx="5631758" cy="1940957"/>
          </a:xfrm>
          <a:prstGeom prst="wedgeRoundRectCallout">
            <a:avLst>
              <a:gd name="adj1" fmla="val -62797"/>
              <a:gd name="adj2" fmla="val -72906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Three sizing mechanisms:</a:t>
            </a:r>
          </a:p>
          <a:p>
            <a:pPr marL="457200" indent="-457200">
              <a:buAutoNum type="arabicParenR"/>
            </a:pPr>
            <a:r>
              <a:rPr lang="en-US" sz="2000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Number of EC2 instances</a:t>
            </a:r>
          </a:p>
          <a:p>
            <a:pPr marL="457200" indent="-457200">
              <a:buAutoNum type="arabicParenR"/>
            </a:pPr>
            <a:r>
              <a:rPr lang="en-US" sz="2000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”Size” of each instance (# cores, I/O capacity) </a:t>
            </a:r>
          </a:p>
          <a:p>
            <a:pPr marL="457200" indent="-457200">
              <a:buAutoNum type="arabicParenR"/>
            </a:pPr>
            <a:r>
              <a:rPr lang="en-US" sz="2000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Auto-scaling of one virtual warehouse</a:t>
            </a:r>
          </a:p>
        </p:txBody>
      </p:sp>
      <p:sp>
        <p:nvSpPr>
          <p:cNvPr id="41" name="Rounded Rectangular Callout 40"/>
          <p:cNvSpPr/>
          <p:nvPr/>
        </p:nvSpPr>
        <p:spPr bwMode="auto">
          <a:xfrm>
            <a:off x="713695" y="5023517"/>
            <a:ext cx="5631758" cy="1055608"/>
          </a:xfrm>
          <a:prstGeom prst="wedgeRoundRectCallout">
            <a:avLst>
              <a:gd name="adj1" fmla="val -2889"/>
              <a:gd name="adj2" fmla="val -172472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Local disks cache file headers &amp; table columns</a:t>
            </a:r>
            <a:endParaRPr lang="en-US" sz="2000" b="0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55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1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Separate Compute &amp; Storage.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1691" y="2029957"/>
            <a:ext cx="5430982" cy="4114800"/>
          </a:xfrm>
        </p:spPr>
        <p:txBody>
          <a:bodyPr/>
          <a:lstStyle/>
          <a:p>
            <a:r>
              <a:rPr lang="en-US" sz="2800" dirty="0"/>
              <a:t>Queries against the </a:t>
            </a:r>
            <a:r>
              <a:rPr lang="en-US" sz="2800" u="sng" dirty="0"/>
              <a:t>same DB </a:t>
            </a:r>
            <a:r>
              <a:rPr lang="en-US" sz="2800" dirty="0"/>
              <a:t>can be given the resources to meet their needs – </a:t>
            </a:r>
            <a:r>
              <a:rPr lang="en-US" sz="2800" u="sng" dirty="0"/>
              <a:t>truly unique idea</a:t>
            </a:r>
          </a:p>
          <a:p>
            <a:r>
              <a:rPr lang="en-US" sz="2800" dirty="0"/>
              <a:t>DBA can dynamically adjust number &amp; types of nodes </a:t>
            </a:r>
          </a:p>
          <a:p>
            <a:r>
              <a:rPr lang="en-US" sz="2800" dirty="0"/>
              <a:t>This flexibility is simply not feasible with a shared-nothing approach such as RedShift.</a:t>
            </a:r>
          </a:p>
        </p:txBody>
      </p:sp>
      <p:grpSp>
        <p:nvGrpSpPr>
          <p:cNvPr id="76" name="Group 75"/>
          <p:cNvGrpSpPr>
            <a:grpSpLocks noChangeAspect="1"/>
          </p:cNvGrpSpPr>
          <p:nvPr/>
        </p:nvGrpSpPr>
        <p:grpSpPr>
          <a:xfrm>
            <a:off x="184728" y="1889462"/>
            <a:ext cx="5577840" cy="3706666"/>
            <a:chOff x="1934296" y="2830737"/>
            <a:chExt cx="6094762" cy="4050178"/>
          </a:xfrm>
        </p:grpSpPr>
        <p:grpSp>
          <p:nvGrpSpPr>
            <p:cNvPr id="77" name="Group 76"/>
            <p:cNvGrpSpPr/>
            <p:nvPr/>
          </p:nvGrpSpPr>
          <p:grpSpPr>
            <a:xfrm>
              <a:off x="2741063" y="5630529"/>
              <a:ext cx="5022107" cy="1250386"/>
              <a:chOff x="2840939" y="5524153"/>
              <a:chExt cx="5022107" cy="1250386"/>
            </a:xfrm>
          </p:grpSpPr>
          <p:grpSp>
            <p:nvGrpSpPr>
              <p:cNvPr id="149" name="Group 148"/>
              <p:cNvGrpSpPr/>
              <p:nvPr/>
            </p:nvGrpSpPr>
            <p:grpSpPr>
              <a:xfrm>
                <a:off x="2840939" y="5524153"/>
                <a:ext cx="5022107" cy="727166"/>
                <a:chOff x="2542475" y="5360838"/>
                <a:chExt cx="5022107" cy="727166"/>
              </a:xfrm>
            </p:grpSpPr>
            <p:sp>
              <p:nvSpPr>
                <p:cNvPr id="151" name="Rounded Rectangle 150"/>
                <p:cNvSpPr/>
                <p:nvPr/>
              </p:nvSpPr>
              <p:spPr bwMode="auto">
                <a:xfrm>
                  <a:off x="2542475" y="5360838"/>
                  <a:ext cx="5022107" cy="727166"/>
                </a:xfrm>
                <a:prstGeom prst="roundRect">
                  <a:avLst/>
                </a:prstGeom>
                <a:solidFill>
                  <a:schemeClr val="accent2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1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ahoma" charset="0"/>
                  </a:endParaRPr>
                </a:p>
              </p:txBody>
            </p:sp>
            <p:grpSp>
              <p:nvGrpSpPr>
                <p:cNvPr id="152" name="Group 151"/>
                <p:cNvGrpSpPr/>
                <p:nvPr/>
              </p:nvGrpSpPr>
              <p:grpSpPr>
                <a:xfrm>
                  <a:off x="2646900" y="5397260"/>
                  <a:ext cx="4813256" cy="654322"/>
                  <a:chOff x="2292412" y="5519238"/>
                  <a:chExt cx="4813256" cy="654322"/>
                </a:xfrm>
              </p:grpSpPr>
              <p:sp>
                <p:nvSpPr>
                  <p:cNvPr id="153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2292412" y="5519238"/>
                    <a:ext cx="872208" cy="654322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 b="0">
                      <a:latin typeface="Arial" charset="0"/>
                    </a:endParaRPr>
                  </a:p>
                </p:txBody>
              </p:sp>
              <p:sp>
                <p:nvSpPr>
                  <p:cNvPr id="154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3277674" y="5519238"/>
                    <a:ext cx="872208" cy="654322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 b="0">
                      <a:latin typeface="Arial" charset="0"/>
                    </a:endParaRPr>
                  </a:p>
                </p:txBody>
              </p:sp>
              <p:sp>
                <p:nvSpPr>
                  <p:cNvPr id="155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4262936" y="5519238"/>
                    <a:ext cx="872208" cy="654322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 b="0">
                      <a:latin typeface="Arial" charset="0"/>
                    </a:endParaRPr>
                  </a:p>
                </p:txBody>
              </p:sp>
              <p:sp>
                <p:nvSpPr>
                  <p:cNvPr id="156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5248198" y="5519238"/>
                    <a:ext cx="872208" cy="654322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 b="0">
                      <a:latin typeface="Arial" charset="0"/>
                    </a:endParaRPr>
                  </a:p>
                </p:txBody>
              </p:sp>
              <p:sp>
                <p:nvSpPr>
                  <p:cNvPr id="157" name="AutoShape 13"/>
                  <p:cNvSpPr>
                    <a:spLocks noChangeArrowheads="1"/>
                  </p:cNvSpPr>
                  <p:nvPr/>
                </p:nvSpPr>
                <p:spPr bwMode="auto">
                  <a:xfrm>
                    <a:off x="6233460" y="5519238"/>
                    <a:ext cx="872208" cy="654322"/>
                  </a:xfrm>
                  <a:prstGeom prst="can">
                    <a:avLst>
                      <a:gd name="adj" fmla="val 25000"/>
                    </a:avLst>
                  </a:prstGeom>
                  <a:solidFill>
                    <a:srgbClr val="E9FF51"/>
                  </a:solidFill>
                  <a:ln w="19050">
                    <a:solidFill>
                      <a:srgbClr val="01020B"/>
                    </a:solidFill>
                    <a:round/>
                    <a:headEnd/>
                    <a:tailEnd/>
                  </a:ln>
                </p:spPr>
                <p:txBody>
                  <a:bodyPr wrap="none" anchor="ctr">
                    <a:prstTxWarp prst="textNoShape">
                      <a:avLst/>
                    </a:prstTxWarp>
                  </a:bodyPr>
                  <a:lstStyle/>
                  <a:p>
                    <a:pPr algn="ctr"/>
                    <a:endParaRPr lang="en-US" sz="1200" b="0">
                      <a:latin typeface="Arial" charset="0"/>
                    </a:endParaRPr>
                  </a:p>
                </p:txBody>
              </p:sp>
            </p:grpSp>
          </p:grpSp>
          <p:sp>
            <p:nvSpPr>
              <p:cNvPr id="150" name="TextBox 149"/>
              <p:cNvSpPr txBox="1"/>
              <p:nvPr/>
            </p:nvSpPr>
            <p:spPr>
              <a:xfrm>
                <a:off x="4239309" y="6251319"/>
                <a:ext cx="222536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0">
                    <a:solidFill>
                      <a:srgbClr val="01020B"/>
                    </a:solidFill>
                    <a:latin typeface="Arial"/>
                    <a:cs typeface="Arial"/>
                  </a:rPr>
                  <a:t>Sales DB</a:t>
                </a:r>
                <a:endParaRPr lang="en-US" sz="2800" b="0" dirty="0">
                  <a:solidFill>
                    <a:srgbClr val="01020B"/>
                  </a:solidFill>
                  <a:latin typeface="Arial"/>
                  <a:cs typeface="Arial"/>
                </a:endParaRPr>
              </a:p>
            </p:txBody>
          </p:sp>
        </p:grpSp>
        <p:grpSp>
          <p:nvGrpSpPr>
            <p:cNvPr id="78" name="Group 77"/>
            <p:cNvGrpSpPr/>
            <p:nvPr/>
          </p:nvGrpSpPr>
          <p:grpSpPr>
            <a:xfrm>
              <a:off x="1934296" y="2830737"/>
              <a:ext cx="6094762" cy="3394207"/>
              <a:chOff x="1934296" y="2830737"/>
              <a:chExt cx="6094762" cy="3394207"/>
            </a:xfrm>
          </p:grpSpPr>
          <p:grpSp>
            <p:nvGrpSpPr>
              <p:cNvPr id="79" name="Group 78"/>
              <p:cNvGrpSpPr/>
              <p:nvPr/>
            </p:nvGrpSpPr>
            <p:grpSpPr>
              <a:xfrm>
                <a:off x="2371726" y="3713356"/>
                <a:ext cx="5657332" cy="1401102"/>
                <a:chOff x="1002086" y="3870375"/>
                <a:chExt cx="5657332" cy="1401102"/>
              </a:xfrm>
            </p:grpSpPr>
            <p:sp>
              <p:nvSpPr>
                <p:cNvPr id="89" name="Rounded Rectangle 88"/>
                <p:cNvSpPr/>
                <p:nvPr/>
              </p:nvSpPr>
              <p:spPr bwMode="auto">
                <a:xfrm>
                  <a:off x="1002086" y="3870375"/>
                  <a:ext cx="5657332" cy="1401102"/>
                </a:xfrm>
                <a:prstGeom prst="roundRect">
                  <a:avLst/>
                </a:prstGeom>
                <a:solidFill>
                  <a:schemeClr val="accent2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1" i="0" u="none" strike="noStrike" cap="none" normalizeH="0" baseline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ahoma" charset="0"/>
                  </a:endParaRPr>
                </a:p>
              </p:txBody>
            </p:sp>
            <p:grpSp>
              <p:nvGrpSpPr>
                <p:cNvPr id="90" name="Group 89"/>
                <p:cNvGrpSpPr/>
                <p:nvPr/>
              </p:nvGrpSpPr>
              <p:grpSpPr>
                <a:xfrm>
                  <a:off x="1117584" y="3908046"/>
                  <a:ext cx="5426336" cy="1325760"/>
                  <a:chOff x="1068302" y="3891048"/>
                  <a:chExt cx="5426336" cy="1325760"/>
                </a:xfrm>
              </p:grpSpPr>
              <p:grpSp>
                <p:nvGrpSpPr>
                  <p:cNvPr id="91" name="Group 90"/>
                  <p:cNvGrpSpPr/>
                  <p:nvPr/>
                </p:nvGrpSpPr>
                <p:grpSpPr>
                  <a:xfrm>
                    <a:off x="1068302" y="3891048"/>
                    <a:ext cx="1296647" cy="1319648"/>
                    <a:chOff x="4426364" y="1897048"/>
                    <a:chExt cx="1296647" cy="1319648"/>
                  </a:xfrm>
                </p:grpSpPr>
                <p:sp>
                  <p:nvSpPr>
                    <p:cNvPr id="136" name="Rounded Rectangle 135"/>
                    <p:cNvSpPr/>
                    <p:nvPr/>
                  </p:nvSpPr>
                  <p:spPr bwMode="auto">
                    <a:xfrm>
                      <a:off x="4481615" y="1928585"/>
                      <a:ext cx="1186144" cy="1288111"/>
                    </a:xfrm>
                    <a:prstGeom prst="roundRect">
                      <a:avLst/>
                    </a:prstGeom>
                    <a:solidFill>
                      <a:srgbClr val="CCFFCC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37" name="TextBox 136"/>
                    <p:cNvSpPr txBox="1"/>
                    <p:nvPr/>
                  </p:nvSpPr>
                  <p:spPr>
                    <a:xfrm>
                      <a:off x="4426364" y="1897048"/>
                      <a:ext cx="1296647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VIRTUAL</a:t>
                      </a:r>
                    </a:p>
                    <a:p>
                      <a:pPr algn="ctr"/>
                      <a:r>
                        <a:rPr lang="en-US" sz="1200" dirty="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WAREHOUSE</a:t>
                      </a:r>
                    </a:p>
                  </p:txBody>
                </p:sp>
                <p:grpSp>
                  <p:nvGrpSpPr>
                    <p:cNvPr id="138" name="Group 137"/>
                    <p:cNvGrpSpPr/>
                    <p:nvPr/>
                  </p:nvGrpSpPr>
                  <p:grpSpPr>
                    <a:xfrm>
                      <a:off x="4627654" y="2382063"/>
                      <a:ext cx="894067" cy="783060"/>
                      <a:chOff x="4552564" y="2382063"/>
                      <a:chExt cx="894067" cy="783060"/>
                    </a:xfrm>
                  </p:grpSpPr>
                  <p:grpSp>
                    <p:nvGrpSpPr>
                      <p:cNvPr id="139" name="Group 138"/>
                      <p:cNvGrpSpPr/>
                      <p:nvPr/>
                    </p:nvGrpSpPr>
                    <p:grpSpPr>
                      <a:xfrm>
                        <a:off x="4552564" y="2382063"/>
                        <a:ext cx="424566" cy="783060"/>
                        <a:chOff x="6014154" y="2139088"/>
                        <a:chExt cx="424566" cy="783060"/>
                      </a:xfrm>
                    </p:grpSpPr>
                    <p:sp>
                      <p:nvSpPr>
                        <p:cNvPr id="145" name="AutoShape 1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6014154" y="2586312"/>
                          <a:ext cx="424566" cy="335836"/>
                        </a:xfrm>
                        <a:prstGeom prst="can">
                          <a:avLst>
                            <a:gd name="adj" fmla="val 25000"/>
                          </a:avLst>
                        </a:prstGeom>
                        <a:solidFill>
                          <a:srgbClr val="E9FF51"/>
                        </a:solidFill>
                        <a:ln w="19050">
                          <a:solidFill>
                            <a:srgbClr val="01020B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 b="0">
                            <a:latin typeface="Arial" charset="0"/>
                          </a:endParaRPr>
                        </a:p>
                      </p:txBody>
                    </p:sp>
                    <p:grpSp>
                      <p:nvGrpSpPr>
                        <p:cNvPr id="146" name="Group 145"/>
                        <p:cNvGrpSpPr/>
                        <p:nvPr/>
                      </p:nvGrpSpPr>
                      <p:grpSpPr>
                        <a:xfrm>
                          <a:off x="6016686" y="2139088"/>
                          <a:ext cx="419503" cy="345268"/>
                          <a:chOff x="6149654" y="2139088"/>
                          <a:chExt cx="419503" cy="345268"/>
                        </a:xfrm>
                      </p:grpSpPr>
                      <p:sp>
                        <p:nvSpPr>
                          <p:cNvPr id="147" name="Rectangle 146"/>
                          <p:cNvSpPr/>
                          <p:nvPr/>
                        </p:nvSpPr>
                        <p:spPr bwMode="auto">
                          <a:xfrm>
                            <a:off x="6183757" y="2139088"/>
                            <a:ext cx="351296" cy="345268"/>
                          </a:xfrm>
                          <a:prstGeom prst="rect">
                            <a:avLst/>
                          </a:prstGeom>
                          <a:solidFill>
                            <a:srgbClr val="92D050"/>
                          </a:solidFill>
                          <a:ln w="19050" cap="flat" cmpd="sng" algn="ctr">
                            <a:solidFill>
                              <a:srgbClr val="01020B"/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effectLst/>
                        </p:spPr>
                        <p:txBody>
                          <a:bodyPr vert="horz" wrap="none" lIns="91440" tIns="45720" rIns="91440" bIns="45720" numCol="1" rtlCol="0" anchor="ctr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algn="ctr"/>
                            <a:endParaRPr lang="en-US" sz="1200"/>
                          </a:p>
                        </p:txBody>
                      </p:sp>
                      <p:sp>
                        <p:nvSpPr>
                          <p:cNvPr id="148" name="TextBox 147"/>
                          <p:cNvSpPr txBox="1"/>
                          <p:nvPr/>
                        </p:nvSpPr>
                        <p:spPr>
                          <a:xfrm>
                            <a:off x="6149654" y="2173223"/>
                            <a:ext cx="419503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1200">
                                <a:solidFill>
                                  <a:srgbClr val="01020B"/>
                                </a:solidFill>
                                <a:latin typeface="Arial"/>
                                <a:cs typeface="Arial"/>
                              </a:rPr>
                              <a:t>N1</a:t>
                            </a:r>
                            <a:endParaRPr lang="en-US" sz="1200" dirty="0">
                              <a:solidFill>
                                <a:srgbClr val="01020B"/>
                              </a:solidFill>
                              <a:latin typeface="Arial"/>
                              <a:cs typeface="Arial"/>
                            </a:endParaRPr>
                          </a:p>
                        </p:txBody>
                      </p:sp>
                    </p:grpSp>
                  </p:grpSp>
                  <p:grpSp>
                    <p:nvGrpSpPr>
                      <p:cNvPr id="140" name="Group 139"/>
                      <p:cNvGrpSpPr/>
                      <p:nvPr/>
                    </p:nvGrpSpPr>
                    <p:grpSpPr>
                      <a:xfrm>
                        <a:off x="5022065" y="2382063"/>
                        <a:ext cx="424566" cy="783060"/>
                        <a:chOff x="6014154" y="2139088"/>
                        <a:chExt cx="424566" cy="783060"/>
                      </a:xfrm>
                    </p:grpSpPr>
                    <p:sp>
                      <p:nvSpPr>
                        <p:cNvPr id="141" name="AutoShape 1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6014154" y="2586312"/>
                          <a:ext cx="424566" cy="335836"/>
                        </a:xfrm>
                        <a:prstGeom prst="can">
                          <a:avLst>
                            <a:gd name="adj" fmla="val 25000"/>
                          </a:avLst>
                        </a:prstGeom>
                        <a:solidFill>
                          <a:srgbClr val="E9FF51"/>
                        </a:solidFill>
                        <a:ln w="19050">
                          <a:solidFill>
                            <a:srgbClr val="01020B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 b="0">
                            <a:latin typeface="Arial" charset="0"/>
                          </a:endParaRPr>
                        </a:p>
                      </p:txBody>
                    </p:sp>
                    <p:grpSp>
                      <p:nvGrpSpPr>
                        <p:cNvPr id="142" name="Group 141"/>
                        <p:cNvGrpSpPr/>
                        <p:nvPr/>
                      </p:nvGrpSpPr>
                      <p:grpSpPr>
                        <a:xfrm>
                          <a:off x="6016686" y="2139088"/>
                          <a:ext cx="419503" cy="345268"/>
                          <a:chOff x="6149654" y="2139088"/>
                          <a:chExt cx="419503" cy="345268"/>
                        </a:xfrm>
                      </p:grpSpPr>
                      <p:sp>
                        <p:nvSpPr>
                          <p:cNvPr id="143" name="Rectangle 142"/>
                          <p:cNvSpPr/>
                          <p:nvPr/>
                        </p:nvSpPr>
                        <p:spPr bwMode="auto">
                          <a:xfrm>
                            <a:off x="6183757" y="2139088"/>
                            <a:ext cx="351296" cy="345268"/>
                          </a:xfrm>
                          <a:prstGeom prst="rect">
                            <a:avLst/>
                          </a:prstGeom>
                          <a:solidFill>
                            <a:srgbClr val="92D050"/>
                          </a:solidFill>
                          <a:ln w="19050" cap="flat" cmpd="sng" algn="ctr">
                            <a:solidFill>
                              <a:srgbClr val="01020B"/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effectLst/>
                        </p:spPr>
                        <p:txBody>
                          <a:bodyPr vert="horz" wrap="none" lIns="91440" tIns="45720" rIns="91440" bIns="45720" numCol="1" rtlCol="0" anchor="ctr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algn="ctr"/>
                            <a:endParaRPr lang="en-US" sz="1200"/>
                          </a:p>
                        </p:txBody>
                      </p:sp>
                      <p:sp>
                        <p:nvSpPr>
                          <p:cNvPr id="144" name="TextBox 143"/>
                          <p:cNvSpPr txBox="1"/>
                          <p:nvPr/>
                        </p:nvSpPr>
                        <p:spPr>
                          <a:xfrm>
                            <a:off x="6149654" y="2173223"/>
                            <a:ext cx="419503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1200" dirty="0">
                                <a:solidFill>
                                  <a:srgbClr val="01020B"/>
                                </a:solidFill>
                                <a:latin typeface="Arial"/>
                                <a:cs typeface="Arial"/>
                              </a:rPr>
                              <a:t>N2</a:t>
                            </a:r>
                          </a:p>
                        </p:txBody>
                      </p:sp>
                    </p:grpSp>
                  </p:grpSp>
                </p:grpSp>
              </p:grpSp>
              <p:grpSp>
                <p:nvGrpSpPr>
                  <p:cNvPr id="92" name="Group 91"/>
                  <p:cNvGrpSpPr/>
                  <p:nvPr/>
                </p:nvGrpSpPr>
                <p:grpSpPr>
                  <a:xfrm>
                    <a:off x="2476285" y="3891048"/>
                    <a:ext cx="4018353" cy="1325760"/>
                    <a:chOff x="4882913" y="2073991"/>
                    <a:chExt cx="4018353" cy="1325760"/>
                  </a:xfrm>
                </p:grpSpPr>
                <p:sp>
                  <p:nvSpPr>
                    <p:cNvPr id="93" name="Rounded Rectangle 92"/>
                    <p:cNvSpPr/>
                    <p:nvPr/>
                  </p:nvSpPr>
                  <p:spPr bwMode="auto">
                    <a:xfrm>
                      <a:off x="4882913" y="2111640"/>
                      <a:ext cx="4018353" cy="1288111"/>
                    </a:xfrm>
                    <a:prstGeom prst="roundRect">
                      <a:avLst/>
                    </a:prstGeom>
                    <a:solidFill>
                      <a:srgbClr val="CCFFCC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94" name="TextBox 93"/>
                    <p:cNvSpPr txBox="1"/>
                    <p:nvPr/>
                  </p:nvSpPr>
                  <p:spPr>
                    <a:xfrm>
                      <a:off x="6243766" y="2073991"/>
                      <a:ext cx="1296647" cy="461665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VIRTUAL</a:t>
                      </a:r>
                    </a:p>
                    <a:p>
                      <a:pPr algn="ctr"/>
                      <a:r>
                        <a:rPr lang="en-US" sz="1200" dirty="0">
                          <a:solidFill>
                            <a:srgbClr val="01020B"/>
                          </a:solidFill>
                          <a:latin typeface="Arial"/>
                          <a:cs typeface="Arial"/>
                        </a:rPr>
                        <a:t>WAREHOUSE</a:t>
                      </a:r>
                    </a:p>
                  </p:txBody>
                </p:sp>
                <p:grpSp>
                  <p:nvGrpSpPr>
                    <p:cNvPr id="95" name="Group 94"/>
                    <p:cNvGrpSpPr/>
                    <p:nvPr/>
                  </p:nvGrpSpPr>
                  <p:grpSpPr>
                    <a:xfrm>
                      <a:off x="5030772" y="2565118"/>
                      <a:ext cx="3722635" cy="783060"/>
                      <a:chOff x="5002983" y="2565118"/>
                      <a:chExt cx="3722635" cy="783060"/>
                    </a:xfrm>
                  </p:grpSpPr>
                  <p:grpSp>
                    <p:nvGrpSpPr>
                      <p:cNvPr id="96" name="Group 95"/>
                      <p:cNvGrpSpPr/>
                      <p:nvPr/>
                    </p:nvGrpSpPr>
                    <p:grpSpPr>
                      <a:xfrm>
                        <a:off x="5002983" y="2565118"/>
                        <a:ext cx="424566" cy="783060"/>
                        <a:chOff x="6014154" y="2139088"/>
                        <a:chExt cx="424566" cy="783060"/>
                      </a:xfrm>
                    </p:grpSpPr>
                    <p:sp>
                      <p:nvSpPr>
                        <p:cNvPr id="132" name="AutoShape 1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6014154" y="2586312"/>
                          <a:ext cx="424566" cy="335836"/>
                        </a:xfrm>
                        <a:prstGeom prst="can">
                          <a:avLst>
                            <a:gd name="adj" fmla="val 25000"/>
                          </a:avLst>
                        </a:prstGeom>
                        <a:solidFill>
                          <a:srgbClr val="E9FF51"/>
                        </a:solidFill>
                        <a:ln w="19050">
                          <a:solidFill>
                            <a:srgbClr val="01020B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 b="0">
                            <a:latin typeface="Arial" charset="0"/>
                          </a:endParaRPr>
                        </a:p>
                      </p:txBody>
                    </p:sp>
                    <p:grpSp>
                      <p:nvGrpSpPr>
                        <p:cNvPr id="133" name="Group 132"/>
                        <p:cNvGrpSpPr/>
                        <p:nvPr/>
                      </p:nvGrpSpPr>
                      <p:grpSpPr>
                        <a:xfrm>
                          <a:off x="6016686" y="2139088"/>
                          <a:ext cx="419503" cy="345268"/>
                          <a:chOff x="6149654" y="2139088"/>
                          <a:chExt cx="419503" cy="345268"/>
                        </a:xfrm>
                      </p:grpSpPr>
                      <p:sp>
                        <p:nvSpPr>
                          <p:cNvPr id="134" name="Rectangle 133"/>
                          <p:cNvSpPr/>
                          <p:nvPr/>
                        </p:nvSpPr>
                        <p:spPr bwMode="auto">
                          <a:xfrm>
                            <a:off x="6183757" y="2139088"/>
                            <a:ext cx="351296" cy="345268"/>
                          </a:xfrm>
                          <a:prstGeom prst="rect">
                            <a:avLst/>
                          </a:prstGeom>
                          <a:solidFill>
                            <a:srgbClr val="92D050"/>
                          </a:solidFill>
                          <a:ln w="19050" cap="flat" cmpd="sng" algn="ctr">
                            <a:solidFill>
                              <a:srgbClr val="01020B"/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effectLst/>
                        </p:spPr>
                        <p:txBody>
                          <a:bodyPr vert="horz" wrap="none" lIns="91440" tIns="45720" rIns="91440" bIns="45720" numCol="1" rtlCol="0" anchor="ctr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algn="ctr"/>
                            <a:endParaRPr lang="en-US" sz="1200"/>
                          </a:p>
                        </p:txBody>
                      </p:sp>
                      <p:sp>
                        <p:nvSpPr>
                          <p:cNvPr id="135" name="TextBox 134"/>
                          <p:cNvSpPr txBox="1"/>
                          <p:nvPr/>
                        </p:nvSpPr>
                        <p:spPr>
                          <a:xfrm>
                            <a:off x="6149654" y="2173223"/>
                            <a:ext cx="419503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1200" dirty="0">
                                <a:solidFill>
                                  <a:srgbClr val="01020B"/>
                                </a:solidFill>
                                <a:latin typeface="Arial"/>
                                <a:cs typeface="Arial"/>
                              </a:rPr>
                              <a:t>N1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97" name="Group 96"/>
                      <p:cNvGrpSpPr/>
                      <p:nvPr/>
                    </p:nvGrpSpPr>
                    <p:grpSpPr>
                      <a:xfrm>
                        <a:off x="5474136" y="2565118"/>
                        <a:ext cx="424566" cy="783060"/>
                        <a:chOff x="6014154" y="2139088"/>
                        <a:chExt cx="424566" cy="783060"/>
                      </a:xfrm>
                    </p:grpSpPr>
                    <p:sp>
                      <p:nvSpPr>
                        <p:cNvPr id="128" name="AutoShape 1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6014154" y="2586312"/>
                          <a:ext cx="424566" cy="335836"/>
                        </a:xfrm>
                        <a:prstGeom prst="can">
                          <a:avLst>
                            <a:gd name="adj" fmla="val 25000"/>
                          </a:avLst>
                        </a:prstGeom>
                        <a:solidFill>
                          <a:srgbClr val="E9FF51"/>
                        </a:solidFill>
                        <a:ln w="19050">
                          <a:solidFill>
                            <a:srgbClr val="01020B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 b="0">
                            <a:latin typeface="Arial" charset="0"/>
                          </a:endParaRPr>
                        </a:p>
                      </p:txBody>
                    </p:sp>
                    <p:grpSp>
                      <p:nvGrpSpPr>
                        <p:cNvPr id="129" name="Group 128"/>
                        <p:cNvGrpSpPr/>
                        <p:nvPr/>
                      </p:nvGrpSpPr>
                      <p:grpSpPr>
                        <a:xfrm>
                          <a:off x="6016686" y="2139088"/>
                          <a:ext cx="419503" cy="345268"/>
                          <a:chOff x="6149654" y="2139088"/>
                          <a:chExt cx="419503" cy="345268"/>
                        </a:xfrm>
                      </p:grpSpPr>
                      <p:sp>
                        <p:nvSpPr>
                          <p:cNvPr id="130" name="Rectangle 129"/>
                          <p:cNvSpPr/>
                          <p:nvPr/>
                        </p:nvSpPr>
                        <p:spPr bwMode="auto">
                          <a:xfrm>
                            <a:off x="6183757" y="2139088"/>
                            <a:ext cx="351296" cy="345268"/>
                          </a:xfrm>
                          <a:prstGeom prst="rect">
                            <a:avLst/>
                          </a:prstGeom>
                          <a:solidFill>
                            <a:srgbClr val="92D050"/>
                          </a:solidFill>
                          <a:ln w="19050" cap="flat" cmpd="sng" algn="ctr">
                            <a:solidFill>
                              <a:srgbClr val="01020B"/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effectLst/>
                        </p:spPr>
                        <p:txBody>
                          <a:bodyPr vert="horz" wrap="none" lIns="91440" tIns="45720" rIns="91440" bIns="45720" numCol="1" rtlCol="0" anchor="ctr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algn="ctr"/>
                            <a:endParaRPr lang="en-US" sz="1200"/>
                          </a:p>
                        </p:txBody>
                      </p:sp>
                      <p:sp>
                        <p:nvSpPr>
                          <p:cNvPr id="131" name="TextBox 130"/>
                          <p:cNvSpPr txBox="1"/>
                          <p:nvPr/>
                        </p:nvSpPr>
                        <p:spPr>
                          <a:xfrm>
                            <a:off x="6149654" y="2173223"/>
                            <a:ext cx="419503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1200" dirty="0">
                                <a:solidFill>
                                  <a:srgbClr val="01020B"/>
                                </a:solidFill>
                                <a:latin typeface="Arial"/>
                                <a:cs typeface="Arial"/>
                              </a:rPr>
                              <a:t>N2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98" name="Group 97"/>
                      <p:cNvGrpSpPr/>
                      <p:nvPr/>
                    </p:nvGrpSpPr>
                    <p:grpSpPr>
                      <a:xfrm>
                        <a:off x="5945289" y="2565118"/>
                        <a:ext cx="424566" cy="783060"/>
                        <a:chOff x="6014154" y="2139088"/>
                        <a:chExt cx="424566" cy="783060"/>
                      </a:xfrm>
                    </p:grpSpPr>
                    <p:sp>
                      <p:nvSpPr>
                        <p:cNvPr id="124" name="AutoShape 1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6014154" y="2586312"/>
                          <a:ext cx="424566" cy="335836"/>
                        </a:xfrm>
                        <a:prstGeom prst="can">
                          <a:avLst>
                            <a:gd name="adj" fmla="val 25000"/>
                          </a:avLst>
                        </a:prstGeom>
                        <a:solidFill>
                          <a:srgbClr val="E9FF51"/>
                        </a:solidFill>
                        <a:ln w="19050">
                          <a:solidFill>
                            <a:srgbClr val="01020B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 b="0">
                            <a:latin typeface="Arial" charset="0"/>
                          </a:endParaRPr>
                        </a:p>
                      </p:txBody>
                    </p:sp>
                    <p:grpSp>
                      <p:nvGrpSpPr>
                        <p:cNvPr id="125" name="Group 124"/>
                        <p:cNvGrpSpPr/>
                        <p:nvPr/>
                      </p:nvGrpSpPr>
                      <p:grpSpPr>
                        <a:xfrm>
                          <a:off x="6016686" y="2139088"/>
                          <a:ext cx="419503" cy="345268"/>
                          <a:chOff x="6149654" y="2139088"/>
                          <a:chExt cx="419503" cy="345268"/>
                        </a:xfrm>
                      </p:grpSpPr>
                      <p:sp>
                        <p:nvSpPr>
                          <p:cNvPr id="126" name="Rectangle 125"/>
                          <p:cNvSpPr/>
                          <p:nvPr/>
                        </p:nvSpPr>
                        <p:spPr bwMode="auto">
                          <a:xfrm>
                            <a:off x="6183757" y="2139088"/>
                            <a:ext cx="351296" cy="345268"/>
                          </a:xfrm>
                          <a:prstGeom prst="rect">
                            <a:avLst/>
                          </a:prstGeom>
                          <a:solidFill>
                            <a:srgbClr val="92D050"/>
                          </a:solidFill>
                          <a:ln w="19050" cap="flat" cmpd="sng" algn="ctr">
                            <a:solidFill>
                              <a:srgbClr val="01020B"/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effectLst/>
                        </p:spPr>
                        <p:txBody>
                          <a:bodyPr vert="horz" wrap="none" lIns="91440" tIns="45720" rIns="91440" bIns="45720" numCol="1" rtlCol="0" anchor="ctr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algn="ctr"/>
                            <a:endParaRPr lang="en-US" sz="1200"/>
                          </a:p>
                        </p:txBody>
                      </p:sp>
                      <p:sp>
                        <p:nvSpPr>
                          <p:cNvPr id="127" name="TextBox 126"/>
                          <p:cNvSpPr txBox="1"/>
                          <p:nvPr/>
                        </p:nvSpPr>
                        <p:spPr>
                          <a:xfrm>
                            <a:off x="6149654" y="2173223"/>
                            <a:ext cx="419503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1200" dirty="0">
                                <a:solidFill>
                                  <a:srgbClr val="01020B"/>
                                </a:solidFill>
                                <a:latin typeface="Arial"/>
                                <a:cs typeface="Arial"/>
                              </a:rPr>
                              <a:t>N3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99" name="Group 98"/>
                      <p:cNvGrpSpPr/>
                      <p:nvPr/>
                    </p:nvGrpSpPr>
                    <p:grpSpPr>
                      <a:xfrm>
                        <a:off x="6416442" y="2565118"/>
                        <a:ext cx="424566" cy="783060"/>
                        <a:chOff x="6014154" y="2139088"/>
                        <a:chExt cx="424566" cy="783060"/>
                      </a:xfrm>
                    </p:grpSpPr>
                    <p:sp>
                      <p:nvSpPr>
                        <p:cNvPr id="120" name="AutoShape 1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6014154" y="2586312"/>
                          <a:ext cx="424566" cy="335836"/>
                        </a:xfrm>
                        <a:prstGeom prst="can">
                          <a:avLst>
                            <a:gd name="adj" fmla="val 25000"/>
                          </a:avLst>
                        </a:prstGeom>
                        <a:solidFill>
                          <a:srgbClr val="E9FF51"/>
                        </a:solidFill>
                        <a:ln w="19050">
                          <a:solidFill>
                            <a:srgbClr val="01020B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 b="0">
                            <a:latin typeface="Arial" charset="0"/>
                          </a:endParaRPr>
                        </a:p>
                      </p:txBody>
                    </p:sp>
                    <p:grpSp>
                      <p:nvGrpSpPr>
                        <p:cNvPr id="121" name="Group 120"/>
                        <p:cNvGrpSpPr/>
                        <p:nvPr/>
                      </p:nvGrpSpPr>
                      <p:grpSpPr>
                        <a:xfrm>
                          <a:off x="6016686" y="2139088"/>
                          <a:ext cx="419503" cy="345268"/>
                          <a:chOff x="6149654" y="2139088"/>
                          <a:chExt cx="419503" cy="345268"/>
                        </a:xfrm>
                      </p:grpSpPr>
                      <p:sp>
                        <p:nvSpPr>
                          <p:cNvPr id="122" name="Rectangle 121"/>
                          <p:cNvSpPr/>
                          <p:nvPr/>
                        </p:nvSpPr>
                        <p:spPr bwMode="auto">
                          <a:xfrm>
                            <a:off x="6183757" y="2139088"/>
                            <a:ext cx="351296" cy="345268"/>
                          </a:xfrm>
                          <a:prstGeom prst="rect">
                            <a:avLst/>
                          </a:prstGeom>
                          <a:solidFill>
                            <a:srgbClr val="92D050"/>
                          </a:solidFill>
                          <a:ln w="19050" cap="flat" cmpd="sng" algn="ctr">
                            <a:solidFill>
                              <a:srgbClr val="01020B"/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effectLst/>
                        </p:spPr>
                        <p:txBody>
                          <a:bodyPr vert="horz" wrap="none" lIns="91440" tIns="45720" rIns="91440" bIns="45720" numCol="1" rtlCol="0" anchor="ctr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algn="ctr"/>
                            <a:endParaRPr lang="en-US" sz="1200"/>
                          </a:p>
                        </p:txBody>
                      </p:sp>
                      <p:sp>
                        <p:nvSpPr>
                          <p:cNvPr id="123" name="TextBox 122"/>
                          <p:cNvSpPr txBox="1"/>
                          <p:nvPr/>
                        </p:nvSpPr>
                        <p:spPr>
                          <a:xfrm>
                            <a:off x="6149654" y="2173223"/>
                            <a:ext cx="419503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1200" dirty="0">
                                <a:solidFill>
                                  <a:srgbClr val="01020B"/>
                                </a:solidFill>
                                <a:latin typeface="Arial"/>
                                <a:cs typeface="Arial"/>
                              </a:rPr>
                              <a:t>N4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100" name="Group 99"/>
                      <p:cNvGrpSpPr/>
                      <p:nvPr/>
                    </p:nvGrpSpPr>
                    <p:grpSpPr>
                      <a:xfrm>
                        <a:off x="6887595" y="2565118"/>
                        <a:ext cx="424566" cy="783060"/>
                        <a:chOff x="6014154" y="2139088"/>
                        <a:chExt cx="424566" cy="783060"/>
                      </a:xfrm>
                    </p:grpSpPr>
                    <p:sp>
                      <p:nvSpPr>
                        <p:cNvPr id="116" name="AutoShape 1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6014154" y="2586312"/>
                          <a:ext cx="424566" cy="335836"/>
                        </a:xfrm>
                        <a:prstGeom prst="can">
                          <a:avLst>
                            <a:gd name="adj" fmla="val 25000"/>
                          </a:avLst>
                        </a:prstGeom>
                        <a:solidFill>
                          <a:srgbClr val="E9FF51"/>
                        </a:solidFill>
                        <a:ln w="19050">
                          <a:solidFill>
                            <a:srgbClr val="01020B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 b="0">
                            <a:latin typeface="Arial" charset="0"/>
                          </a:endParaRPr>
                        </a:p>
                      </p:txBody>
                    </p:sp>
                    <p:grpSp>
                      <p:nvGrpSpPr>
                        <p:cNvPr id="117" name="Group 116"/>
                        <p:cNvGrpSpPr/>
                        <p:nvPr/>
                      </p:nvGrpSpPr>
                      <p:grpSpPr>
                        <a:xfrm>
                          <a:off x="6016686" y="2139088"/>
                          <a:ext cx="419503" cy="345268"/>
                          <a:chOff x="6149654" y="2139088"/>
                          <a:chExt cx="419503" cy="345268"/>
                        </a:xfrm>
                      </p:grpSpPr>
                      <p:sp>
                        <p:nvSpPr>
                          <p:cNvPr id="118" name="Rectangle 117"/>
                          <p:cNvSpPr/>
                          <p:nvPr/>
                        </p:nvSpPr>
                        <p:spPr bwMode="auto">
                          <a:xfrm>
                            <a:off x="6183757" y="2139088"/>
                            <a:ext cx="351296" cy="345268"/>
                          </a:xfrm>
                          <a:prstGeom prst="rect">
                            <a:avLst/>
                          </a:prstGeom>
                          <a:solidFill>
                            <a:srgbClr val="92D050"/>
                          </a:solidFill>
                          <a:ln w="19050" cap="flat" cmpd="sng" algn="ctr">
                            <a:solidFill>
                              <a:srgbClr val="01020B"/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effectLst/>
                        </p:spPr>
                        <p:txBody>
                          <a:bodyPr vert="horz" wrap="none" lIns="91440" tIns="45720" rIns="91440" bIns="45720" numCol="1" rtlCol="0" anchor="ctr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algn="ctr"/>
                            <a:endParaRPr lang="en-US" sz="1200"/>
                          </a:p>
                        </p:txBody>
                      </p:sp>
                      <p:sp>
                        <p:nvSpPr>
                          <p:cNvPr id="119" name="TextBox 118"/>
                          <p:cNvSpPr txBox="1"/>
                          <p:nvPr/>
                        </p:nvSpPr>
                        <p:spPr>
                          <a:xfrm>
                            <a:off x="6149654" y="2173223"/>
                            <a:ext cx="419503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1200" dirty="0">
                                <a:solidFill>
                                  <a:srgbClr val="01020B"/>
                                </a:solidFill>
                                <a:latin typeface="Arial"/>
                                <a:cs typeface="Arial"/>
                              </a:rPr>
                              <a:t>N5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101" name="Group 100"/>
                      <p:cNvGrpSpPr/>
                      <p:nvPr/>
                    </p:nvGrpSpPr>
                    <p:grpSpPr>
                      <a:xfrm>
                        <a:off x="7358748" y="2565118"/>
                        <a:ext cx="424566" cy="783060"/>
                        <a:chOff x="6014154" y="2139088"/>
                        <a:chExt cx="424566" cy="783060"/>
                      </a:xfrm>
                    </p:grpSpPr>
                    <p:sp>
                      <p:nvSpPr>
                        <p:cNvPr id="112" name="AutoShape 1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6014154" y="2586312"/>
                          <a:ext cx="424566" cy="335836"/>
                        </a:xfrm>
                        <a:prstGeom prst="can">
                          <a:avLst>
                            <a:gd name="adj" fmla="val 25000"/>
                          </a:avLst>
                        </a:prstGeom>
                        <a:solidFill>
                          <a:srgbClr val="E9FF51"/>
                        </a:solidFill>
                        <a:ln w="19050">
                          <a:solidFill>
                            <a:srgbClr val="01020B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 b="0">
                            <a:latin typeface="Arial" charset="0"/>
                          </a:endParaRPr>
                        </a:p>
                      </p:txBody>
                    </p:sp>
                    <p:grpSp>
                      <p:nvGrpSpPr>
                        <p:cNvPr id="113" name="Group 112"/>
                        <p:cNvGrpSpPr/>
                        <p:nvPr/>
                      </p:nvGrpSpPr>
                      <p:grpSpPr>
                        <a:xfrm>
                          <a:off x="6016686" y="2139088"/>
                          <a:ext cx="419503" cy="345268"/>
                          <a:chOff x="6149654" y="2139088"/>
                          <a:chExt cx="419503" cy="345268"/>
                        </a:xfrm>
                      </p:grpSpPr>
                      <p:sp>
                        <p:nvSpPr>
                          <p:cNvPr id="114" name="Rectangle 113"/>
                          <p:cNvSpPr/>
                          <p:nvPr/>
                        </p:nvSpPr>
                        <p:spPr bwMode="auto">
                          <a:xfrm>
                            <a:off x="6183757" y="2139088"/>
                            <a:ext cx="351296" cy="345268"/>
                          </a:xfrm>
                          <a:prstGeom prst="rect">
                            <a:avLst/>
                          </a:prstGeom>
                          <a:solidFill>
                            <a:srgbClr val="92D050"/>
                          </a:solidFill>
                          <a:ln w="19050" cap="flat" cmpd="sng" algn="ctr">
                            <a:solidFill>
                              <a:srgbClr val="01020B"/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effectLst/>
                        </p:spPr>
                        <p:txBody>
                          <a:bodyPr vert="horz" wrap="none" lIns="91440" tIns="45720" rIns="91440" bIns="45720" numCol="1" rtlCol="0" anchor="ctr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algn="ctr"/>
                            <a:endParaRPr lang="en-US" sz="1200"/>
                          </a:p>
                        </p:txBody>
                      </p:sp>
                      <p:sp>
                        <p:nvSpPr>
                          <p:cNvPr id="115" name="TextBox 114"/>
                          <p:cNvSpPr txBox="1"/>
                          <p:nvPr/>
                        </p:nvSpPr>
                        <p:spPr>
                          <a:xfrm>
                            <a:off x="6149654" y="2173223"/>
                            <a:ext cx="419503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1200" dirty="0">
                                <a:solidFill>
                                  <a:srgbClr val="01020B"/>
                                </a:solidFill>
                                <a:latin typeface="Arial"/>
                                <a:cs typeface="Arial"/>
                              </a:rPr>
                              <a:t>N6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102" name="Group 101"/>
                      <p:cNvGrpSpPr/>
                      <p:nvPr/>
                    </p:nvGrpSpPr>
                    <p:grpSpPr>
                      <a:xfrm>
                        <a:off x="7829901" y="2565118"/>
                        <a:ext cx="424566" cy="783060"/>
                        <a:chOff x="6014154" y="2139088"/>
                        <a:chExt cx="424566" cy="783060"/>
                      </a:xfrm>
                    </p:grpSpPr>
                    <p:sp>
                      <p:nvSpPr>
                        <p:cNvPr id="108" name="AutoShape 1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6014154" y="2586312"/>
                          <a:ext cx="424566" cy="335836"/>
                        </a:xfrm>
                        <a:prstGeom prst="can">
                          <a:avLst>
                            <a:gd name="adj" fmla="val 25000"/>
                          </a:avLst>
                        </a:prstGeom>
                        <a:solidFill>
                          <a:srgbClr val="E9FF51"/>
                        </a:solidFill>
                        <a:ln w="19050">
                          <a:solidFill>
                            <a:srgbClr val="01020B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 b="0">
                            <a:latin typeface="Arial" charset="0"/>
                          </a:endParaRPr>
                        </a:p>
                      </p:txBody>
                    </p:sp>
                    <p:grpSp>
                      <p:nvGrpSpPr>
                        <p:cNvPr id="109" name="Group 108"/>
                        <p:cNvGrpSpPr/>
                        <p:nvPr/>
                      </p:nvGrpSpPr>
                      <p:grpSpPr>
                        <a:xfrm>
                          <a:off x="6016686" y="2139088"/>
                          <a:ext cx="419503" cy="345268"/>
                          <a:chOff x="6149654" y="2139088"/>
                          <a:chExt cx="419503" cy="345268"/>
                        </a:xfrm>
                      </p:grpSpPr>
                      <p:sp>
                        <p:nvSpPr>
                          <p:cNvPr id="110" name="Rectangle 109"/>
                          <p:cNvSpPr/>
                          <p:nvPr/>
                        </p:nvSpPr>
                        <p:spPr bwMode="auto">
                          <a:xfrm>
                            <a:off x="6183757" y="2139088"/>
                            <a:ext cx="351296" cy="345268"/>
                          </a:xfrm>
                          <a:prstGeom prst="rect">
                            <a:avLst/>
                          </a:prstGeom>
                          <a:solidFill>
                            <a:srgbClr val="92D050"/>
                          </a:solidFill>
                          <a:ln w="19050" cap="flat" cmpd="sng" algn="ctr">
                            <a:solidFill>
                              <a:srgbClr val="01020B"/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effectLst/>
                        </p:spPr>
                        <p:txBody>
                          <a:bodyPr vert="horz" wrap="none" lIns="91440" tIns="45720" rIns="91440" bIns="45720" numCol="1" rtlCol="0" anchor="ctr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algn="ctr"/>
                            <a:endParaRPr lang="en-US" sz="1200"/>
                          </a:p>
                        </p:txBody>
                      </p:sp>
                      <p:sp>
                        <p:nvSpPr>
                          <p:cNvPr id="111" name="TextBox 110"/>
                          <p:cNvSpPr txBox="1"/>
                          <p:nvPr/>
                        </p:nvSpPr>
                        <p:spPr>
                          <a:xfrm>
                            <a:off x="6149654" y="2173223"/>
                            <a:ext cx="419503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1200" dirty="0">
                                <a:solidFill>
                                  <a:srgbClr val="01020B"/>
                                </a:solidFill>
                                <a:latin typeface="Arial"/>
                                <a:cs typeface="Arial"/>
                              </a:rPr>
                              <a:t>N7</a:t>
                            </a:r>
                          </a:p>
                        </p:txBody>
                      </p:sp>
                    </p:grpSp>
                  </p:grpSp>
                  <p:grpSp>
                    <p:nvGrpSpPr>
                      <p:cNvPr id="103" name="Group 102"/>
                      <p:cNvGrpSpPr/>
                      <p:nvPr/>
                    </p:nvGrpSpPr>
                    <p:grpSpPr>
                      <a:xfrm>
                        <a:off x="8301052" y="2565118"/>
                        <a:ext cx="424566" cy="783060"/>
                        <a:chOff x="6014154" y="2139088"/>
                        <a:chExt cx="424566" cy="783060"/>
                      </a:xfrm>
                    </p:grpSpPr>
                    <p:sp>
                      <p:nvSpPr>
                        <p:cNvPr id="104" name="AutoShape 13"/>
                        <p:cNvSpPr>
                          <a:spLocks noChangeArrowheads="1"/>
                        </p:cNvSpPr>
                        <p:nvPr/>
                      </p:nvSpPr>
                      <p:spPr bwMode="auto">
                        <a:xfrm>
                          <a:off x="6014154" y="2586312"/>
                          <a:ext cx="424566" cy="335836"/>
                        </a:xfrm>
                        <a:prstGeom prst="can">
                          <a:avLst>
                            <a:gd name="adj" fmla="val 25000"/>
                          </a:avLst>
                        </a:prstGeom>
                        <a:solidFill>
                          <a:srgbClr val="E9FF51"/>
                        </a:solidFill>
                        <a:ln w="19050">
                          <a:solidFill>
                            <a:srgbClr val="01020B"/>
                          </a:solidFill>
                          <a:round/>
                          <a:headEnd/>
                          <a:tailEnd/>
                        </a:ln>
                      </p:spPr>
                      <p:txBody>
                        <a:bodyPr wrap="none" anchor="ctr">
                          <a:prstTxWarp prst="textNoShape">
                            <a:avLst/>
                          </a:prstTxWarp>
                        </a:bodyPr>
                        <a:lstStyle/>
                        <a:p>
                          <a:pPr algn="ctr"/>
                          <a:endParaRPr lang="en-US" sz="1200" b="0">
                            <a:latin typeface="Arial" charset="0"/>
                          </a:endParaRPr>
                        </a:p>
                      </p:txBody>
                    </p:sp>
                    <p:grpSp>
                      <p:nvGrpSpPr>
                        <p:cNvPr id="105" name="Group 104"/>
                        <p:cNvGrpSpPr/>
                        <p:nvPr/>
                      </p:nvGrpSpPr>
                      <p:grpSpPr>
                        <a:xfrm>
                          <a:off x="6016686" y="2139088"/>
                          <a:ext cx="419503" cy="345268"/>
                          <a:chOff x="6149654" y="2139088"/>
                          <a:chExt cx="419503" cy="345268"/>
                        </a:xfrm>
                      </p:grpSpPr>
                      <p:sp>
                        <p:nvSpPr>
                          <p:cNvPr id="106" name="Rectangle 105"/>
                          <p:cNvSpPr/>
                          <p:nvPr/>
                        </p:nvSpPr>
                        <p:spPr bwMode="auto">
                          <a:xfrm>
                            <a:off x="6183757" y="2139088"/>
                            <a:ext cx="351296" cy="345268"/>
                          </a:xfrm>
                          <a:prstGeom prst="rect">
                            <a:avLst/>
                          </a:prstGeom>
                          <a:solidFill>
                            <a:srgbClr val="92D050"/>
                          </a:solidFill>
                          <a:ln w="19050" cap="flat" cmpd="sng" algn="ctr">
                            <a:solidFill>
                              <a:srgbClr val="01020B"/>
                            </a:solidFill>
                            <a:prstDash val="solid"/>
                            <a:round/>
                            <a:headEnd type="none" w="med" len="med"/>
                            <a:tailEnd type="none" w="med" len="med"/>
                          </a:ln>
                          <a:effectLst/>
                        </p:spPr>
                        <p:txBody>
                          <a:bodyPr vert="horz" wrap="none" lIns="91440" tIns="45720" rIns="91440" bIns="45720" numCol="1" rtlCol="0" anchor="ctr" anchorCtr="0" compatLnSpc="1">
                            <a:prstTxWarp prst="textNoShape">
                              <a:avLst/>
                            </a:prstTxWarp>
                          </a:bodyPr>
                          <a:lstStyle/>
                          <a:p>
                            <a:pPr algn="ctr"/>
                            <a:endParaRPr lang="en-US" sz="1200"/>
                          </a:p>
                        </p:txBody>
                      </p:sp>
                      <p:sp>
                        <p:nvSpPr>
                          <p:cNvPr id="107" name="TextBox 106"/>
                          <p:cNvSpPr txBox="1"/>
                          <p:nvPr/>
                        </p:nvSpPr>
                        <p:spPr>
                          <a:xfrm>
                            <a:off x="6149654" y="2173223"/>
                            <a:ext cx="419503" cy="276999"/>
                          </a:xfrm>
                          <a:prstGeom prst="rect">
                            <a:avLst/>
                          </a:prstGeom>
                          <a:noFill/>
                        </p:spPr>
                        <p:txBody>
                          <a:bodyPr wrap="square" rtlCol="0">
                            <a:spAutoFit/>
                          </a:bodyPr>
                          <a:lstStyle/>
                          <a:p>
                            <a:pPr algn="ctr"/>
                            <a:r>
                              <a:rPr lang="en-US" sz="1200" dirty="0">
                                <a:solidFill>
                                  <a:srgbClr val="01020B"/>
                                </a:solidFill>
                                <a:latin typeface="Arial"/>
                                <a:cs typeface="Arial"/>
                              </a:rPr>
                              <a:t>N8</a:t>
                            </a:r>
                          </a:p>
                        </p:txBody>
                      </p:sp>
                    </p:grpSp>
                  </p:grpSp>
                </p:grpSp>
              </p:grpSp>
            </p:grpSp>
          </p:grpSp>
          <p:sp>
            <p:nvSpPr>
              <p:cNvPr id="80" name="TextBox 79"/>
              <p:cNvSpPr txBox="1"/>
              <p:nvPr/>
            </p:nvSpPr>
            <p:spPr>
              <a:xfrm>
                <a:off x="1934296" y="5763279"/>
                <a:ext cx="106069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1020B"/>
                    </a:solidFill>
                    <a:latin typeface="Arial"/>
                    <a:cs typeface="Arial"/>
                  </a:rPr>
                  <a:t>S3</a:t>
                </a:r>
              </a:p>
            </p:txBody>
          </p:sp>
          <p:cxnSp>
            <p:nvCxnSpPr>
              <p:cNvPr id="81" name="Straight Arrow Connector 80"/>
              <p:cNvCxnSpPr/>
              <p:nvPr/>
            </p:nvCxnSpPr>
            <p:spPr bwMode="auto">
              <a:xfrm>
                <a:off x="3655777" y="5056046"/>
                <a:ext cx="648324" cy="559854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1020B"/>
                </a:solidFill>
                <a:prstDash val="solid"/>
                <a:round/>
                <a:headEnd type="triangle"/>
                <a:tailEnd type="triangle"/>
              </a:ln>
              <a:effectLst/>
            </p:spPr>
          </p:cxnSp>
          <p:cxnSp>
            <p:nvCxnSpPr>
              <p:cNvPr id="82" name="Straight Arrow Connector 81"/>
              <p:cNvCxnSpPr/>
              <p:nvPr/>
            </p:nvCxnSpPr>
            <p:spPr bwMode="auto">
              <a:xfrm flipH="1">
                <a:off x="5252117" y="5065282"/>
                <a:ext cx="661099" cy="553742"/>
              </a:xfrm>
              <a:prstGeom prst="straightConnector1">
                <a:avLst/>
              </a:prstGeom>
              <a:solidFill>
                <a:schemeClr val="accent1"/>
              </a:solidFill>
              <a:ln w="50800" cap="flat" cmpd="sng" algn="ctr">
                <a:solidFill>
                  <a:srgbClr val="01020B"/>
                </a:solidFill>
                <a:prstDash val="solid"/>
                <a:round/>
                <a:headEnd type="triangle"/>
                <a:tailEnd type="triangle"/>
              </a:ln>
              <a:effectLst/>
            </p:spPr>
          </p:cxnSp>
          <p:grpSp>
            <p:nvGrpSpPr>
              <p:cNvPr id="83" name="Group 82"/>
              <p:cNvGrpSpPr/>
              <p:nvPr/>
            </p:nvGrpSpPr>
            <p:grpSpPr>
              <a:xfrm>
                <a:off x="1997866" y="2830737"/>
                <a:ext cx="2225366" cy="951827"/>
                <a:chOff x="1997866" y="2830737"/>
                <a:chExt cx="2225366" cy="951827"/>
              </a:xfrm>
            </p:grpSpPr>
            <p:sp>
              <p:nvSpPr>
                <p:cNvPr id="87" name="TextBox 86"/>
                <p:cNvSpPr txBox="1"/>
                <p:nvPr/>
              </p:nvSpPr>
              <p:spPr>
                <a:xfrm>
                  <a:off x="1997866" y="2830737"/>
                  <a:ext cx="2225366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Q1</a:t>
                  </a:r>
                </a:p>
              </p:txBody>
            </p:sp>
            <p:cxnSp>
              <p:nvCxnSpPr>
                <p:cNvPr id="88" name="Straight Arrow Connector 87"/>
                <p:cNvCxnSpPr/>
                <p:nvPr/>
              </p:nvCxnSpPr>
              <p:spPr bwMode="auto">
                <a:xfrm>
                  <a:off x="3110549" y="3222710"/>
                  <a:ext cx="0" cy="559854"/>
                </a:xfrm>
                <a:prstGeom prst="straightConnector1">
                  <a:avLst/>
                </a:prstGeom>
                <a:solidFill>
                  <a:schemeClr val="accent1"/>
                </a:solidFill>
                <a:ln w="44450" cap="flat" cmpd="sng" algn="ctr">
                  <a:solidFill>
                    <a:srgbClr val="01020B"/>
                  </a:solidFill>
                  <a:prstDash val="solid"/>
                  <a:round/>
                  <a:headEnd type="triangle"/>
                  <a:tailEnd type="triangle"/>
                </a:ln>
                <a:effectLst/>
              </p:spPr>
            </p:cxnSp>
          </p:grpSp>
          <p:grpSp>
            <p:nvGrpSpPr>
              <p:cNvPr id="84" name="Group 83"/>
              <p:cNvGrpSpPr/>
              <p:nvPr/>
            </p:nvGrpSpPr>
            <p:grpSpPr>
              <a:xfrm>
                <a:off x="4746677" y="2835198"/>
                <a:ext cx="2225366" cy="961063"/>
                <a:chOff x="1997866" y="2821501"/>
                <a:chExt cx="2225366" cy="961063"/>
              </a:xfrm>
            </p:grpSpPr>
            <p:sp>
              <p:nvSpPr>
                <p:cNvPr id="85" name="TextBox 84"/>
                <p:cNvSpPr txBox="1"/>
                <p:nvPr/>
              </p:nvSpPr>
              <p:spPr>
                <a:xfrm>
                  <a:off x="1997866" y="2821501"/>
                  <a:ext cx="2225366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Q2</a:t>
                  </a:r>
                </a:p>
              </p:txBody>
            </p:sp>
            <p:cxnSp>
              <p:nvCxnSpPr>
                <p:cNvPr id="86" name="Straight Arrow Connector 85"/>
                <p:cNvCxnSpPr/>
                <p:nvPr/>
              </p:nvCxnSpPr>
              <p:spPr bwMode="auto">
                <a:xfrm>
                  <a:off x="3110549" y="3222710"/>
                  <a:ext cx="0" cy="559854"/>
                </a:xfrm>
                <a:prstGeom prst="straightConnector1">
                  <a:avLst/>
                </a:prstGeom>
                <a:solidFill>
                  <a:schemeClr val="accent1"/>
                </a:solidFill>
                <a:ln w="44450" cap="flat" cmpd="sng" algn="ctr">
                  <a:solidFill>
                    <a:srgbClr val="01020B"/>
                  </a:solidFill>
                  <a:prstDash val="solid"/>
                  <a:round/>
                  <a:headEnd type="triangle"/>
                  <a:tailEnd type="triangle"/>
                </a:ln>
                <a:effectLst/>
              </p:spPr>
            </p:cxnSp>
          </p:grpSp>
        </p:grpSp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66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9313" y="1664970"/>
            <a:ext cx="10474036" cy="4114800"/>
          </a:xfrm>
        </p:spPr>
        <p:txBody>
          <a:bodyPr/>
          <a:lstStyle/>
          <a:p>
            <a:r>
              <a:rPr lang="en-US" dirty="0"/>
              <a:t>Each query runs on a single virtual warehouse</a:t>
            </a:r>
          </a:p>
          <a:p>
            <a:r>
              <a:rPr lang="en-US" dirty="0"/>
              <a:t>Standard parallel query algorithms</a:t>
            </a:r>
          </a:p>
          <a:p>
            <a:r>
              <a:rPr lang="en-US" dirty="0"/>
              <a:t>Modern SQL engine:  </a:t>
            </a:r>
          </a:p>
          <a:p>
            <a:pPr lvl="1"/>
            <a:r>
              <a:rPr lang="en-US" dirty="0"/>
              <a:t>Columnar storage</a:t>
            </a:r>
          </a:p>
          <a:p>
            <a:pPr lvl="1"/>
            <a:r>
              <a:rPr lang="en-US" dirty="0" err="1"/>
              <a:t>Vectorized</a:t>
            </a:r>
            <a:r>
              <a:rPr lang="en-US" dirty="0"/>
              <a:t> executor </a:t>
            </a:r>
          </a:p>
          <a:p>
            <a:r>
              <a:rPr lang="en-US" dirty="0"/>
              <a:t>Updates create new files!</a:t>
            </a:r>
          </a:p>
          <a:p>
            <a:pPr lvl="1"/>
            <a:r>
              <a:rPr lang="en-US" dirty="0"/>
              <a:t>Artifact of S3 files not being updatable.</a:t>
            </a:r>
          </a:p>
          <a:p>
            <a:pPr lvl="1"/>
            <a:r>
              <a:rPr lang="en-US" dirty="0"/>
              <a:t>But makes time travel possible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188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Content Placeholder 2" descr="Rectangle: Click to edit Master text styles&#10;Second level&#10;Third level&#10;Fourth level&#10;Fifth level"/>
          <p:cNvSpPr>
            <a:spLocks noGrp="1"/>
          </p:cNvSpPr>
          <p:nvPr>
            <p:ph idx="1"/>
          </p:nvPr>
        </p:nvSpPr>
        <p:spPr>
          <a:xfrm>
            <a:off x="812800" y="1447800"/>
            <a:ext cx="10363200" cy="4114800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Moore’s Law</a:t>
            </a:r>
          </a:p>
          <a:p>
            <a:pPr lvl="1"/>
            <a:r>
              <a:rPr lang="en-US" dirty="0">
                <a:latin typeface="Arial" charset="0"/>
              </a:rPr>
              <a:t>$100/TB storage, $1000 servers, commodity networking</a:t>
            </a:r>
          </a:p>
          <a:p>
            <a:r>
              <a:rPr lang="en-US" dirty="0">
                <a:latin typeface="Arial" charset="0"/>
              </a:rPr>
              <a:t>Increasing volumes of “dark” data</a:t>
            </a:r>
          </a:p>
          <a:p>
            <a:pPr lvl="1"/>
            <a:r>
              <a:rPr lang="en-US" dirty="0">
                <a:latin typeface="Arial" charset="0"/>
              </a:rPr>
              <a:t>Data collected but never analyzed</a:t>
            </a:r>
          </a:p>
          <a:p>
            <a:r>
              <a:rPr lang="en-US" dirty="0">
                <a:latin typeface="Arial" charset="0"/>
              </a:rPr>
              <a:t>Widening analysis gap of ”traditional” solutions</a:t>
            </a:r>
          </a:p>
          <a:p>
            <a:pPr lvl="1"/>
            <a:r>
              <a:rPr lang="en-US" dirty="0">
                <a:latin typeface="Arial" charset="0"/>
              </a:rPr>
              <a:t>Due to their cost, complexity, scalability, &amp; rigidity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Factors driving the DW explosion</a:t>
            </a:r>
            <a:endParaRPr lang="en-US" dirty="0">
              <a:latin typeface="Aria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Snowflake 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7600" y="1905000"/>
            <a:ext cx="10804434" cy="4114800"/>
          </a:xfrm>
        </p:spPr>
        <p:txBody>
          <a:bodyPr/>
          <a:lstStyle/>
          <a:p>
            <a:r>
              <a:rPr lang="en-US" sz="3200" dirty="0"/>
              <a:t>Designed for the cloud from conception</a:t>
            </a:r>
          </a:p>
          <a:p>
            <a:r>
              <a:rPr lang="en-US" sz="3200" dirty="0"/>
              <a:t>Can directly query unstructured data (</a:t>
            </a:r>
            <a:r>
              <a:rPr lang="en-US" sz="3200" dirty="0" err="1"/>
              <a:t>Json</a:t>
            </a:r>
            <a:r>
              <a:rPr lang="en-US" sz="3200" dirty="0"/>
              <a:t>) w/o loading</a:t>
            </a:r>
          </a:p>
          <a:p>
            <a:r>
              <a:rPr lang="en-US" sz="3200" dirty="0"/>
              <a:t>Compute and storage independently scalable</a:t>
            </a:r>
          </a:p>
          <a:p>
            <a:pPr lvl="1"/>
            <a:r>
              <a:rPr lang="en-US" sz="2400" dirty="0"/>
              <a:t>AWS S3 for table storage</a:t>
            </a:r>
          </a:p>
          <a:p>
            <a:pPr lvl="1"/>
            <a:r>
              <a:rPr lang="en-US" sz="2400" dirty="0"/>
              <a:t>Virtual warehouses composed of clusters of AWS EC2 instances </a:t>
            </a:r>
          </a:p>
          <a:p>
            <a:pPr lvl="1"/>
            <a:r>
              <a:rPr lang="en-US" sz="2400" dirty="0"/>
              <a:t>Queries can be given exactly the compute resources they need</a:t>
            </a:r>
            <a:endParaRPr lang="en-US" sz="5600" dirty="0"/>
          </a:p>
          <a:p>
            <a:r>
              <a:rPr lang="en-US" sz="3200" dirty="0"/>
              <a:t>No management knobs</a:t>
            </a:r>
          </a:p>
          <a:p>
            <a:pPr lvl="1"/>
            <a:r>
              <a:rPr lang="en-US" sz="2400" dirty="0"/>
              <a:t>No indices, no create/update stats, no distribution keys, …</a:t>
            </a:r>
          </a:p>
          <a:p>
            <a:pPr lvl="1"/>
            <a:endParaRPr lang="en-US" sz="800" dirty="0"/>
          </a:p>
          <a:p>
            <a:endParaRPr lang="en-US" sz="32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26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799" y="304800"/>
            <a:ext cx="11214099" cy="1143000"/>
          </a:xfrm>
        </p:spPr>
        <p:txBody>
          <a:bodyPr/>
          <a:lstStyle/>
          <a:p>
            <a:r>
              <a:rPr lang="en-US" dirty="0"/>
              <a:t>Microsoft Azure SQL Data Warehouse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Shared-Storage design</a:t>
            </a:r>
          </a:p>
          <a:p>
            <a:r>
              <a:rPr lang="en-US" dirty="0"/>
              <a:t>Based on SQL Server PDW appliance software</a:t>
            </a:r>
          </a:p>
          <a:p>
            <a:r>
              <a:rPr lang="en-US" dirty="0"/>
              <a:t>Leverages Azure Storage Elastic Design</a:t>
            </a:r>
          </a:p>
          <a:p>
            <a:r>
              <a:rPr lang="en-US" dirty="0"/>
              <a:t>Query w/o loading (</a:t>
            </a:r>
            <a:r>
              <a:rPr lang="en-US" dirty="0" err="1"/>
              <a:t>Polybase</a:t>
            </a:r>
            <a:r>
              <a:rPr lang="en-US" dirty="0"/>
              <a:t>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534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125"/>
          <p:cNvSpPr/>
          <p:nvPr/>
        </p:nvSpPr>
        <p:spPr bwMode="auto">
          <a:xfrm>
            <a:off x="863818" y="1229709"/>
            <a:ext cx="10789920" cy="5486400"/>
          </a:xfrm>
          <a:prstGeom prst="rect">
            <a:avLst/>
          </a:prstGeom>
          <a:solidFill>
            <a:srgbClr val="CCFFCC"/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12" name="Group 114"/>
          <p:cNvGrpSpPr/>
          <p:nvPr/>
        </p:nvGrpSpPr>
        <p:grpSpPr>
          <a:xfrm>
            <a:off x="5469331" y="1329828"/>
            <a:ext cx="1326004" cy="1194569"/>
            <a:chOff x="1011112" y="2592340"/>
            <a:chExt cx="1326004" cy="1194569"/>
          </a:xfrm>
        </p:grpSpPr>
        <p:sp>
          <p:nvSpPr>
            <p:cNvPr id="13" name="Rectangle 210"/>
            <p:cNvSpPr>
              <a:spLocks noChangeArrowheads="1"/>
            </p:cNvSpPr>
            <p:nvPr/>
          </p:nvSpPr>
          <p:spPr bwMode="auto">
            <a:xfrm>
              <a:off x="1055832" y="2592340"/>
              <a:ext cx="1259608" cy="1194569"/>
            </a:xfrm>
            <a:prstGeom prst="rect">
              <a:avLst/>
            </a:prstGeom>
            <a:solidFill>
              <a:schemeClr val="folHlink">
                <a:alpha val="98822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600" dirty="0">
                <a:solidFill>
                  <a:srgbClr val="01020B"/>
                </a:solidFill>
                <a:latin typeface="Arial"/>
                <a:cs typeface="Arial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011112" y="2921077"/>
              <a:ext cx="132600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CONTROL</a:t>
              </a:r>
            </a:p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NODE</a:t>
              </a:r>
            </a:p>
          </p:txBody>
        </p:sp>
      </p:grpSp>
      <p:grpSp>
        <p:nvGrpSpPr>
          <p:cNvPr id="19" name="Group 113"/>
          <p:cNvGrpSpPr/>
          <p:nvPr/>
        </p:nvGrpSpPr>
        <p:grpSpPr>
          <a:xfrm>
            <a:off x="4215172" y="1541687"/>
            <a:ext cx="939681" cy="702948"/>
            <a:chOff x="4723623" y="1929921"/>
            <a:chExt cx="1292666" cy="771716"/>
          </a:xfrm>
        </p:grpSpPr>
        <p:sp>
          <p:nvSpPr>
            <p:cNvPr id="20" name="AutoShape 13"/>
            <p:cNvSpPr>
              <a:spLocks noChangeArrowheads="1"/>
            </p:cNvSpPr>
            <p:nvPr/>
          </p:nvSpPr>
          <p:spPr bwMode="auto">
            <a:xfrm>
              <a:off x="4827829" y="1929921"/>
              <a:ext cx="1068050" cy="771716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800" b="0"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723623" y="2172299"/>
              <a:ext cx="1292666" cy="33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Catalogs</a:t>
              </a:r>
            </a:p>
          </p:txBody>
        </p:sp>
      </p:grpSp>
      <p:cxnSp>
        <p:nvCxnSpPr>
          <p:cNvPr id="22" name="Straight Connector 21"/>
          <p:cNvCxnSpPr/>
          <p:nvPr/>
        </p:nvCxnSpPr>
        <p:spPr bwMode="auto">
          <a:xfrm>
            <a:off x="5071631" y="1893161"/>
            <a:ext cx="450423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0" name="Slide Number Placeholder 67"/>
          <p:cNvSpPr txBox="1">
            <a:spLocks/>
          </p:cNvSpPr>
          <p:nvPr/>
        </p:nvSpPr>
        <p:spPr bwMode="auto">
          <a:xfrm>
            <a:off x="11099799" y="6286500"/>
            <a:ext cx="92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b="0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5pPr>
            <a:lvl6pPr marL="22860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6pPr>
            <a:lvl7pPr marL="27432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7pPr>
            <a:lvl8pPr marL="32004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8pPr>
            <a:lvl9pPr marL="36576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9pPr>
          </a:lstStyle>
          <a:p>
            <a:fld id="{E98DCB10-97A4-405D-8E23-559299D9D189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 rot="16200000">
            <a:off x="-1600483" y="4278094"/>
            <a:ext cx="4171758" cy="707886"/>
          </a:xfrm>
          <a:prstGeom prst="rect">
            <a:avLst/>
          </a:prstGeom>
          <a:solidFill>
            <a:schemeClr val="accent2"/>
          </a:solidFill>
          <a:ln>
            <a:solidFill>
              <a:srgbClr val="01020B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  <a:latin typeface="Arial"/>
                <a:cs typeface="Arial"/>
              </a:rPr>
              <a:t>Customers (</a:t>
            </a:r>
            <a:r>
              <a:rPr lang="en-US" sz="2000" dirty="0">
                <a:solidFill>
                  <a:srgbClr val="FF0000"/>
                </a:solidFill>
                <a:latin typeface="Arial"/>
                <a:cs typeface="Arial"/>
              </a:rPr>
              <a:t>ID</a:t>
            </a:r>
            <a:r>
              <a:rPr lang="en-US" sz="2000" dirty="0">
                <a:solidFill>
                  <a:srgbClr val="0000FF"/>
                </a:solidFill>
                <a:latin typeface="Arial"/>
                <a:cs typeface="Arial"/>
              </a:rPr>
              <a:t>, Name, </a:t>
            </a:r>
            <a:r>
              <a:rPr lang="en-US" sz="2000" dirty="0" err="1">
                <a:solidFill>
                  <a:srgbClr val="FF0000"/>
                </a:solidFill>
                <a:latin typeface="Arial"/>
                <a:cs typeface="Arial"/>
              </a:rPr>
              <a:t>AmtDue</a:t>
            </a:r>
            <a:r>
              <a:rPr lang="en-US" sz="2000" dirty="0">
                <a:solidFill>
                  <a:srgbClr val="0000FF"/>
                </a:solidFill>
                <a:latin typeface="Arial"/>
                <a:cs typeface="Arial"/>
              </a:rPr>
              <a:t>)</a:t>
            </a:r>
          </a:p>
          <a:p>
            <a:r>
              <a:rPr lang="en-US" sz="2000" dirty="0">
                <a:solidFill>
                  <a:srgbClr val="01020B"/>
                </a:solidFill>
                <a:latin typeface="Arial"/>
                <a:cs typeface="Arial"/>
              </a:rPr>
              <a:t>Hash Partition on </a:t>
            </a:r>
            <a:r>
              <a:rPr lang="en-US" sz="2000" dirty="0">
                <a:solidFill>
                  <a:srgbClr val="FF0000"/>
                </a:solidFill>
                <a:latin typeface="Arial"/>
                <a:cs typeface="Arial"/>
              </a:rPr>
              <a:t>ID</a:t>
            </a:r>
          </a:p>
        </p:txBody>
      </p:sp>
      <p:sp>
        <p:nvSpPr>
          <p:cNvPr id="80" name="Title 79"/>
          <p:cNvSpPr>
            <a:spLocks noGrp="1"/>
          </p:cNvSpPr>
          <p:nvPr>
            <p:ph type="title"/>
          </p:nvPr>
        </p:nvSpPr>
        <p:spPr>
          <a:xfrm>
            <a:off x="731520" y="0"/>
            <a:ext cx="10363200" cy="1143000"/>
          </a:xfrm>
        </p:spPr>
        <p:txBody>
          <a:bodyPr/>
          <a:lstStyle/>
          <a:p>
            <a:r>
              <a:rPr lang="en-US" dirty="0"/>
              <a:t>A SQL DW Instance</a:t>
            </a:r>
          </a:p>
        </p:txBody>
      </p:sp>
      <p:cxnSp>
        <p:nvCxnSpPr>
          <p:cNvPr id="112" name="Straight Connector 111"/>
          <p:cNvCxnSpPr/>
          <p:nvPr/>
        </p:nvCxnSpPr>
        <p:spPr bwMode="auto">
          <a:xfrm>
            <a:off x="3718150" y="3007284"/>
            <a:ext cx="5900763" cy="72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9" name="Straight Connector 108"/>
          <p:cNvCxnSpPr/>
          <p:nvPr/>
        </p:nvCxnSpPr>
        <p:spPr bwMode="auto">
          <a:xfrm>
            <a:off x="6143855" y="2523002"/>
            <a:ext cx="0" cy="484280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sp>
        <p:nvSpPr>
          <p:cNvPr id="59" name="Rounded Rectangular Callout 58"/>
          <p:cNvSpPr/>
          <p:nvPr/>
        </p:nvSpPr>
        <p:spPr bwMode="auto">
          <a:xfrm>
            <a:off x="7217958" y="190395"/>
            <a:ext cx="4345391" cy="919401"/>
          </a:xfrm>
          <a:prstGeom prst="wedgeRoundRectCallout">
            <a:avLst>
              <a:gd name="adj1" fmla="val -60158"/>
              <a:gd name="adj2" fmla="val 115052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Single Control Node</a:t>
            </a:r>
          </a:p>
          <a:p>
            <a:pPr algn="ctr"/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(parse &amp; optimize queries) </a:t>
            </a:r>
          </a:p>
        </p:txBody>
      </p:sp>
      <p:grpSp>
        <p:nvGrpSpPr>
          <p:cNvPr id="127" name="Group 126"/>
          <p:cNvGrpSpPr/>
          <p:nvPr/>
        </p:nvGrpSpPr>
        <p:grpSpPr>
          <a:xfrm>
            <a:off x="1470334" y="4586451"/>
            <a:ext cx="9325446" cy="1416143"/>
            <a:chOff x="768608" y="5387545"/>
            <a:chExt cx="9325446" cy="1416143"/>
          </a:xfrm>
        </p:grpSpPr>
        <p:grpSp>
          <p:nvGrpSpPr>
            <p:cNvPr id="128" name="Group 127"/>
            <p:cNvGrpSpPr/>
            <p:nvPr/>
          </p:nvGrpSpPr>
          <p:grpSpPr>
            <a:xfrm>
              <a:off x="768608" y="5387545"/>
              <a:ext cx="9325446" cy="1416143"/>
              <a:chOff x="768608" y="5387545"/>
              <a:chExt cx="9325446" cy="1416143"/>
            </a:xfrm>
          </p:grpSpPr>
          <p:sp>
            <p:nvSpPr>
              <p:cNvPr id="138" name="Rounded Rectangle 137"/>
              <p:cNvSpPr/>
              <p:nvPr/>
            </p:nvSpPr>
            <p:spPr bwMode="auto">
              <a:xfrm>
                <a:off x="950054" y="5387545"/>
                <a:ext cx="9144000" cy="1416143"/>
              </a:xfrm>
              <a:prstGeom prst="roundRect">
                <a:avLst/>
              </a:prstGeom>
              <a:solidFill>
                <a:schemeClr val="accent2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39" name="TextBox 138"/>
              <p:cNvSpPr txBox="1"/>
              <p:nvPr/>
            </p:nvSpPr>
            <p:spPr>
              <a:xfrm>
                <a:off x="768608" y="5715309"/>
                <a:ext cx="150401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AZURE</a:t>
                </a:r>
              </a:p>
              <a:p>
                <a:pPr algn="ctr"/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PREMIUM</a:t>
                </a:r>
                <a:b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</a:br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STORAGE</a:t>
                </a:r>
              </a:p>
            </p:txBody>
          </p:sp>
        </p:grpSp>
        <p:grpSp>
          <p:nvGrpSpPr>
            <p:cNvPr id="129" name="Group 128"/>
            <p:cNvGrpSpPr/>
            <p:nvPr/>
          </p:nvGrpSpPr>
          <p:grpSpPr>
            <a:xfrm>
              <a:off x="2117486" y="5519237"/>
              <a:ext cx="7769039" cy="1097281"/>
              <a:chOff x="2292412" y="5519237"/>
              <a:chExt cx="7769039" cy="1097281"/>
            </a:xfrm>
          </p:grpSpPr>
          <p:sp>
            <p:nvSpPr>
              <p:cNvPr id="130" name="AutoShape 13"/>
              <p:cNvSpPr>
                <a:spLocks noChangeArrowheads="1"/>
              </p:cNvSpPr>
              <p:nvPr/>
            </p:nvSpPr>
            <p:spPr bwMode="auto">
              <a:xfrm>
                <a:off x="2292412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1" name="AutoShape 13"/>
              <p:cNvSpPr>
                <a:spLocks noChangeArrowheads="1"/>
              </p:cNvSpPr>
              <p:nvPr/>
            </p:nvSpPr>
            <p:spPr bwMode="auto">
              <a:xfrm>
                <a:off x="3277674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2" name="AutoShape 13"/>
              <p:cNvSpPr>
                <a:spLocks noChangeArrowheads="1"/>
              </p:cNvSpPr>
              <p:nvPr/>
            </p:nvSpPr>
            <p:spPr bwMode="auto">
              <a:xfrm>
                <a:off x="4262936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3" name="AutoShape 13"/>
              <p:cNvSpPr>
                <a:spLocks noChangeArrowheads="1"/>
              </p:cNvSpPr>
              <p:nvPr/>
            </p:nvSpPr>
            <p:spPr bwMode="auto">
              <a:xfrm>
                <a:off x="5248198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4" name="AutoShape 13"/>
              <p:cNvSpPr>
                <a:spLocks noChangeArrowheads="1"/>
              </p:cNvSpPr>
              <p:nvPr/>
            </p:nvSpPr>
            <p:spPr bwMode="auto">
              <a:xfrm>
                <a:off x="6233460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5" name="AutoShape 13"/>
              <p:cNvSpPr>
                <a:spLocks noChangeArrowheads="1"/>
              </p:cNvSpPr>
              <p:nvPr/>
            </p:nvSpPr>
            <p:spPr bwMode="auto">
              <a:xfrm>
                <a:off x="7218722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6" name="AutoShape 13"/>
              <p:cNvSpPr>
                <a:spLocks noChangeArrowheads="1"/>
              </p:cNvSpPr>
              <p:nvPr/>
            </p:nvSpPr>
            <p:spPr bwMode="auto">
              <a:xfrm>
                <a:off x="8203984" y="5519237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7" name="AutoShape 13"/>
              <p:cNvSpPr>
                <a:spLocks noChangeArrowheads="1"/>
              </p:cNvSpPr>
              <p:nvPr/>
            </p:nvSpPr>
            <p:spPr bwMode="auto">
              <a:xfrm>
                <a:off x="9189243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</p:grpSp>
      </p:grpSp>
      <p:grpSp>
        <p:nvGrpSpPr>
          <p:cNvPr id="146" name="Group 145"/>
          <p:cNvGrpSpPr/>
          <p:nvPr/>
        </p:nvGrpSpPr>
        <p:grpSpPr>
          <a:xfrm>
            <a:off x="2821444" y="5045000"/>
            <a:ext cx="884232" cy="625641"/>
            <a:chOff x="3097833" y="591102"/>
            <a:chExt cx="884232" cy="625641"/>
          </a:xfrm>
        </p:grpSpPr>
        <p:grpSp>
          <p:nvGrpSpPr>
            <p:cNvPr id="147" name="Group 146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</p:grpSpPr>
          <p:sp>
            <p:nvSpPr>
              <p:cNvPr id="152" name="Rectangle 151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53" name="Straight Connector 152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4" name="Straight Connector 153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5" name="Straight Connector 154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6" name="Straight Connector 155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7" name="Straight Connector 156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48" name="Group 147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noFill/>
          </p:grpSpPr>
          <p:sp>
            <p:nvSpPr>
              <p:cNvPr id="149" name="TextBox 148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58" name="Group 157"/>
          <p:cNvGrpSpPr/>
          <p:nvPr/>
        </p:nvGrpSpPr>
        <p:grpSpPr>
          <a:xfrm>
            <a:off x="3815238" y="5045000"/>
            <a:ext cx="884232" cy="625641"/>
            <a:chOff x="3097833" y="591102"/>
            <a:chExt cx="884232" cy="625641"/>
          </a:xfrm>
          <a:solidFill>
            <a:srgbClr val="00FDFF"/>
          </a:solidFill>
        </p:grpSpPr>
        <p:grpSp>
          <p:nvGrpSpPr>
            <p:cNvPr id="159" name="Group 158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64" name="Rectangle 163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65" name="Straight Connector 164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6" name="Straight Connector 165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7" name="Straight Connector 166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8" name="Straight Connector 167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9" name="Straight Connector 168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60" name="Group 159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61" name="TextBox 160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62" name="TextBox 161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63" name="TextBox 162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70" name="Group 169"/>
          <p:cNvGrpSpPr/>
          <p:nvPr/>
        </p:nvGrpSpPr>
        <p:grpSpPr>
          <a:xfrm>
            <a:off x="4794348" y="5045000"/>
            <a:ext cx="884232" cy="625641"/>
            <a:chOff x="3097833" y="591102"/>
            <a:chExt cx="884232" cy="625641"/>
          </a:xfrm>
          <a:solidFill>
            <a:schemeClr val="accent1">
              <a:lumMod val="75000"/>
            </a:schemeClr>
          </a:solidFill>
        </p:grpSpPr>
        <p:grpSp>
          <p:nvGrpSpPr>
            <p:cNvPr id="171" name="Group 170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76" name="Rectangle 175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77" name="Straight Connector 176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78" name="Straight Connector 177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79" name="Straight Connector 178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" name="Straight Connector 179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1" name="Straight Connector 180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72" name="Group 171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73" name="TextBox 172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74" name="TextBox 173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82" name="Group 181"/>
          <p:cNvGrpSpPr/>
          <p:nvPr/>
        </p:nvGrpSpPr>
        <p:grpSpPr>
          <a:xfrm>
            <a:off x="5775483" y="5045000"/>
            <a:ext cx="884232" cy="625641"/>
            <a:chOff x="3097833" y="591102"/>
            <a:chExt cx="884232" cy="625641"/>
          </a:xfrm>
          <a:solidFill>
            <a:srgbClr val="FF0000"/>
          </a:solidFill>
        </p:grpSpPr>
        <p:grpSp>
          <p:nvGrpSpPr>
            <p:cNvPr id="183" name="Group 182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88" name="Rectangle 187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89" name="Straight Connector 188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0" name="Straight Connector 189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1" name="Straight Connector 190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2" name="Straight Connector 191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3" name="Straight Connector 192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84" name="Group 183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85" name="TextBox 184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94" name="Group 193"/>
          <p:cNvGrpSpPr/>
          <p:nvPr/>
        </p:nvGrpSpPr>
        <p:grpSpPr>
          <a:xfrm>
            <a:off x="9729385" y="5045000"/>
            <a:ext cx="884232" cy="625641"/>
            <a:chOff x="3097833" y="591102"/>
            <a:chExt cx="884232" cy="625641"/>
          </a:xfrm>
          <a:solidFill>
            <a:srgbClr val="92D050"/>
          </a:solidFill>
        </p:grpSpPr>
        <p:grpSp>
          <p:nvGrpSpPr>
            <p:cNvPr id="195" name="Group 194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00" name="Rectangle 199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01" name="Straight Connector 200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2" name="Straight Connector 201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3" name="Straight Connector 202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4" name="Straight Connector 203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5" name="Straight Connector 204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96" name="Group 195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97" name="TextBox 196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98" name="TextBox 197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99" name="TextBox 198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06" name="Group 205"/>
          <p:cNvGrpSpPr/>
          <p:nvPr/>
        </p:nvGrpSpPr>
        <p:grpSpPr>
          <a:xfrm>
            <a:off x="6772715" y="5045000"/>
            <a:ext cx="884232" cy="625641"/>
            <a:chOff x="3097833" y="591102"/>
            <a:chExt cx="884232" cy="625641"/>
          </a:xfrm>
          <a:solidFill>
            <a:srgbClr val="B8C1EC"/>
          </a:solidFill>
        </p:grpSpPr>
        <p:grpSp>
          <p:nvGrpSpPr>
            <p:cNvPr id="207" name="Group 206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12" name="Rectangle 211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13" name="Straight Connector 212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4" name="Straight Connector 213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" name="Straight Connector 214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08" name="Group 207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09" name="TextBox 208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10" name="TextBox 209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11" name="TextBox 210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18" name="Group 217"/>
          <p:cNvGrpSpPr/>
          <p:nvPr/>
        </p:nvGrpSpPr>
        <p:grpSpPr>
          <a:xfrm>
            <a:off x="8739557" y="5045000"/>
            <a:ext cx="884232" cy="625641"/>
            <a:chOff x="3097833" y="591102"/>
            <a:chExt cx="884232" cy="625641"/>
          </a:xfrm>
          <a:solidFill>
            <a:srgbClr val="FFC000"/>
          </a:solidFill>
        </p:grpSpPr>
        <p:grpSp>
          <p:nvGrpSpPr>
            <p:cNvPr id="219" name="Group 218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24" name="Rectangle 223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25" name="Straight Connector 224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6" name="Straight Connector 225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7" name="Straight Connector 226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8" name="Straight Connector 227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9" name="Straight Connector 228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20" name="Group 219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21" name="TextBox 220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23" name="TextBox 222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30" name="Group 229"/>
          <p:cNvGrpSpPr/>
          <p:nvPr/>
        </p:nvGrpSpPr>
        <p:grpSpPr>
          <a:xfrm>
            <a:off x="7751579" y="5045000"/>
            <a:ext cx="884232" cy="625641"/>
            <a:chOff x="3097833" y="591102"/>
            <a:chExt cx="884232" cy="625641"/>
          </a:xfrm>
          <a:solidFill>
            <a:srgbClr val="8EFA00"/>
          </a:solidFill>
        </p:grpSpPr>
        <p:grpSp>
          <p:nvGrpSpPr>
            <p:cNvPr id="231" name="Group 230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36" name="Rectangle 235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37" name="Straight Connector 236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8" name="Straight Connector 237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9" name="Straight Connector 238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0" name="Straight Connector 239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1" name="Straight Connector 240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32" name="Group 231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33" name="TextBox 232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34" name="TextBox 233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35" name="TextBox 234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sp>
        <p:nvSpPr>
          <p:cNvPr id="60" name="Rounded Rectangular Callout 59"/>
          <p:cNvSpPr/>
          <p:nvPr/>
        </p:nvSpPr>
        <p:spPr bwMode="auto">
          <a:xfrm>
            <a:off x="1163074" y="2250034"/>
            <a:ext cx="3543245" cy="510778"/>
          </a:xfrm>
          <a:prstGeom prst="wedgeRoundRectCallout">
            <a:avLst>
              <a:gd name="adj1" fmla="val 58448"/>
              <a:gd name="adj2" fmla="val 193815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1 or more DW Nodes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3105400" y="2998561"/>
            <a:ext cx="1259237" cy="1804891"/>
            <a:chOff x="3105400" y="2998561"/>
            <a:chExt cx="1259237" cy="1804891"/>
          </a:xfrm>
        </p:grpSpPr>
        <p:cxnSp>
          <p:nvCxnSpPr>
            <p:cNvPr id="110" name="Straight Connector 109"/>
            <p:cNvCxnSpPr/>
            <p:nvPr/>
          </p:nvCxnSpPr>
          <p:spPr bwMode="auto">
            <a:xfrm>
              <a:off x="3735018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8" name="Group 7"/>
            <p:cNvGrpSpPr/>
            <p:nvPr/>
          </p:nvGrpSpPr>
          <p:grpSpPr>
            <a:xfrm>
              <a:off x="3105400" y="3400463"/>
              <a:ext cx="1259237" cy="1402989"/>
              <a:chOff x="3105400" y="3400463"/>
              <a:chExt cx="1259237" cy="1402989"/>
            </a:xfrm>
          </p:grpSpPr>
          <p:grpSp>
            <p:nvGrpSpPr>
              <p:cNvPr id="246" name="Group 245"/>
              <p:cNvGrpSpPr/>
              <p:nvPr/>
            </p:nvGrpSpPr>
            <p:grpSpPr>
              <a:xfrm>
                <a:off x="3105400" y="3400463"/>
                <a:ext cx="1259237" cy="933358"/>
                <a:chOff x="8098615" y="2886474"/>
                <a:chExt cx="1259237" cy="933358"/>
              </a:xfrm>
            </p:grpSpPr>
            <p:sp>
              <p:nvSpPr>
                <p:cNvPr id="247" name="Rectangle 246"/>
                <p:cNvSpPr/>
                <p:nvPr/>
              </p:nvSpPr>
              <p:spPr bwMode="auto">
                <a:xfrm>
                  <a:off x="8098615" y="2925098"/>
                  <a:ext cx="1259237" cy="894734"/>
                </a:xfrm>
                <a:prstGeom prst="rect">
                  <a:avLst/>
                </a:prstGeom>
                <a:solidFill>
                  <a:srgbClr val="92D050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48" name="Group 247"/>
                <p:cNvGrpSpPr/>
                <p:nvPr/>
              </p:nvGrpSpPr>
              <p:grpSpPr>
                <a:xfrm>
                  <a:off x="8179420" y="3206309"/>
                  <a:ext cx="1097626" cy="595431"/>
                  <a:chOff x="8152324" y="3206309"/>
                  <a:chExt cx="1097626" cy="595431"/>
                </a:xfrm>
              </p:grpSpPr>
              <p:pic>
                <p:nvPicPr>
                  <p:cNvPr id="250" name="Picture 249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52324" y="3206309"/>
                    <a:ext cx="567532" cy="595431"/>
                  </a:xfrm>
                  <a:prstGeom prst="rect">
                    <a:avLst/>
                  </a:prstGeom>
                </p:spPr>
              </p:pic>
              <p:sp>
                <p:nvSpPr>
                  <p:cNvPr id="251" name="Rectangle 250"/>
                  <p:cNvSpPr/>
                  <p:nvPr/>
                </p:nvSpPr>
                <p:spPr bwMode="auto">
                  <a:xfrm>
                    <a:off x="8728233" y="3318385"/>
                    <a:ext cx="521717" cy="371279"/>
                  </a:xfrm>
                  <a:prstGeom prst="rect">
                    <a:avLst/>
                  </a:prstGeom>
                  <a:solidFill>
                    <a:srgbClr val="FF9300"/>
                  </a:solidFill>
                  <a:ln>
                    <a:solidFill>
                      <a:srgbClr val="01020B"/>
                    </a:solidFill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14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DMS</a:t>
                    </a:r>
                  </a:p>
                </p:txBody>
              </p:sp>
            </p:grpSp>
            <p:sp>
              <p:nvSpPr>
                <p:cNvPr id="249" name="TextBox 248"/>
                <p:cNvSpPr txBox="1"/>
                <p:nvPr/>
              </p:nvSpPr>
              <p:spPr>
                <a:xfrm>
                  <a:off x="8106992" y="2886474"/>
                  <a:ext cx="124248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DW Node</a:t>
                  </a:r>
                </a:p>
              </p:txBody>
            </p:sp>
          </p:grpSp>
          <p:grpSp>
            <p:nvGrpSpPr>
              <p:cNvPr id="5" name="Group 4"/>
              <p:cNvGrpSpPr/>
              <p:nvPr/>
            </p:nvGrpSpPr>
            <p:grpSpPr>
              <a:xfrm>
                <a:off x="3267254" y="4323457"/>
                <a:ext cx="935529" cy="479995"/>
                <a:chOff x="3255194" y="4328192"/>
                <a:chExt cx="935529" cy="479995"/>
              </a:xfrm>
            </p:grpSpPr>
            <p:cxnSp>
              <p:nvCxnSpPr>
                <p:cNvPr id="98" name="Straight Connector 97"/>
                <p:cNvCxnSpPr/>
                <p:nvPr/>
              </p:nvCxnSpPr>
              <p:spPr bwMode="auto">
                <a:xfrm flipH="1">
                  <a:off x="3255194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42" name="Straight Connector 241"/>
                <p:cNvCxnSpPr/>
                <p:nvPr/>
              </p:nvCxnSpPr>
              <p:spPr bwMode="auto">
                <a:xfrm>
                  <a:off x="3711021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</p:grpSp>
      <p:grpSp>
        <p:nvGrpSpPr>
          <p:cNvPr id="24" name="Group 23"/>
          <p:cNvGrpSpPr/>
          <p:nvPr/>
        </p:nvGrpSpPr>
        <p:grpSpPr>
          <a:xfrm>
            <a:off x="4973307" y="2998561"/>
            <a:ext cx="1259237" cy="1804891"/>
            <a:chOff x="4973307" y="2998561"/>
            <a:chExt cx="1259237" cy="1804891"/>
          </a:xfrm>
        </p:grpSpPr>
        <p:cxnSp>
          <p:nvCxnSpPr>
            <p:cNvPr id="254" name="Straight Connector 253"/>
            <p:cNvCxnSpPr/>
            <p:nvPr/>
          </p:nvCxnSpPr>
          <p:spPr bwMode="auto">
            <a:xfrm>
              <a:off x="5602925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9" name="Group 8"/>
            <p:cNvGrpSpPr/>
            <p:nvPr/>
          </p:nvGrpSpPr>
          <p:grpSpPr>
            <a:xfrm>
              <a:off x="4973307" y="3400463"/>
              <a:ext cx="1259237" cy="1402989"/>
              <a:chOff x="4973307" y="3400463"/>
              <a:chExt cx="1259237" cy="1402989"/>
            </a:xfrm>
          </p:grpSpPr>
          <p:grpSp>
            <p:nvGrpSpPr>
              <p:cNvPr id="255" name="Group 254"/>
              <p:cNvGrpSpPr/>
              <p:nvPr/>
            </p:nvGrpSpPr>
            <p:grpSpPr>
              <a:xfrm>
                <a:off x="4973307" y="3400463"/>
                <a:ext cx="1259237" cy="933358"/>
                <a:chOff x="8098615" y="2886474"/>
                <a:chExt cx="1259237" cy="933358"/>
              </a:xfrm>
            </p:grpSpPr>
            <p:sp>
              <p:nvSpPr>
                <p:cNvPr id="256" name="Rectangle 255"/>
                <p:cNvSpPr/>
                <p:nvPr/>
              </p:nvSpPr>
              <p:spPr bwMode="auto">
                <a:xfrm>
                  <a:off x="8098615" y="2925098"/>
                  <a:ext cx="1259237" cy="894734"/>
                </a:xfrm>
                <a:prstGeom prst="rect">
                  <a:avLst/>
                </a:prstGeom>
                <a:solidFill>
                  <a:srgbClr val="92D050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57" name="Group 256"/>
                <p:cNvGrpSpPr/>
                <p:nvPr/>
              </p:nvGrpSpPr>
              <p:grpSpPr>
                <a:xfrm>
                  <a:off x="8179420" y="3206309"/>
                  <a:ext cx="1097626" cy="595431"/>
                  <a:chOff x="8152324" y="3206309"/>
                  <a:chExt cx="1097626" cy="595431"/>
                </a:xfrm>
              </p:grpSpPr>
              <p:pic>
                <p:nvPicPr>
                  <p:cNvPr id="259" name="Picture 258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52324" y="3206309"/>
                    <a:ext cx="567532" cy="595431"/>
                  </a:xfrm>
                  <a:prstGeom prst="rect">
                    <a:avLst/>
                  </a:prstGeom>
                </p:spPr>
              </p:pic>
              <p:sp>
                <p:nvSpPr>
                  <p:cNvPr id="260" name="Rectangle 259"/>
                  <p:cNvSpPr/>
                  <p:nvPr/>
                </p:nvSpPr>
                <p:spPr bwMode="auto">
                  <a:xfrm>
                    <a:off x="8728233" y="3318385"/>
                    <a:ext cx="521717" cy="371279"/>
                  </a:xfrm>
                  <a:prstGeom prst="rect">
                    <a:avLst/>
                  </a:prstGeom>
                  <a:solidFill>
                    <a:srgbClr val="FF9300"/>
                  </a:solidFill>
                  <a:ln>
                    <a:solidFill>
                      <a:srgbClr val="01020B"/>
                    </a:solidFill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14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DMS</a:t>
                    </a:r>
                  </a:p>
                </p:txBody>
              </p:sp>
            </p:grpSp>
            <p:sp>
              <p:nvSpPr>
                <p:cNvPr id="258" name="TextBox 257"/>
                <p:cNvSpPr txBox="1"/>
                <p:nvPr/>
              </p:nvSpPr>
              <p:spPr>
                <a:xfrm>
                  <a:off x="8106992" y="2886474"/>
                  <a:ext cx="124248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DW Node</a:t>
                  </a:r>
                </a:p>
              </p:txBody>
            </p:sp>
          </p:grpSp>
          <p:grpSp>
            <p:nvGrpSpPr>
              <p:cNvPr id="243" name="Group 242"/>
              <p:cNvGrpSpPr/>
              <p:nvPr/>
            </p:nvGrpSpPr>
            <p:grpSpPr>
              <a:xfrm>
                <a:off x="5135161" y="4323457"/>
                <a:ext cx="935529" cy="479995"/>
                <a:chOff x="3255194" y="4328192"/>
                <a:chExt cx="935529" cy="479995"/>
              </a:xfrm>
            </p:grpSpPr>
            <p:cxnSp>
              <p:nvCxnSpPr>
                <p:cNvPr id="244" name="Straight Connector 243"/>
                <p:cNvCxnSpPr/>
                <p:nvPr/>
              </p:nvCxnSpPr>
              <p:spPr bwMode="auto">
                <a:xfrm flipH="1">
                  <a:off x="3255194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45" name="Straight Connector 244"/>
                <p:cNvCxnSpPr/>
                <p:nvPr/>
              </p:nvCxnSpPr>
              <p:spPr bwMode="auto">
                <a:xfrm>
                  <a:off x="3711021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</p:grpSp>
      <p:grpSp>
        <p:nvGrpSpPr>
          <p:cNvPr id="18" name="Group 17"/>
          <p:cNvGrpSpPr/>
          <p:nvPr/>
        </p:nvGrpSpPr>
        <p:grpSpPr>
          <a:xfrm>
            <a:off x="6951774" y="2998561"/>
            <a:ext cx="1259237" cy="1804891"/>
            <a:chOff x="6951774" y="2998561"/>
            <a:chExt cx="1259237" cy="1804891"/>
          </a:xfrm>
        </p:grpSpPr>
        <p:cxnSp>
          <p:nvCxnSpPr>
            <p:cNvPr id="273" name="Straight Connector 272"/>
            <p:cNvCxnSpPr/>
            <p:nvPr/>
          </p:nvCxnSpPr>
          <p:spPr bwMode="auto">
            <a:xfrm>
              <a:off x="7581392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10" name="Group 9"/>
            <p:cNvGrpSpPr/>
            <p:nvPr/>
          </p:nvGrpSpPr>
          <p:grpSpPr>
            <a:xfrm>
              <a:off x="6951774" y="3400463"/>
              <a:ext cx="1259237" cy="1402989"/>
              <a:chOff x="6951774" y="3400463"/>
              <a:chExt cx="1259237" cy="1402989"/>
            </a:xfrm>
          </p:grpSpPr>
          <p:grpSp>
            <p:nvGrpSpPr>
              <p:cNvPr id="274" name="Group 273"/>
              <p:cNvGrpSpPr/>
              <p:nvPr/>
            </p:nvGrpSpPr>
            <p:grpSpPr>
              <a:xfrm>
                <a:off x="6951774" y="3400463"/>
                <a:ext cx="1259237" cy="933358"/>
                <a:chOff x="8098615" y="2886474"/>
                <a:chExt cx="1259237" cy="933358"/>
              </a:xfrm>
            </p:grpSpPr>
            <p:sp>
              <p:nvSpPr>
                <p:cNvPr id="275" name="Rectangle 274"/>
                <p:cNvSpPr/>
                <p:nvPr/>
              </p:nvSpPr>
              <p:spPr bwMode="auto">
                <a:xfrm>
                  <a:off x="8098615" y="2925098"/>
                  <a:ext cx="1259237" cy="894734"/>
                </a:xfrm>
                <a:prstGeom prst="rect">
                  <a:avLst/>
                </a:prstGeom>
                <a:solidFill>
                  <a:srgbClr val="92D050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76" name="Group 275"/>
                <p:cNvGrpSpPr/>
                <p:nvPr/>
              </p:nvGrpSpPr>
              <p:grpSpPr>
                <a:xfrm>
                  <a:off x="8179420" y="3206309"/>
                  <a:ext cx="1097626" cy="595431"/>
                  <a:chOff x="8152324" y="3206309"/>
                  <a:chExt cx="1097626" cy="595431"/>
                </a:xfrm>
              </p:grpSpPr>
              <p:pic>
                <p:nvPicPr>
                  <p:cNvPr id="278" name="Picture 277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52324" y="3206309"/>
                    <a:ext cx="567532" cy="595431"/>
                  </a:xfrm>
                  <a:prstGeom prst="rect">
                    <a:avLst/>
                  </a:prstGeom>
                </p:spPr>
              </p:pic>
              <p:sp>
                <p:nvSpPr>
                  <p:cNvPr id="279" name="Rectangle 278"/>
                  <p:cNvSpPr/>
                  <p:nvPr/>
                </p:nvSpPr>
                <p:spPr bwMode="auto">
                  <a:xfrm>
                    <a:off x="8728233" y="3318385"/>
                    <a:ext cx="521717" cy="371279"/>
                  </a:xfrm>
                  <a:prstGeom prst="rect">
                    <a:avLst/>
                  </a:prstGeom>
                  <a:solidFill>
                    <a:srgbClr val="FF9300"/>
                  </a:solidFill>
                  <a:ln>
                    <a:solidFill>
                      <a:srgbClr val="01020B"/>
                    </a:solidFill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14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DMS</a:t>
                    </a:r>
                  </a:p>
                </p:txBody>
              </p:sp>
            </p:grpSp>
            <p:sp>
              <p:nvSpPr>
                <p:cNvPr id="277" name="TextBox 276"/>
                <p:cNvSpPr txBox="1"/>
                <p:nvPr/>
              </p:nvSpPr>
              <p:spPr>
                <a:xfrm>
                  <a:off x="8106992" y="2886474"/>
                  <a:ext cx="124248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DW Node</a:t>
                  </a:r>
                </a:p>
              </p:txBody>
            </p:sp>
          </p:grpSp>
          <p:grpSp>
            <p:nvGrpSpPr>
              <p:cNvPr id="284" name="Group 283"/>
              <p:cNvGrpSpPr/>
              <p:nvPr/>
            </p:nvGrpSpPr>
            <p:grpSpPr>
              <a:xfrm>
                <a:off x="7113628" y="4323457"/>
                <a:ext cx="935529" cy="479995"/>
                <a:chOff x="3255194" y="4328192"/>
                <a:chExt cx="935529" cy="479995"/>
              </a:xfrm>
            </p:grpSpPr>
            <p:cxnSp>
              <p:nvCxnSpPr>
                <p:cNvPr id="285" name="Straight Connector 284"/>
                <p:cNvCxnSpPr/>
                <p:nvPr/>
              </p:nvCxnSpPr>
              <p:spPr bwMode="auto">
                <a:xfrm flipH="1">
                  <a:off x="3255194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3711021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</p:grpSp>
      <p:grpSp>
        <p:nvGrpSpPr>
          <p:cNvPr id="23" name="Group 22"/>
          <p:cNvGrpSpPr/>
          <p:nvPr/>
        </p:nvGrpSpPr>
        <p:grpSpPr>
          <a:xfrm>
            <a:off x="8989295" y="2998561"/>
            <a:ext cx="1259237" cy="1804891"/>
            <a:chOff x="8989295" y="2998561"/>
            <a:chExt cx="1259237" cy="1804891"/>
          </a:xfrm>
        </p:grpSpPr>
        <p:cxnSp>
          <p:nvCxnSpPr>
            <p:cNvPr id="265" name="Straight Connector 264"/>
            <p:cNvCxnSpPr/>
            <p:nvPr/>
          </p:nvCxnSpPr>
          <p:spPr bwMode="auto">
            <a:xfrm>
              <a:off x="9618913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11" name="Group 10"/>
            <p:cNvGrpSpPr/>
            <p:nvPr/>
          </p:nvGrpSpPr>
          <p:grpSpPr>
            <a:xfrm>
              <a:off x="8989295" y="3400463"/>
              <a:ext cx="1259237" cy="1402989"/>
              <a:chOff x="8989295" y="3400463"/>
              <a:chExt cx="1259237" cy="1402989"/>
            </a:xfrm>
          </p:grpSpPr>
          <p:grpSp>
            <p:nvGrpSpPr>
              <p:cNvPr id="266" name="Group 265"/>
              <p:cNvGrpSpPr/>
              <p:nvPr/>
            </p:nvGrpSpPr>
            <p:grpSpPr>
              <a:xfrm>
                <a:off x="8989295" y="3400463"/>
                <a:ext cx="1259237" cy="933358"/>
                <a:chOff x="8098615" y="2886474"/>
                <a:chExt cx="1259237" cy="933358"/>
              </a:xfrm>
            </p:grpSpPr>
            <p:sp>
              <p:nvSpPr>
                <p:cNvPr id="267" name="Rectangle 266"/>
                <p:cNvSpPr/>
                <p:nvPr/>
              </p:nvSpPr>
              <p:spPr bwMode="auto">
                <a:xfrm>
                  <a:off x="8098615" y="2925098"/>
                  <a:ext cx="1259237" cy="894734"/>
                </a:xfrm>
                <a:prstGeom prst="rect">
                  <a:avLst/>
                </a:prstGeom>
                <a:solidFill>
                  <a:srgbClr val="92D050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68" name="Group 267"/>
                <p:cNvGrpSpPr/>
                <p:nvPr/>
              </p:nvGrpSpPr>
              <p:grpSpPr>
                <a:xfrm>
                  <a:off x="8179420" y="3206309"/>
                  <a:ext cx="1097626" cy="595431"/>
                  <a:chOff x="8152324" y="3206309"/>
                  <a:chExt cx="1097626" cy="595431"/>
                </a:xfrm>
              </p:grpSpPr>
              <p:pic>
                <p:nvPicPr>
                  <p:cNvPr id="270" name="Picture 269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52324" y="3206309"/>
                    <a:ext cx="567532" cy="595431"/>
                  </a:xfrm>
                  <a:prstGeom prst="rect">
                    <a:avLst/>
                  </a:prstGeom>
                </p:spPr>
              </p:pic>
              <p:sp>
                <p:nvSpPr>
                  <p:cNvPr id="271" name="Rectangle 270"/>
                  <p:cNvSpPr/>
                  <p:nvPr/>
                </p:nvSpPr>
                <p:spPr bwMode="auto">
                  <a:xfrm>
                    <a:off x="8728233" y="3318385"/>
                    <a:ext cx="521717" cy="371279"/>
                  </a:xfrm>
                  <a:prstGeom prst="rect">
                    <a:avLst/>
                  </a:prstGeom>
                  <a:solidFill>
                    <a:srgbClr val="FF9300"/>
                  </a:solidFill>
                  <a:ln>
                    <a:solidFill>
                      <a:srgbClr val="01020B"/>
                    </a:solidFill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14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DMS</a:t>
                    </a:r>
                  </a:p>
                </p:txBody>
              </p:sp>
            </p:grpSp>
            <p:sp>
              <p:nvSpPr>
                <p:cNvPr id="269" name="TextBox 268"/>
                <p:cNvSpPr txBox="1"/>
                <p:nvPr/>
              </p:nvSpPr>
              <p:spPr>
                <a:xfrm>
                  <a:off x="8106992" y="2886474"/>
                  <a:ext cx="124248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DW Node</a:t>
                  </a:r>
                </a:p>
              </p:txBody>
            </p:sp>
          </p:grpSp>
          <p:grpSp>
            <p:nvGrpSpPr>
              <p:cNvPr id="287" name="Group 286"/>
              <p:cNvGrpSpPr/>
              <p:nvPr/>
            </p:nvGrpSpPr>
            <p:grpSpPr>
              <a:xfrm>
                <a:off x="9151149" y="4323457"/>
                <a:ext cx="935529" cy="479995"/>
                <a:chOff x="3255194" y="4328192"/>
                <a:chExt cx="935529" cy="479995"/>
              </a:xfrm>
            </p:grpSpPr>
            <p:cxnSp>
              <p:nvCxnSpPr>
                <p:cNvPr id="288" name="Straight Connector 287"/>
                <p:cNvCxnSpPr/>
                <p:nvPr/>
              </p:nvCxnSpPr>
              <p:spPr bwMode="auto">
                <a:xfrm flipH="1">
                  <a:off x="3255194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9" name="Straight Connector 288"/>
                <p:cNvCxnSpPr/>
                <p:nvPr/>
              </p:nvCxnSpPr>
              <p:spPr bwMode="auto">
                <a:xfrm>
                  <a:off x="3711021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</p:grpSp>
      <p:sp>
        <p:nvSpPr>
          <p:cNvPr id="82" name="Rounded Rectangular Callout 81"/>
          <p:cNvSpPr/>
          <p:nvPr/>
        </p:nvSpPr>
        <p:spPr bwMode="auto">
          <a:xfrm>
            <a:off x="6606219" y="2715015"/>
            <a:ext cx="4369241" cy="919401"/>
          </a:xfrm>
          <a:prstGeom prst="wedgeRoundRectCallout">
            <a:avLst>
              <a:gd name="adj1" fmla="val -61790"/>
              <a:gd name="adj2" fmla="val 187412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Hash &amp; </a:t>
            </a:r>
            <a:r>
              <a:rPr lang="en-US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round-robin </a:t>
            </a:r>
            <a:br>
              <a:rPr lang="en-US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table partitioning</a:t>
            </a:r>
            <a:endParaRPr lang="en-US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3" name="Rounded Rectangular Callout 282"/>
          <p:cNvSpPr/>
          <p:nvPr/>
        </p:nvSpPr>
        <p:spPr bwMode="auto">
          <a:xfrm>
            <a:off x="897344" y="3078434"/>
            <a:ext cx="3478567" cy="919401"/>
          </a:xfrm>
          <a:prstGeom prst="wedgeRoundRectCallout">
            <a:avLst>
              <a:gd name="adj1" fmla="val -13456"/>
              <a:gd name="adj2" fmla="val 143298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Table stored in Azure Premium Storage</a:t>
            </a:r>
          </a:p>
        </p:txBody>
      </p:sp>
      <p:sp>
        <p:nvSpPr>
          <p:cNvPr id="281" name="Rounded Rectangular Callout 280"/>
          <p:cNvSpPr/>
          <p:nvPr/>
        </p:nvSpPr>
        <p:spPr bwMode="auto">
          <a:xfrm>
            <a:off x="4668115" y="4702558"/>
            <a:ext cx="4374733" cy="919401"/>
          </a:xfrm>
          <a:prstGeom prst="wedgeRoundRectCallout">
            <a:avLst>
              <a:gd name="adj1" fmla="val -21679"/>
              <a:gd name="adj2" fmla="val -101184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And one </a:t>
            </a:r>
            <a:r>
              <a:rPr lang="en-US" u="sng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D</a:t>
            </a: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ata </a:t>
            </a:r>
            <a:r>
              <a:rPr lang="en-US" u="sng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ovement </a:t>
            </a:r>
            <a:r>
              <a:rPr lang="en-US" u="sng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</a:t>
            </a: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ervice process</a:t>
            </a:r>
          </a:p>
        </p:txBody>
      </p:sp>
      <p:sp>
        <p:nvSpPr>
          <p:cNvPr id="282" name="Rounded Rectangular Callout 281"/>
          <p:cNvSpPr/>
          <p:nvPr/>
        </p:nvSpPr>
        <p:spPr bwMode="auto">
          <a:xfrm>
            <a:off x="7676938" y="3558218"/>
            <a:ext cx="3976800" cy="510778"/>
          </a:xfrm>
          <a:prstGeom prst="wedgeRoundRectCallout">
            <a:avLst>
              <a:gd name="adj1" fmla="val -20272"/>
              <a:gd name="adj2" fmla="val 204737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Also replicated tables</a:t>
            </a:r>
          </a:p>
        </p:txBody>
      </p:sp>
      <p:sp>
        <p:nvSpPr>
          <p:cNvPr id="280" name="Rounded Rectangular Callout 279"/>
          <p:cNvSpPr/>
          <p:nvPr/>
        </p:nvSpPr>
        <p:spPr bwMode="auto">
          <a:xfrm>
            <a:off x="4802734" y="1784935"/>
            <a:ext cx="3928049" cy="919401"/>
          </a:xfrm>
          <a:prstGeom prst="wedgeRoundRectCallout">
            <a:avLst>
              <a:gd name="adj1" fmla="val -33985"/>
              <a:gd name="adj2" fmla="val 133019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Each w. one SQL Azure “standard” instance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97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59" grpId="1" animBg="1"/>
      <p:bldP spid="60" grpId="0" animBg="1"/>
      <p:bldP spid="60" grpId="1" animBg="1"/>
      <p:bldP spid="82" grpId="0" animBg="1"/>
      <p:bldP spid="283" grpId="0" animBg="1"/>
      <p:bldP spid="281" grpId="0" animBg="1"/>
      <p:bldP spid="281" grpId="1" animBg="1"/>
      <p:bldP spid="282" grpId="0" animBg="1"/>
      <p:bldP spid="280" grpId="0" animBg="1"/>
      <p:bldP spid="280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125"/>
          <p:cNvSpPr/>
          <p:nvPr/>
        </p:nvSpPr>
        <p:spPr bwMode="auto">
          <a:xfrm>
            <a:off x="863818" y="1229710"/>
            <a:ext cx="10844706" cy="5463457"/>
          </a:xfrm>
          <a:prstGeom prst="rect">
            <a:avLst/>
          </a:prstGeom>
          <a:solidFill>
            <a:srgbClr val="CCFFCC"/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12" name="Group 114"/>
          <p:cNvGrpSpPr/>
          <p:nvPr/>
        </p:nvGrpSpPr>
        <p:grpSpPr>
          <a:xfrm>
            <a:off x="5469331" y="1329828"/>
            <a:ext cx="1326004" cy="1194569"/>
            <a:chOff x="1011112" y="2592340"/>
            <a:chExt cx="1326004" cy="1194569"/>
          </a:xfrm>
        </p:grpSpPr>
        <p:sp>
          <p:nvSpPr>
            <p:cNvPr id="13" name="Rectangle 210"/>
            <p:cNvSpPr>
              <a:spLocks noChangeArrowheads="1"/>
            </p:cNvSpPr>
            <p:nvPr/>
          </p:nvSpPr>
          <p:spPr bwMode="auto">
            <a:xfrm>
              <a:off x="1055832" y="2592340"/>
              <a:ext cx="1259608" cy="1194569"/>
            </a:xfrm>
            <a:prstGeom prst="rect">
              <a:avLst/>
            </a:prstGeom>
            <a:solidFill>
              <a:schemeClr val="folHlink">
                <a:alpha val="98822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600" dirty="0">
                <a:solidFill>
                  <a:srgbClr val="01020B"/>
                </a:solidFill>
                <a:latin typeface="Arial"/>
                <a:cs typeface="Arial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011112" y="2921077"/>
              <a:ext cx="132600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CONTROL</a:t>
              </a:r>
            </a:p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NODE</a:t>
              </a:r>
            </a:p>
          </p:txBody>
        </p:sp>
      </p:grpSp>
      <p:grpSp>
        <p:nvGrpSpPr>
          <p:cNvPr id="19" name="Group 113"/>
          <p:cNvGrpSpPr/>
          <p:nvPr/>
        </p:nvGrpSpPr>
        <p:grpSpPr>
          <a:xfrm>
            <a:off x="4215172" y="1541687"/>
            <a:ext cx="939681" cy="702948"/>
            <a:chOff x="4723623" y="1929921"/>
            <a:chExt cx="1292666" cy="771716"/>
          </a:xfrm>
        </p:grpSpPr>
        <p:sp>
          <p:nvSpPr>
            <p:cNvPr id="20" name="AutoShape 13"/>
            <p:cNvSpPr>
              <a:spLocks noChangeArrowheads="1"/>
            </p:cNvSpPr>
            <p:nvPr/>
          </p:nvSpPr>
          <p:spPr bwMode="auto">
            <a:xfrm>
              <a:off x="4827829" y="1929921"/>
              <a:ext cx="1068050" cy="771716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800" b="0"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723623" y="2172299"/>
              <a:ext cx="1292666" cy="33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Catalogs</a:t>
              </a:r>
            </a:p>
          </p:txBody>
        </p:sp>
      </p:grpSp>
      <p:cxnSp>
        <p:nvCxnSpPr>
          <p:cNvPr id="22" name="Straight Connector 21"/>
          <p:cNvCxnSpPr/>
          <p:nvPr/>
        </p:nvCxnSpPr>
        <p:spPr bwMode="auto">
          <a:xfrm>
            <a:off x="5071631" y="1893161"/>
            <a:ext cx="450423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0" name="Slide Number Placeholder 67"/>
          <p:cNvSpPr txBox="1">
            <a:spLocks/>
          </p:cNvSpPr>
          <p:nvPr/>
        </p:nvSpPr>
        <p:spPr bwMode="auto">
          <a:xfrm>
            <a:off x="11099799" y="6286500"/>
            <a:ext cx="92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b="0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5pPr>
            <a:lvl6pPr marL="22860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6pPr>
            <a:lvl7pPr marL="27432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7pPr>
            <a:lvl8pPr marL="32004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8pPr>
            <a:lvl9pPr marL="36576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9pPr>
          </a:lstStyle>
          <a:p>
            <a:fld id="{E98DCB10-97A4-405D-8E23-559299D9D189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80" name="Title 79"/>
          <p:cNvSpPr>
            <a:spLocks noGrp="1"/>
          </p:cNvSpPr>
          <p:nvPr>
            <p:ph type="title"/>
          </p:nvPr>
        </p:nvSpPr>
        <p:spPr>
          <a:xfrm>
            <a:off x="731520" y="0"/>
            <a:ext cx="10363200" cy="1143000"/>
          </a:xfrm>
        </p:spPr>
        <p:txBody>
          <a:bodyPr/>
          <a:lstStyle/>
          <a:p>
            <a:r>
              <a:rPr lang="en-US" dirty="0"/>
              <a:t>Digging a Little Deeper</a:t>
            </a:r>
          </a:p>
        </p:txBody>
      </p:sp>
      <p:cxnSp>
        <p:nvCxnSpPr>
          <p:cNvPr id="112" name="Straight Connector 111"/>
          <p:cNvCxnSpPr/>
          <p:nvPr/>
        </p:nvCxnSpPr>
        <p:spPr bwMode="auto">
          <a:xfrm>
            <a:off x="3718150" y="3007284"/>
            <a:ext cx="5900763" cy="72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9" name="Straight Connector 108"/>
          <p:cNvCxnSpPr/>
          <p:nvPr/>
        </p:nvCxnSpPr>
        <p:spPr bwMode="auto">
          <a:xfrm>
            <a:off x="6143855" y="2523002"/>
            <a:ext cx="0" cy="484280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127" name="Group 126"/>
          <p:cNvGrpSpPr/>
          <p:nvPr/>
        </p:nvGrpSpPr>
        <p:grpSpPr>
          <a:xfrm>
            <a:off x="1470334" y="4586451"/>
            <a:ext cx="9325446" cy="1416143"/>
            <a:chOff x="768608" y="5387545"/>
            <a:chExt cx="9325446" cy="1416143"/>
          </a:xfrm>
        </p:grpSpPr>
        <p:grpSp>
          <p:nvGrpSpPr>
            <p:cNvPr id="128" name="Group 127"/>
            <p:cNvGrpSpPr/>
            <p:nvPr/>
          </p:nvGrpSpPr>
          <p:grpSpPr>
            <a:xfrm>
              <a:off x="768608" y="5387545"/>
              <a:ext cx="9325446" cy="1416143"/>
              <a:chOff x="768608" y="5387545"/>
              <a:chExt cx="9325446" cy="1416143"/>
            </a:xfrm>
          </p:grpSpPr>
          <p:sp>
            <p:nvSpPr>
              <p:cNvPr id="138" name="Rounded Rectangle 137"/>
              <p:cNvSpPr/>
              <p:nvPr/>
            </p:nvSpPr>
            <p:spPr bwMode="auto">
              <a:xfrm>
                <a:off x="950054" y="5387545"/>
                <a:ext cx="9144000" cy="1416143"/>
              </a:xfrm>
              <a:prstGeom prst="roundRect">
                <a:avLst/>
              </a:prstGeom>
              <a:solidFill>
                <a:schemeClr val="accent2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39" name="TextBox 138"/>
              <p:cNvSpPr txBox="1"/>
              <p:nvPr/>
            </p:nvSpPr>
            <p:spPr>
              <a:xfrm>
                <a:off x="768608" y="5715309"/>
                <a:ext cx="150401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AZURE</a:t>
                </a:r>
              </a:p>
              <a:p>
                <a:pPr algn="ctr"/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PREMIUM</a:t>
                </a:r>
                <a:b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</a:br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STORAGE</a:t>
                </a:r>
              </a:p>
            </p:txBody>
          </p:sp>
        </p:grpSp>
        <p:grpSp>
          <p:nvGrpSpPr>
            <p:cNvPr id="129" name="Group 128"/>
            <p:cNvGrpSpPr/>
            <p:nvPr/>
          </p:nvGrpSpPr>
          <p:grpSpPr>
            <a:xfrm>
              <a:off x="2117486" y="5519237"/>
              <a:ext cx="7769039" cy="1097281"/>
              <a:chOff x="2292412" y="5519237"/>
              <a:chExt cx="7769039" cy="1097281"/>
            </a:xfrm>
          </p:grpSpPr>
          <p:sp>
            <p:nvSpPr>
              <p:cNvPr id="130" name="AutoShape 13"/>
              <p:cNvSpPr>
                <a:spLocks noChangeArrowheads="1"/>
              </p:cNvSpPr>
              <p:nvPr/>
            </p:nvSpPr>
            <p:spPr bwMode="auto">
              <a:xfrm>
                <a:off x="2292412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1" name="AutoShape 13"/>
              <p:cNvSpPr>
                <a:spLocks noChangeArrowheads="1"/>
              </p:cNvSpPr>
              <p:nvPr/>
            </p:nvSpPr>
            <p:spPr bwMode="auto">
              <a:xfrm>
                <a:off x="3277674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2" name="AutoShape 13"/>
              <p:cNvSpPr>
                <a:spLocks noChangeArrowheads="1"/>
              </p:cNvSpPr>
              <p:nvPr/>
            </p:nvSpPr>
            <p:spPr bwMode="auto">
              <a:xfrm>
                <a:off x="4262936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3" name="AutoShape 13"/>
              <p:cNvSpPr>
                <a:spLocks noChangeArrowheads="1"/>
              </p:cNvSpPr>
              <p:nvPr/>
            </p:nvSpPr>
            <p:spPr bwMode="auto">
              <a:xfrm>
                <a:off x="5248198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4" name="AutoShape 13"/>
              <p:cNvSpPr>
                <a:spLocks noChangeArrowheads="1"/>
              </p:cNvSpPr>
              <p:nvPr/>
            </p:nvSpPr>
            <p:spPr bwMode="auto">
              <a:xfrm>
                <a:off x="6233460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5" name="AutoShape 13"/>
              <p:cNvSpPr>
                <a:spLocks noChangeArrowheads="1"/>
              </p:cNvSpPr>
              <p:nvPr/>
            </p:nvSpPr>
            <p:spPr bwMode="auto">
              <a:xfrm>
                <a:off x="7218722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6" name="AutoShape 13"/>
              <p:cNvSpPr>
                <a:spLocks noChangeArrowheads="1"/>
              </p:cNvSpPr>
              <p:nvPr/>
            </p:nvSpPr>
            <p:spPr bwMode="auto">
              <a:xfrm>
                <a:off x="8203984" y="5519237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7" name="AutoShape 13"/>
              <p:cNvSpPr>
                <a:spLocks noChangeArrowheads="1"/>
              </p:cNvSpPr>
              <p:nvPr/>
            </p:nvSpPr>
            <p:spPr bwMode="auto">
              <a:xfrm>
                <a:off x="9189243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</p:grpSp>
      </p:grpSp>
      <p:grpSp>
        <p:nvGrpSpPr>
          <p:cNvPr id="146" name="Group 145"/>
          <p:cNvGrpSpPr/>
          <p:nvPr/>
        </p:nvGrpSpPr>
        <p:grpSpPr>
          <a:xfrm>
            <a:off x="2821444" y="5045000"/>
            <a:ext cx="884232" cy="625641"/>
            <a:chOff x="3097833" y="591102"/>
            <a:chExt cx="884232" cy="625641"/>
          </a:xfrm>
        </p:grpSpPr>
        <p:grpSp>
          <p:nvGrpSpPr>
            <p:cNvPr id="147" name="Group 146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</p:grpSpPr>
          <p:sp>
            <p:nvSpPr>
              <p:cNvPr id="152" name="Rectangle 151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53" name="Straight Connector 152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4" name="Straight Connector 153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5" name="Straight Connector 154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6" name="Straight Connector 155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7" name="Straight Connector 156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48" name="Group 147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noFill/>
          </p:grpSpPr>
          <p:sp>
            <p:nvSpPr>
              <p:cNvPr id="149" name="TextBox 148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58" name="Group 157"/>
          <p:cNvGrpSpPr/>
          <p:nvPr/>
        </p:nvGrpSpPr>
        <p:grpSpPr>
          <a:xfrm>
            <a:off x="3815238" y="5045000"/>
            <a:ext cx="884232" cy="625641"/>
            <a:chOff x="3097833" y="591102"/>
            <a:chExt cx="884232" cy="625641"/>
          </a:xfrm>
          <a:solidFill>
            <a:srgbClr val="00FDFF"/>
          </a:solidFill>
        </p:grpSpPr>
        <p:grpSp>
          <p:nvGrpSpPr>
            <p:cNvPr id="159" name="Group 158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64" name="Rectangle 163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65" name="Straight Connector 164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6" name="Straight Connector 165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7" name="Straight Connector 166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8" name="Straight Connector 167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9" name="Straight Connector 168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60" name="Group 159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61" name="TextBox 160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62" name="TextBox 161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63" name="TextBox 162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70" name="Group 169"/>
          <p:cNvGrpSpPr/>
          <p:nvPr/>
        </p:nvGrpSpPr>
        <p:grpSpPr>
          <a:xfrm>
            <a:off x="4794348" y="5045000"/>
            <a:ext cx="884232" cy="625641"/>
            <a:chOff x="3097833" y="591102"/>
            <a:chExt cx="884232" cy="625641"/>
          </a:xfrm>
          <a:solidFill>
            <a:schemeClr val="accent1">
              <a:lumMod val="75000"/>
            </a:schemeClr>
          </a:solidFill>
        </p:grpSpPr>
        <p:grpSp>
          <p:nvGrpSpPr>
            <p:cNvPr id="171" name="Group 170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76" name="Rectangle 175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77" name="Straight Connector 176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78" name="Straight Connector 177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79" name="Straight Connector 178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" name="Straight Connector 179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1" name="Straight Connector 180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72" name="Group 171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73" name="TextBox 172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74" name="TextBox 173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82" name="Group 181"/>
          <p:cNvGrpSpPr/>
          <p:nvPr/>
        </p:nvGrpSpPr>
        <p:grpSpPr>
          <a:xfrm>
            <a:off x="5775483" y="5045000"/>
            <a:ext cx="884232" cy="625641"/>
            <a:chOff x="3097833" y="591102"/>
            <a:chExt cx="884232" cy="625641"/>
          </a:xfrm>
          <a:solidFill>
            <a:srgbClr val="FF0000"/>
          </a:solidFill>
        </p:grpSpPr>
        <p:grpSp>
          <p:nvGrpSpPr>
            <p:cNvPr id="183" name="Group 182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88" name="Rectangle 187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89" name="Straight Connector 188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0" name="Straight Connector 189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1" name="Straight Connector 190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2" name="Straight Connector 191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3" name="Straight Connector 192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84" name="Group 183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85" name="TextBox 184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94" name="Group 193"/>
          <p:cNvGrpSpPr/>
          <p:nvPr/>
        </p:nvGrpSpPr>
        <p:grpSpPr>
          <a:xfrm>
            <a:off x="9729385" y="5045000"/>
            <a:ext cx="884232" cy="625641"/>
            <a:chOff x="3097833" y="591102"/>
            <a:chExt cx="884232" cy="625641"/>
          </a:xfrm>
          <a:solidFill>
            <a:srgbClr val="92D050"/>
          </a:solidFill>
        </p:grpSpPr>
        <p:grpSp>
          <p:nvGrpSpPr>
            <p:cNvPr id="195" name="Group 194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00" name="Rectangle 199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01" name="Straight Connector 200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2" name="Straight Connector 201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3" name="Straight Connector 202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4" name="Straight Connector 203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5" name="Straight Connector 204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96" name="Group 195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97" name="TextBox 196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98" name="TextBox 197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99" name="TextBox 198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06" name="Group 205"/>
          <p:cNvGrpSpPr/>
          <p:nvPr/>
        </p:nvGrpSpPr>
        <p:grpSpPr>
          <a:xfrm>
            <a:off x="6772715" y="5045000"/>
            <a:ext cx="884232" cy="625641"/>
            <a:chOff x="3097833" y="591102"/>
            <a:chExt cx="884232" cy="625641"/>
          </a:xfrm>
          <a:solidFill>
            <a:srgbClr val="B8C1EC"/>
          </a:solidFill>
        </p:grpSpPr>
        <p:grpSp>
          <p:nvGrpSpPr>
            <p:cNvPr id="207" name="Group 206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12" name="Rectangle 211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13" name="Straight Connector 212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4" name="Straight Connector 213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" name="Straight Connector 214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08" name="Group 207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09" name="TextBox 208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10" name="TextBox 209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11" name="TextBox 210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18" name="Group 217"/>
          <p:cNvGrpSpPr/>
          <p:nvPr/>
        </p:nvGrpSpPr>
        <p:grpSpPr>
          <a:xfrm>
            <a:off x="8739557" y="5045000"/>
            <a:ext cx="884232" cy="625641"/>
            <a:chOff x="3097833" y="591102"/>
            <a:chExt cx="884232" cy="625641"/>
          </a:xfrm>
          <a:solidFill>
            <a:srgbClr val="FFC000"/>
          </a:solidFill>
        </p:grpSpPr>
        <p:grpSp>
          <p:nvGrpSpPr>
            <p:cNvPr id="219" name="Group 218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24" name="Rectangle 223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25" name="Straight Connector 224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6" name="Straight Connector 225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7" name="Straight Connector 226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8" name="Straight Connector 227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9" name="Straight Connector 228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20" name="Group 219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21" name="TextBox 220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23" name="TextBox 222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30" name="Group 229"/>
          <p:cNvGrpSpPr/>
          <p:nvPr/>
        </p:nvGrpSpPr>
        <p:grpSpPr>
          <a:xfrm>
            <a:off x="7751579" y="5045000"/>
            <a:ext cx="884232" cy="625641"/>
            <a:chOff x="3097833" y="591102"/>
            <a:chExt cx="884232" cy="625641"/>
          </a:xfrm>
          <a:solidFill>
            <a:srgbClr val="8EFA00"/>
          </a:solidFill>
        </p:grpSpPr>
        <p:grpSp>
          <p:nvGrpSpPr>
            <p:cNvPr id="231" name="Group 230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36" name="Rectangle 235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37" name="Straight Connector 236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8" name="Straight Connector 237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9" name="Straight Connector 238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0" name="Straight Connector 239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1" name="Straight Connector 240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32" name="Group 231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33" name="TextBox 232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34" name="TextBox 233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35" name="TextBox 234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5" name="Group 24"/>
          <p:cNvGrpSpPr/>
          <p:nvPr/>
        </p:nvGrpSpPr>
        <p:grpSpPr>
          <a:xfrm>
            <a:off x="3105400" y="2998561"/>
            <a:ext cx="1259237" cy="1804891"/>
            <a:chOff x="3105400" y="2998561"/>
            <a:chExt cx="1259237" cy="1804891"/>
          </a:xfrm>
        </p:grpSpPr>
        <p:cxnSp>
          <p:nvCxnSpPr>
            <p:cNvPr id="110" name="Straight Connector 109"/>
            <p:cNvCxnSpPr/>
            <p:nvPr/>
          </p:nvCxnSpPr>
          <p:spPr bwMode="auto">
            <a:xfrm>
              <a:off x="3735018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8" name="Group 7"/>
            <p:cNvGrpSpPr/>
            <p:nvPr/>
          </p:nvGrpSpPr>
          <p:grpSpPr>
            <a:xfrm>
              <a:off x="3105400" y="3400463"/>
              <a:ext cx="1259237" cy="1402989"/>
              <a:chOff x="3105400" y="3400463"/>
              <a:chExt cx="1259237" cy="1402989"/>
            </a:xfrm>
          </p:grpSpPr>
          <p:grpSp>
            <p:nvGrpSpPr>
              <p:cNvPr id="246" name="Group 245"/>
              <p:cNvGrpSpPr/>
              <p:nvPr/>
            </p:nvGrpSpPr>
            <p:grpSpPr>
              <a:xfrm>
                <a:off x="3105400" y="3400463"/>
                <a:ext cx="1259237" cy="933358"/>
                <a:chOff x="8098615" y="2886474"/>
                <a:chExt cx="1259237" cy="933358"/>
              </a:xfrm>
            </p:grpSpPr>
            <p:sp>
              <p:nvSpPr>
                <p:cNvPr id="247" name="Rectangle 246"/>
                <p:cNvSpPr/>
                <p:nvPr/>
              </p:nvSpPr>
              <p:spPr bwMode="auto">
                <a:xfrm>
                  <a:off x="8098615" y="2925098"/>
                  <a:ext cx="1259237" cy="894734"/>
                </a:xfrm>
                <a:prstGeom prst="rect">
                  <a:avLst/>
                </a:prstGeom>
                <a:solidFill>
                  <a:srgbClr val="92D050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48" name="Group 247"/>
                <p:cNvGrpSpPr/>
                <p:nvPr/>
              </p:nvGrpSpPr>
              <p:grpSpPr>
                <a:xfrm>
                  <a:off x="8179420" y="3206309"/>
                  <a:ext cx="1097626" cy="595431"/>
                  <a:chOff x="8152324" y="3206309"/>
                  <a:chExt cx="1097626" cy="595431"/>
                </a:xfrm>
              </p:grpSpPr>
              <p:pic>
                <p:nvPicPr>
                  <p:cNvPr id="250" name="Picture 249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52324" y="3206309"/>
                    <a:ext cx="567532" cy="595431"/>
                  </a:xfrm>
                  <a:prstGeom prst="rect">
                    <a:avLst/>
                  </a:prstGeom>
                </p:spPr>
              </p:pic>
              <p:sp>
                <p:nvSpPr>
                  <p:cNvPr id="251" name="Rectangle 250"/>
                  <p:cNvSpPr/>
                  <p:nvPr/>
                </p:nvSpPr>
                <p:spPr bwMode="auto">
                  <a:xfrm>
                    <a:off x="8728233" y="3318385"/>
                    <a:ext cx="521717" cy="371279"/>
                  </a:xfrm>
                  <a:prstGeom prst="rect">
                    <a:avLst/>
                  </a:prstGeom>
                  <a:solidFill>
                    <a:srgbClr val="FF9300"/>
                  </a:solidFill>
                  <a:ln>
                    <a:solidFill>
                      <a:srgbClr val="01020B"/>
                    </a:solidFill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14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DMS</a:t>
                    </a:r>
                  </a:p>
                </p:txBody>
              </p:sp>
            </p:grpSp>
            <p:sp>
              <p:nvSpPr>
                <p:cNvPr id="249" name="TextBox 248"/>
                <p:cNvSpPr txBox="1"/>
                <p:nvPr/>
              </p:nvSpPr>
              <p:spPr>
                <a:xfrm>
                  <a:off x="8106992" y="2886474"/>
                  <a:ext cx="124248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DW Node</a:t>
                  </a:r>
                </a:p>
              </p:txBody>
            </p:sp>
          </p:grpSp>
          <p:grpSp>
            <p:nvGrpSpPr>
              <p:cNvPr id="5" name="Group 4"/>
              <p:cNvGrpSpPr/>
              <p:nvPr/>
            </p:nvGrpSpPr>
            <p:grpSpPr>
              <a:xfrm>
                <a:off x="3267254" y="4323457"/>
                <a:ext cx="935529" cy="479995"/>
                <a:chOff x="3255194" y="4328192"/>
                <a:chExt cx="935529" cy="479995"/>
              </a:xfrm>
            </p:grpSpPr>
            <p:cxnSp>
              <p:nvCxnSpPr>
                <p:cNvPr id="98" name="Straight Connector 97"/>
                <p:cNvCxnSpPr/>
                <p:nvPr/>
              </p:nvCxnSpPr>
              <p:spPr bwMode="auto">
                <a:xfrm flipH="1">
                  <a:off x="3255194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42" name="Straight Connector 241"/>
                <p:cNvCxnSpPr/>
                <p:nvPr/>
              </p:nvCxnSpPr>
              <p:spPr bwMode="auto">
                <a:xfrm>
                  <a:off x="3711021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</p:grpSp>
      <p:grpSp>
        <p:nvGrpSpPr>
          <p:cNvPr id="24" name="Group 23"/>
          <p:cNvGrpSpPr/>
          <p:nvPr/>
        </p:nvGrpSpPr>
        <p:grpSpPr>
          <a:xfrm>
            <a:off x="4973307" y="2998561"/>
            <a:ext cx="1259237" cy="1804891"/>
            <a:chOff x="4973307" y="2998561"/>
            <a:chExt cx="1259237" cy="1804891"/>
          </a:xfrm>
        </p:grpSpPr>
        <p:cxnSp>
          <p:nvCxnSpPr>
            <p:cNvPr id="254" name="Straight Connector 253"/>
            <p:cNvCxnSpPr/>
            <p:nvPr/>
          </p:nvCxnSpPr>
          <p:spPr bwMode="auto">
            <a:xfrm>
              <a:off x="5602925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9" name="Group 8"/>
            <p:cNvGrpSpPr/>
            <p:nvPr/>
          </p:nvGrpSpPr>
          <p:grpSpPr>
            <a:xfrm>
              <a:off x="4973307" y="3400463"/>
              <a:ext cx="1259237" cy="1402989"/>
              <a:chOff x="4973307" y="3400463"/>
              <a:chExt cx="1259237" cy="1402989"/>
            </a:xfrm>
          </p:grpSpPr>
          <p:grpSp>
            <p:nvGrpSpPr>
              <p:cNvPr id="255" name="Group 254"/>
              <p:cNvGrpSpPr/>
              <p:nvPr/>
            </p:nvGrpSpPr>
            <p:grpSpPr>
              <a:xfrm>
                <a:off x="4973307" y="3400463"/>
                <a:ext cx="1259237" cy="933358"/>
                <a:chOff x="8098615" y="2886474"/>
                <a:chExt cx="1259237" cy="933358"/>
              </a:xfrm>
            </p:grpSpPr>
            <p:sp>
              <p:nvSpPr>
                <p:cNvPr id="256" name="Rectangle 255"/>
                <p:cNvSpPr/>
                <p:nvPr/>
              </p:nvSpPr>
              <p:spPr bwMode="auto">
                <a:xfrm>
                  <a:off x="8098615" y="2925098"/>
                  <a:ext cx="1259237" cy="894734"/>
                </a:xfrm>
                <a:prstGeom prst="rect">
                  <a:avLst/>
                </a:prstGeom>
                <a:solidFill>
                  <a:srgbClr val="92D050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57" name="Group 256"/>
                <p:cNvGrpSpPr/>
                <p:nvPr/>
              </p:nvGrpSpPr>
              <p:grpSpPr>
                <a:xfrm>
                  <a:off x="8179420" y="3206309"/>
                  <a:ext cx="1097626" cy="595431"/>
                  <a:chOff x="8152324" y="3206309"/>
                  <a:chExt cx="1097626" cy="595431"/>
                </a:xfrm>
              </p:grpSpPr>
              <p:pic>
                <p:nvPicPr>
                  <p:cNvPr id="259" name="Picture 258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52324" y="3206309"/>
                    <a:ext cx="567532" cy="595431"/>
                  </a:xfrm>
                  <a:prstGeom prst="rect">
                    <a:avLst/>
                  </a:prstGeom>
                </p:spPr>
              </p:pic>
              <p:sp>
                <p:nvSpPr>
                  <p:cNvPr id="260" name="Rectangle 259"/>
                  <p:cNvSpPr/>
                  <p:nvPr/>
                </p:nvSpPr>
                <p:spPr bwMode="auto">
                  <a:xfrm>
                    <a:off x="8728233" y="3318385"/>
                    <a:ext cx="521717" cy="371279"/>
                  </a:xfrm>
                  <a:prstGeom prst="rect">
                    <a:avLst/>
                  </a:prstGeom>
                  <a:solidFill>
                    <a:srgbClr val="FF9300"/>
                  </a:solidFill>
                  <a:ln>
                    <a:solidFill>
                      <a:srgbClr val="01020B"/>
                    </a:solidFill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14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DMS</a:t>
                    </a:r>
                  </a:p>
                </p:txBody>
              </p:sp>
            </p:grpSp>
            <p:sp>
              <p:nvSpPr>
                <p:cNvPr id="258" name="TextBox 257"/>
                <p:cNvSpPr txBox="1"/>
                <p:nvPr/>
              </p:nvSpPr>
              <p:spPr>
                <a:xfrm>
                  <a:off x="8106992" y="2886474"/>
                  <a:ext cx="124248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DW Node</a:t>
                  </a:r>
                </a:p>
              </p:txBody>
            </p:sp>
          </p:grpSp>
          <p:grpSp>
            <p:nvGrpSpPr>
              <p:cNvPr id="243" name="Group 242"/>
              <p:cNvGrpSpPr/>
              <p:nvPr/>
            </p:nvGrpSpPr>
            <p:grpSpPr>
              <a:xfrm>
                <a:off x="5135161" y="4323457"/>
                <a:ext cx="935529" cy="479995"/>
                <a:chOff x="3255194" y="4328192"/>
                <a:chExt cx="935529" cy="479995"/>
              </a:xfrm>
            </p:grpSpPr>
            <p:cxnSp>
              <p:nvCxnSpPr>
                <p:cNvPr id="244" name="Straight Connector 243"/>
                <p:cNvCxnSpPr/>
                <p:nvPr/>
              </p:nvCxnSpPr>
              <p:spPr bwMode="auto">
                <a:xfrm flipH="1">
                  <a:off x="3255194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45" name="Straight Connector 244"/>
                <p:cNvCxnSpPr/>
                <p:nvPr/>
              </p:nvCxnSpPr>
              <p:spPr bwMode="auto">
                <a:xfrm>
                  <a:off x="3711021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</p:grpSp>
      <p:grpSp>
        <p:nvGrpSpPr>
          <p:cNvPr id="18" name="Group 17"/>
          <p:cNvGrpSpPr/>
          <p:nvPr/>
        </p:nvGrpSpPr>
        <p:grpSpPr>
          <a:xfrm>
            <a:off x="6951774" y="2998561"/>
            <a:ext cx="1259237" cy="1804891"/>
            <a:chOff x="6951774" y="2998561"/>
            <a:chExt cx="1259237" cy="1804891"/>
          </a:xfrm>
        </p:grpSpPr>
        <p:cxnSp>
          <p:nvCxnSpPr>
            <p:cNvPr id="273" name="Straight Connector 272"/>
            <p:cNvCxnSpPr/>
            <p:nvPr/>
          </p:nvCxnSpPr>
          <p:spPr bwMode="auto">
            <a:xfrm>
              <a:off x="7581392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10" name="Group 9"/>
            <p:cNvGrpSpPr/>
            <p:nvPr/>
          </p:nvGrpSpPr>
          <p:grpSpPr>
            <a:xfrm>
              <a:off x="6951774" y="3400463"/>
              <a:ext cx="1259237" cy="1402989"/>
              <a:chOff x="6951774" y="3400463"/>
              <a:chExt cx="1259237" cy="1402989"/>
            </a:xfrm>
          </p:grpSpPr>
          <p:grpSp>
            <p:nvGrpSpPr>
              <p:cNvPr id="274" name="Group 273"/>
              <p:cNvGrpSpPr/>
              <p:nvPr/>
            </p:nvGrpSpPr>
            <p:grpSpPr>
              <a:xfrm>
                <a:off x="6951774" y="3400463"/>
                <a:ext cx="1259237" cy="933358"/>
                <a:chOff x="8098615" y="2886474"/>
                <a:chExt cx="1259237" cy="933358"/>
              </a:xfrm>
            </p:grpSpPr>
            <p:sp>
              <p:nvSpPr>
                <p:cNvPr id="275" name="Rectangle 274"/>
                <p:cNvSpPr/>
                <p:nvPr/>
              </p:nvSpPr>
              <p:spPr bwMode="auto">
                <a:xfrm>
                  <a:off x="8098615" y="2925098"/>
                  <a:ext cx="1259237" cy="894734"/>
                </a:xfrm>
                <a:prstGeom prst="rect">
                  <a:avLst/>
                </a:prstGeom>
                <a:solidFill>
                  <a:srgbClr val="92D050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76" name="Group 275"/>
                <p:cNvGrpSpPr/>
                <p:nvPr/>
              </p:nvGrpSpPr>
              <p:grpSpPr>
                <a:xfrm>
                  <a:off x="8179420" y="3206309"/>
                  <a:ext cx="1097626" cy="595431"/>
                  <a:chOff x="8152324" y="3206309"/>
                  <a:chExt cx="1097626" cy="595431"/>
                </a:xfrm>
              </p:grpSpPr>
              <p:pic>
                <p:nvPicPr>
                  <p:cNvPr id="278" name="Picture 277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52324" y="3206309"/>
                    <a:ext cx="567532" cy="595431"/>
                  </a:xfrm>
                  <a:prstGeom prst="rect">
                    <a:avLst/>
                  </a:prstGeom>
                </p:spPr>
              </p:pic>
              <p:sp>
                <p:nvSpPr>
                  <p:cNvPr id="279" name="Rectangle 278"/>
                  <p:cNvSpPr/>
                  <p:nvPr/>
                </p:nvSpPr>
                <p:spPr bwMode="auto">
                  <a:xfrm>
                    <a:off x="8728233" y="3318385"/>
                    <a:ext cx="521717" cy="371279"/>
                  </a:xfrm>
                  <a:prstGeom prst="rect">
                    <a:avLst/>
                  </a:prstGeom>
                  <a:solidFill>
                    <a:srgbClr val="FF9300"/>
                  </a:solidFill>
                  <a:ln>
                    <a:solidFill>
                      <a:srgbClr val="01020B"/>
                    </a:solidFill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14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DMS</a:t>
                    </a:r>
                  </a:p>
                </p:txBody>
              </p:sp>
            </p:grpSp>
            <p:sp>
              <p:nvSpPr>
                <p:cNvPr id="277" name="TextBox 276"/>
                <p:cNvSpPr txBox="1"/>
                <p:nvPr/>
              </p:nvSpPr>
              <p:spPr>
                <a:xfrm>
                  <a:off x="8106992" y="2886474"/>
                  <a:ext cx="124248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DW Node</a:t>
                  </a:r>
                </a:p>
              </p:txBody>
            </p:sp>
          </p:grpSp>
          <p:grpSp>
            <p:nvGrpSpPr>
              <p:cNvPr id="284" name="Group 283"/>
              <p:cNvGrpSpPr/>
              <p:nvPr/>
            </p:nvGrpSpPr>
            <p:grpSpPr>
              <a:xfrm>
                <a:off x="7113628" y="4323457"/>
                <a:ext cx="935529" cy="479995"/>
                <a:chOff x="3255194" y="4328192"/>
                <a:chExt cx="935529" cy="479995"/>
              </a:xfrm>
            </p:grpSpPr>
            <p:cxnSp>
              <p:nvCxnSpPr>
                <p:cNvPr id="285" name="Straight Connector 284"/>
                <p:cNvCxnSpPr/>
                <p:nvPr/>
              </p:nvCxnSpPr>
              <p:spPr bwMode="auto">
                <a:xfrm flipH="1">
                  <a:off x="3255194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3711021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</p:grpSp>
      <p:grpSp>
        <p:nvGrpSpPr>
          <p:cNvPr id="23" name="Group 22"/>
          <p:cNvGrpSpPr/>
          <p:nvPr/>
        </p:nvGrpSpPr>
        <p:grpSpPr>
          <a:xfrm>
            <a:off x="8989295" y="2998561"/>
            <a:ext cx="1259237" cy="1804891"/>
            <a:chOff x="8989295" y="2998561"/>
            <a:chExt cx="1259237" cy="1804891"/>
          </a:xfrm>
        </p:grpSpPr>
        <p:cxnSp>
          <p:nvCxnSpPr>
            <p:cNvPr id="265" name="Straight Connector 264"/>
            <p:cNvCxnSpPr/>
            <p:nvPr/>
          </p:nvCxnSpPr>
          <p:spPr bwMode="auto">
            <a:xfrm>
              <a:off x="9618913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11" name="Group 10"/>
            <p:cNvGrpSpPr/>
            <p:nvPr/>
          </p:nvGrpSpPr>
          <p:grpSpPr>
            <a:xfrm>
              <a:off x="8989295" y="3400463"/>
              <a:ext cx="1259237" cy="1402989"/>
              <a:chOff x="8989295" y="3400463"/>
              <a:chExt cx="1259237" cy="1402989"/>
            </a:xfrm>
          </p:grpSpPr>
          <p:grpSp>
            <p:nvGrpSpPr>
              <p:cNvPr id="266" name="Group 265"/>
              <p:cNvGrpSpPr/>
              <p:nvPr/>
            </p:nvGrpSpPr>
            <p:grpSpPr>
              <a:xfrm>
                <a:off x="8989295" y="3400463"/>
                <a:ext cx="1259237" cy="933358"/>
                <a:chOff x="8098615" y="2886474"/>
                <a:chExt cx="1259237" cy="933358"/>
              </a:xfrm>
            </p:grpSpPr>
            <p:sp>
              <p:nvSpPr>
                <p:cNvPr id="267" name="Rectangle 266"/>
                <p:cNvSpPr/>
                <p:nvPr/>
              </p:nvSpPr>
              <p:spPr bwMode="auto">
                <a:xfrm>
                  <a:off x="8098615" y="2925098"/>
                  <a:ext cx="1259237" cy="894734"/>
                </a:xfrm>
                <a:prstGeom prst="rect">
                  <a:avLst/>
                </a:prstGeom>
                <a:solidFill>
                  <a:srgbClr val="92D050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68" name="Group 267"/>
                <p:cNvGrpSpPr/>
                <p:nvPr/>
              </p:nvGrpSpPr>
              <p:grpSpPr>
                <a:xfrm>
                  <a:off x="8179420" y="3206309"/>
                  <a:ext cx="1097626" cy="595431"/>
                  <a:chOff x="8152324" y="3206309"/>
                  <a:chExt cx="1097626" cy="595431"/>
                </a:xfrm>
              </p:grpSpPr>
              <p:pic>
                <p:nvPicPr>
                  <p:cNvPr id="270" name="Picture 269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52324" y="3206309"/>
                    <a:ext cx="567532" cy="595431"/>
                  </a:xfrm>
                  <a:prstGeom prst="rect">
                    <a:avLst/>
                  </a:prstGeom>
                </p:spPr>
              </p:pic>
              <p:sp>
                <p:nvSpPr>
                  <p:cNvPr id="271" name="Rectangle 270"/>
                  <p:cNvSpPr/>
                  <p:nvPr/>
                </p:nvSpPr>
                <p:spPr bwMode="auto">
                  <a:xfrm>
                    <a:off x="8728233" y="3318385"/>
                    <a:ext cx="521717" cy="371279"/>
                  </a:xfrm>
                  <a:prstGeom prst="rect">
                    <a:avLst/>
                  </a:prstGeom>
                  <a:solidFill>
                    <a:srgbClr val="FF9300"/>
                  </a:solidFill>
                  <a:ln>
                    <a:solidFill>
                      <a:srgbClr val="01020B"/>
                    </a:solidFill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14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DMS</a:t>
                    </a:r>
                  </a:p>
                </p:txBody>
              </p:sp>
            </p:grpSp>
            <p:sp>
              <p:nvSpPr>
                <p:cNvPr id="269" name="TextBox 268"/>
                <p:cNvSpPr txBox="1"/>
                <p:nvPr/>
              </p:nvSpPr>
              <p:spPr>
                <a:xfrm>
                  <a:off x="8106992" y="2886474"/>
                  <a:ext cx="124248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DW Node</a:t>
                  </a:r>
                </a:p>
              </p:txBody>
            </p:sp>
          </p:grpSp>
          <p:grpSp>
            <p:nvGrpSpPr>
              <p:cNvPr id="287" name="Group 286"/>
              <p:cNvGrpSpPr/>
              <p:nvPr/>
            </p:nvGrpSpPr>
            <p:grpSpPr>
              <a:xfrm>
                <a:off x="9151149" y="4323457"/>
                <a:ext cx="935529" cy="479995"/>
                <a:chOff x="3255194" y="4328192"/>
                <a:chExt cx="935529" cy="479995"/>
              </a:xfrm>
            </p:grpSpPr>
            <p:cxnSp>
              <p:nvCxnSpPr>
                <p:cNvPr id="288" name="Straight Connector 287"/>
                <p:cNvCxnSpPr/>
                <p:nvPr/>
              </p:nvCxnSpPr>
              <p:spPr bwMode="auto">
                <a:xfrm flipH="1">
                  <a:off x="3255194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9" name="Straight Connector 288"/>
                <p:cNvCxnSpPr/>
                <p:nvPr/>
              </p:nvCxnSpPr>
              <p:spPr bwMode="auto">
                <a:xfrm>
                  <a:off x="3711021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</p:grpSp>
      <p:sp>
        <p:nvSpPr>
          <p:cNvPr id="60" name="Rounded Rectangular Callout 59"/>
          <p:cNvSpPr/>
          <p:nvPr/>
        </p:nvSpPr>
        <p:spPr bwMode="auto">
          <a:xfrm>
            <a:off x="1092135" y="1521419"/>
            <a:ext cx="3543245" cy="1736646"/>
          </a:xfrm>
          <a:prstGeom prst="wedgeRoundRectCallout">
            <a:avLst>
              <a:gd name="adj1" fmla="val -658"/>
              <a:gd name="adj2" fmla="val 136066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SQL DW treats each Azure storage volume as a SQL database it can attach/detach</a:t>
            </a:r>
          </a:p>
        </p:txBody>
      </p:sp>
      <p:sp>
        <p:nvSpPr>
          <p:cNvPr id="253" name="Rounded Rectangular Callout 252"/>
          <p:cNvSpPr/>
          <p:nvPr/>
        </p:nvSpPr>
        <p:spPr bwMode="auto">
          <a:xfrm>
            <a:off x="946806" y="2315054"/>
            <a:ext cx="4820255" cy="1736646"/>
          </a:xfrm>
          <a:prstGeom prst="wedgeRoundRectCallout">
            <a:avLst>
              <a:gd name="adj1" fmla="val 51996"/>
              <a:gd name="adj2" fmla="val 110164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AutoNum type="arabicParenBoth"/>
            </a:pP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Like </a:t>
            </a:r>
            <a:r>
              <a:rPr lang="en-US" b="0" u="sng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Redshift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, allows 2 tables to be hash partitioned on their “joining” attributes 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  <a:sym typeface="Wingdings"/>
              </a:rPr>
              <a:t> </a:t>
            </a:r>
            <a:r>
              <a:rPr lang="en-US" b="0" u="sng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  <a:sym typeface="Wingdings"/>
              </a:rPr>
              <a:t>local joins!</a:t>
            </a:r>
            <a:endParaRPr lang="en-US" b="0" u="sng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Rounded Rectangle 1"/>
          <p:cNvSpPr/>
          <p:nvPr/>
        </p:nvSpPr>
        <p:spPr bwMode="auto">
          <a:xfrm>
            <a:off x="7079972" y="410319"/>
            <a:ext cx="3735192" cy="1453413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Result is the best of both </a:t>
            </a:r>
          </a:p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shared-nothing and</a:t>
            </a:r>
          </a:p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shared-storage designs</a:t>
            </a:r>
          </a:p>
        </p:txBody>
      </p:sp>
      <p:sp>
        <p:nvSpPr>
          <p:cNvPr id="261" name="Rounded Rectangular Callout 260"/>
          <p:cNvSpPr/>
          <p:nvPr/>
        </p:nvSpPr>
        <p:spPr bwMode="auto">
          <a:xfrm>
            <a:off x="6348666" y="2086679"/>
            <a:ext cx="5441925" cy="919401"/>
          </a:xfrm>
          <a:prstGeom prst="wedgeRoundRectCallout">
            <a:avLst>
              <a:gd name="adj1" fmla="val -28766"/>
              <a:gd name="adj2" fmla="val 95727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(2) Like </a:t>
            </a:r>
            <a:r>
              <a:rPr lang="en-US" b="0" u="sng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Snowflake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, number of DW nodes can be dynamically adjusted!</a:t>
            </a:r>
            <a:endParaRPr lang="en-US" b="0" u="sng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65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0" grpId="1" animBg="1"/>
      <p:bldP spid="253" grpId="0" animBg="1"/>
      <p:bldP spid="2" grpId="0" animBg="1"/>
      <p:bldP spid="26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3816" y="1901952"/>
            <a:ext cx="10668000" cy="4114800"/>
          </a:xfrm>
        </p:spPr>
        <p:txBody>
          <a:bodyPr/>
          <a:lstStyle/>
          <a:p>
            <a:r>
              <a:rPr lang="en-US" sz="3200" dirty="0"/>
              <a:t>SQL DW uses DWU (data warehouse unit) as its performance capacity metric </a:t>
            </a:r>
          </a:p>
          <a:p>
            <a:r>
              <a:rPr lang="en-US" sz="3200" dirty="0"/>
              <a:t>Based on three workloads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Scan/Aggregation:  query stressing I/O and CPU resources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Load:  ingest speed stressing network and CPU resources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Create Table As Select (CTAS):  copy and redistribute data stressing I/O, CPU, and network resources</a:t>
            </a:r>
          </a:p>
        </p:txBody>
      </p:sp>
      <p:sp>
        <p:nvSpPr>
          <p:cNvPr id="20" name="Rectangle 19"/>
          <p:cNvSpPr/>
          <p:nvPr/>
        </p:nvSpPr>
        <p:spPr bwMode="auto">
          <a:xfrm>
            <a:off x="0" y="1682496"/>
            <a:ext cx="10557435" cy="1983441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40458C"/>
              </a:solidFill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7396497" y="982567"/>
            <a:ext cx="2240018" cy="1214718"/>
          </a:xfrm>
          <a:prstGeom prst="rect">
            <a:avLst/>
          </a:prstGeom>
          <a:solidFill>
            <a:srgbClr val="92D05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2060"/>
                </a:solidFill>
                <a:latin typeface="Tahoma" charset="0"/>
                <a:ea typeface="ＭＳ Ｐゴシック" charset="-128"/>
                <a:cs typeface="ＭＳ Ｐゴシック" charset="-128"/>
              </a:rPr>
              <a:t>SQL DW</a:t>
            </a:r>
          </a:p>
        </p:txBody>
      </p:sp>
      <p:sp>
        <p:nvSpPr>
          <p:cNvPr id="11" name="Can 10"/>
          <p:cNvSpPr/>
          <p:nvPr/>
        </p:nvSpPr>
        <p:spPr bwMode="auto">
          <a:xfrm>
            <a:off x="5501135" y="2527913"/>
            <a:ext cx="3085015" cy="914400"/>
          </a:xfrm>
          <a:prstGeom prst="can">
            <a:avLst/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2060"/>
                </a:solidFill>
                <a:latin typeface="Tahoma" charset="0"/>
                <a:ea typeface="ＭＳ Ｐゴシック" charset="-128"/>
                <a:cs typeface="ＭＳ Ｐゴシック" charset="-128"/>
              </a:rPr>
              <a:t>SQL DW table data</a:t>
            </a:r>
          </a:p>
        </p:txBody>
      </p:sp>
      <p:sp>
        <p:nvSpPr>
          <p:cNvPr id="12" name="Can 11"/>
          <p:cNvSpPr/>
          <p:nvPr/>
        </p:nvSpPr>
        <p:spPr bwMode="auto">
          <a:xfrm>
            <a:off x="8807281" y="2527913"/>
            <a:ext cx="2770745" cy="914400"/>
          </a:xfrm>
          <a:prstGeom prst="can">
            <a:avLst/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2060"/>
                </a:solidFill>
                <a:latin typeface="Tahoma" charset="0"/>
                <a:ea typeface="ＭＳ Ｐゴシック" charset="-128"/>
                <a:cs typeface="ＭＳ Ｐゴシック" charset="-128"/>
              </a:rPr>
              <a:t>Azure Blob store</a:t>
            </a:r>
          </a:p>
        </p:txBody>
      </p:sp>
      <p:sp>
        <p:nvSpPr>
          <p:cNvPr id="15" name="Up Arrow 14"/>
          <p:cNvSpPr>
            <a:spLocks/>
          </p:cNvSpPr>
          <p:nvPr/>
        </p:nvSpPr>
        <p:spPr bwMode="auto">
          <a:xfrm rot="3653853">
            <a:off x="7069482" y="1559480"/>
            <a:ext cx="497541" cy="1314550"/>
          </a:xfrm>
          <a:prstGeom prst="upArrow">
            <a:avLst/>
          </a:prstGeom>
          <a:solidFill>
            <a:srgbClr val="00FDFF">
              <a:alpha val="25098"/>
            </a:srgbClr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40458C"/>
              </a:solidFill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110" y="44886"/>
            <a:ext cx="1415378" cy="1415378"/>
          </a:xfrm>
          <a:prstGeom prst="rect">
            <a:avLst/>
          </a:prstGeom>
        </p:spPr>
      </p:pic>
      <p:sp>
        <p:nvSpPr>
          <p:cNvPr id="17" name="Up Arrow 16"/>
          <p:cNvSpPr>
            <a:spLocks/>
          </p:cNvSpPr>
          <p:nvPr/>
        </p:nvSpPr>
        <p:spPr bwMode="auto">
          <a:xfrm rot="4421069">
            <a:off x="9755640" y="596431"/>
            <a:ext cx="497541" cy="1102223"/>
          </a:xfrm>
          <a:prstGeom prst="upArrow">
            <a:avLst/>
          </a:prstGeom>
          <a:solidFill>
            <a:srgbClr val="00FDFF">
              <a:alpha val="25098"/>
            </a:srgbClr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40458C"/>
              </a:solidFill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Up Arrow 17"/>
          <p:cNvSpPr>
            <a:spLocks/>
          </p:cNvSpPr>
          <p:nvPr/>
        </p:nvSpPr>
        <p:spPr bwMode="auto">
          <a:xfrm rot="18883227">
            <a:off x="9243596" y="1793780"/>
            <a:ext cx="497541" cy="1184943"/>
          </a:xfrm>
          <a:prstGeom prst="upArrow">
            <a:avLst/>
          </a:prstGeom>
          <a:solidFill>
            <a:srgbClr val="00FDFF">
              <a:alpha val="25098"/>
            </a:srgbClr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40458C"/>
              </a:solidFill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Up Arrow 18"/>
          <p:cNvSpPr>
            <a:spLocks/>
          </p:cNvSpPr>
          <p:nvPr/>
        </p:nvSpPr>
        <p:spPr bwMode="auto">
          <a:xfrm rot="14353072">
            <a:off x="7609259" y="1878260"/>
            <a:ext cx="497541" cy="1174678"/>
          </a:xfrm>
          <a:prstGeom prst="upArrow">
            <a:avLst/>
          </a:prstGeom>
          <a:solidFill>
            <a:srgbClr val="00FDFF">
              <a:alpha val="25098"/>
            </a:srgbClr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40458C"/>
              </a:solidFill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DWU Performance Metric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0" y="4150101"/>
            <a:ext cx="10987548" cy="429264"/>
          </a:xfrm>
          <a:prstGeom prst="rect">
            <a:avLst/>
          </a:prstGeom>
          <a:solidFill>
            <a:srgbClr val="FFFFFF">
              <a:alpha val="75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40458C"/>
              </a:solidFill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188452" y="4655054"/>
            <a:ext cx="10987548" cy="809223"/>
          </a:xfrm>
          <a:prstGeom prst="rect">
            <a:avLst/>
          </a:prstGeom>
          <a:solidFill>
            <a:srgbClr val="FFFFFF">
              <a:alpha val="75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40458C"/>
              </a:solidFill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195251" y="3622259"/>
            <a:ext cx="10987548" cy="429264"/>
          </a:xfrm>
          <a:prstGeom prst="rect">
            <a:avLst/>
          </a:prstGeom>
          <a:solidFill>
            <a:srgbClr val="FFFFFF">
              <a:alpha val="75000"/>
            </a:srgbClr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2400" b="1">
              <a:solidFill>
                <a:srgbClr val="40458C"/>
              </a:solidFill>
              <a:latin typeface="Tahoma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281354" y="3523033"/>
            <a:ext cx="11200462" cy="3204672"/>
          </a:xfrm>
          <a:prstGeom prst="rect">
            <a:avLst/>
          </a:prstGeom>
          <a:solidFill>
            <a:schemeClr val="bg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charset="0"/>
            </a:endParaRPr>
          </a:p>
        </p:txBody>
      </p:sp>
      <p:sp>
        <p:nvSpPr>
          <p:cNvPr id="29" name="Rounded Rectangle 28"/>
          <p:cNvSpPr/>
          <p:nvPr/>
        </p:nvSpPr>
        <p:spPr bwMode="auto">
          <a:xfrm>
            <a:off x="1264797" y="3586623"/>
            <a:ext cx="6748746" cy="996606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Customers purchase SQL DW capacity in terms </a:t>
            </a:r>
          </a:p>
          <a:p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of DWU units</a:t>
            </a:r>
          </a:p>
        </p:txBody>
      </p:sp>
      <p:sp>
        <p:nvSpPr>
          <p:cNvPr id="30" name="Rounded Rectangle 29"/>
          <p:cNvSpPr/>
          <p:nvPr/>
        </p:nvSpPr>
        <p:spPr bwMode="auto">
          <a:xfrm>
            <a:off x="1264797" y="4731203"/>
            <a:ext cx="6748746" cy="852331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And not in the number of SQL Azure nodes!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8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0" grpId="0" animBg="1"/>
      <p:bldP spid="10" grpId="0" animBg="1"/>
      <p:bldP spid="10" grpId="1" animBg="1"/>
      <p:bldP spid="10" grpId="2" animBg="1"/>
      <p:bldP spid="10" grpId="3" animBg="1"/>
      <p:bldP spid="11" grpId="0" animBg="1"/>
      <p:bldP spid="11" grpId="1" animBg="1"/>
      <p:bldP spid="11" grpId="2" animBg="1"/>
      <p:bldP spid="11" grpId="3" animBg="1"/>
      <p:bldP spid="12" grpId="0" animBg="1"/>
      <p:bldP spid="12" grpId="1" animBg="1"/>
      <p:bldP spid="12" grpId="2" animBg="1"/>
      <p:bldP spid="15" grpId="0" animBg="1"/>
      <p:bldP spid="15" grpId="1" animBg="1"/>
      <p:bldP spid="15" grpId="2" animBg="1"/>
      <p:bldP spid="17" grpId="0" animBg="1"/>
      <p:bldP spid="17" grpId="1" animBg="1"/>
      <p:bldP spid="18" grpId="0" animBg="1"/>
      <p:bldP spid="18" grpId="1" animBg="1"/>
      <p:bldP spid="19" grpId="0" animBg="1"/>
      <p:bldP spid="24" grpId="0" animBg="1"/>
      <p:bldP spid="24" grpId="1" animBg="1"/>
      <p:bldP spid="24" grpId="2" animBg="1"/>
      <p:bldP spid="24" grpId="3" animBg="1"/>
      <p:bldP spid="26" grpId="0" animBg="1"/>
      <p:bldP spid="26" grpId="1" animBg="1"/>
      <p:bldP spid="26" grpId="2" animBg="1"/>
      <p:bldP spid="27" grpId="0" animBg="1"/>
      <p:bldP spid="27" grpId="1" animBg="1"/>
      <p:bldP spid="2" grpId="0" animBg="1"/>
      <p:bldP spid="29" grpId="0" animBg="1"/>
      <p:bldP spid="3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125"/>
          <p:cNvSpPr/>
          <p:nvPr/>
        </p:nvSpPr>
        <p:spPr bwMode="auto">
          <a:xfrm>
            <a:off x="863818" y="1229709"/>
            <a:ext cx="10789920" cy="5486400"/>
          </a:xfrm>
          <a:prstGeom prst="rect">
            <a:avLst/>
          </a:prstGeom>
          <a:solidFill>
            <a:srgbClr val="CCFFCC"/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12" name="Group 114"/>
          <p:cNvGrpSpPr/>
          <p:nvPr/>
        </p:nvGrpSpPr>
        <p:grpSpPr>
          <a:xfrm>
            <a:off x="5469331" y="1329828"/>
            <a:ext cx="1326004" cy="1194569"/>
            <a:chOff x="1011112" y="2592340"/>
            <a:chExt cx="1326004" cy="1194569"/>
          </a:xfrm>
        </p:grpSpPr>
        <p:sp>
          <p:nvSpPr>
            <p:cNvPr id="13" name="Rectangle 210"/>
            <p:cNvSpPr>
              <a:spLocks noChangeArrowheads="1"/>
            </p:cNvSpPr>
            <p:nvPr/>
          </p:nvSpPr>
          <p:spPr bwMode="auto">
            <a:xfrm>
              <a:off x="1055832" y="2592340"/>
              <a:ext cx="1259608" cy="1194569"/>
            </a:xfrm>
            <a:prstGeom prst="rect">
              <a:avLst/>
            </a:prstGeom>
            <a:solidFill>
              <a:schemeClr val="folHlink">
                <a:alpha val="98822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600" dirty="0">
                <a:solidFill>
                  <a:srgbClr val="01020B"/>
                </a:solidFill>
                <a:latin typeface="Arial"/>
                <a:cs typeface="Arial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011112" y="2921077"/>
              <a:ext cx="132600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CONTROL</a:t>
              </a:r>
            </a:p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NODE</a:t>
              </a:r>
            </a:p>
          </p:txBody>
        </p:sp>
      </p:grpSp>
      <p:grpSp>
        <p:nvGrpSpPr>
          <p:cNvPr id="19" name="Group 113"/>
          <p:cNvGrpSpPr/>
          <p:nvPr/>
        </p:nvGrpSpPr>
        <p:grpSpPr>
          <a:xfrm>
            <a:off x="4215172" y="1541687"/>
            <a:ext cx="939681" cy="702948"/>
            <a:chOff x="4723623" y="1929921"/>
            <a:chExt cx="1292666" cy="771716"/>
          </a:xfrm>
        </p:grpSpPr>
        <p:sp>
          <p:nvSpPr>
            <p:cNvPr id="20" name="AutoShape 13"/>
            <p:cNvSpPr>
              <a:spLocks noChangeArrowheads="1"/>
            </p:cNvSpPr>
            <p:nvPr/>
          </p:nvSpPr>
          <p:spPr bwMode="auto">
            <a:xfrm>
              <a:off x="4827829" y="1929921"/>
              <a:ext cx="1068050" cy="771716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800" b="0"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723623" y="2172299"/>
              <a:ext cx="1292666" cy="33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Catalogs</a:t>
              </a:r>
            </a:p>
          </p:txBody>
        </p:sp>
      </p:grpSp>
      <p:cxnSp>
        <p:nvCxnSpPr>
          <p:cNvPr id="22" name="Straight Connector 21"/>
          <p:cNvCxnSpPr/>
          <p:nvPr/>
        </p:nvCxnSpPr>
        <p:spPr bwMode="auto">
          <a:xfrm>
            <a:off x="5071631" y="1893161"/>
            <a:ext cx="450423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0" name="Slide Number Placeholder 67"/>
          <p:cNvSpPr txBox="1">
            <a:spLocks/>
          </p:cNvSpPr>
          <p:nvPr/>
        </p:nvSpPr>
        <p:spPr bwMode="auto">
          <a:xfrm>
            <a:off x="11099799" y="6286500"/>
            <a:ext cx="92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b="0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5pPr>
            <a:lvl6pPr marL="22860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6pPr>
            <a:lvl7pPr marL="27432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7pPr>
            <a:lvl8pPr marL="32004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8pPr>
            <a:lvl9pPr marL="36576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9pPr>
          </a:lstStyle>
          <a:p>
            <a:fld id="{E98DCB10-97A4-405D-8E23-559299D9D189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80" name="Title 79"/>
          <p:cNvSpPr>
            <a:spLocks noGrp="1"/>
          </p:cNvSpPr>
          <p:nvPr>
            <p:ph type="title"/>
          </p:nvPr>
        </p:nvSpPr>
        <p:spPr>
          <a:xfrm>
            <a:off x="731520" y="0"/>
            <a:ext cx="10363200" cy="1143000"/>
          </a:xfrm>
        </p:spPr>
        <p:txBody>
          <a:bodyPr/>
          <a:lstStyle/>
          <a:p>
            <a:r>
              <a:rPr lang="en-US" dirty="0"/>
              <a:t>Scaling Up From DWU 200 to 400</a:t>
            </a:r>
          </a:p>
        </p:txBody>
      </p:sp>
      <p:cxnSp>
        <p:nvCxnSpPr>
          <p:cNvPr id="112" name="Straight Connector 111"/>
          <p:cNvCxnSpPr/>
          <p:nvPr/>
        </p:nvCxnSpPr>
        <p:spPr bwMode="auto">
          <a:xfrm>
            <a:off x="3718150" y="3007284"/>
            <a:ext cx="5900763" cy="72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9" name="Straight Connector 108"/>
          <p:cNvCxnSpPr/>
          <p:nvPr/>
        </p:nvCxnSpPr>
        <p:spPr bwMode="auto">
          <a:xfrm>
            <a:off x="6143855" y="2523002"/>
            <a:ext cx="0" cy="484280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127" name="Group 126"/>
          <p:cNvGrpSpPr/>
          <p:nvPr/>
        </p:nvGrpSpPr>
        <p:grpSpPr>
          <a:xfrm>
            <a:off x="1470334" y="4586451"/>
            <a:ext cx="9325446" cy="1416143"/>
            <a:chOff x="768608" y="5387545"/>
            <a:chExt cx="9325446" cy="1416143"/>
          </a:xfrm>
        </p:grpSpPr>
        <p:grpSp>
          <p:nvGrpSpPr>
            <p:cNvPr id="128" name="Group 127"/>
            <p:cNvGrpSpPr/>
            <p:nvPr/>
          </p:nvGrpSpPr>
          <p:grpSpPr>
            <a:xfrm>
              <a:off x="768608" y="5387545"/>
              <a:ext cx="9325446" cy="1416143"/>
              <a:chOff x="768608" y="5387545"/>
              <a:chExt cx="9325446" cy="1416143"/>
            </a:xfrm>
          </p:grpSpPr>
          <p:sp>
            <p:nvSpPr>
              <p:cNvPr id="138" name="Rounded Rectangle 137"/>
              <p:cNvSpPr/>
              <p:nvPr/>
            </p:nvSpPr>
            <p:spPr bwMode="auto">
              <a:xfrm>
                <a:off x="950054" y="5387545"/>
                <a:ext cx="9144000" cy="1416143"/>
              </a:xfrm>
              <a:prstGeom prst="roundRect">
                <a:avLst/>
              </a:prstGeom>
              <a:solidFill>
                <a:schemeClr val="accent2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39" name="TextBox 138"/>
              <p:cNvSpPr txBox="1"/>
              <p:nvPr/>
            </p:nvSpPr>
            <p:spPr>
              <a:xfrm>
                <a:off x="768608" y="5715309"/>
                <a:ext cx="150401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AZURE</a:t>
                </a:r>
              </a:p>
              <a:p>
                <a:pPr algn="ctr"/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PREMIUM</a:t>
                </a:r>
                <a:b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</a:br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STORAGE</a:t>
                </a:r>
              </a:p>
            </p:txBody>
          </p:sp>
        </p:grpSp>
        <p:grpSp>
          <p:nvGrpSpPr>
            <p:cNvPr id="129" name="Group 128"/>
            <p:cNvGrpSpPr/>
            <p:nvPr/>
          </p:nvGrpSpPr>
          <p:grpSpPr>
            <a:xfrm>
              <a:off x="2117486" y="5519237"/>
              <a:ext cx="7769039" cy="1097281"/>
              <a:chOff x="2292412" y="5519237"/>
              <a:chExt cx="7769039" cy="1097281"/>
            </a:xfrm>
          </p:grpSpPr>
          <p:sp>
            <p:nvSpPr>
              <p:cNvPr id="130" name="AutoShape 13"/>
              <p:cNvSpPr>
                <a:spLocks noChangeArrowheads="1"/>
              </p:cNvSpPr>
              <p:nvPr/>
            </p:nvSpPr>
            <p:spPr bwMode="auto">
              <a:xfrm>
                <a:off x="2292412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1" name="AutoShape 13"/>
              <p:cNvSpPr>
                <a:spLocks noChangeArrowheads="1"/>
              </p:cNvSpPr>
              <p:nvPr/>
            </p:nvSpPr>
            <p:spPr bwMode="auto">
              <a:xfrm>
                <a:off x="3277674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2" name="AutoShape 13"/>
              <p:cNvSpPr>
                <a:spLocks noChangeArrowheads="1"/>
              </p:cNvSpPr>
              <p:nvPr/>
            </p:nvSpPr>
            <p:spPr bwMode="auto">
              <a:xfrm>
                <a:off x="4262936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3" name="AutoShape 13"/>
              <p:cNvSpPr>
                <a:spLocks noChangeArrowheads="1"/>
              </p:cNvSpPr>
              <p:nvPr/>
            </p:nvSpPr>
            <p:spPr bwMode="auto">
              <a:xfrm>
                <a:off x="5248198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4" name="AutoShape 13"/>
              <p:cNvSpPr>
                <a:spLocks noChangeArrowheads="1"/>
              </p:cNvSpPr>
              <p:nvPr/>
            </p:nvSpPr>
            <p:spPr bwMode="auto">
              <a:xfrm>
                <a:off x="6233460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5" name="AutoShape 13"/>
              <p:cNvSpPr>
                <a:spLocks noChangeArrowheads="1"/>
              </p:cNvSpPr>
              <p:nvPr/>
            </p:nvSpPr>
            <p:spPr bwMode="auto">
              <a:xfrm>
                <a:off x="7218722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6" name="AutoShape 13"/>
              <p:cNvSpPr>
                <a:spLocks noChangeArrowheads="1"/>
              </p:cNvSpPr>
              <p:nvPr/>
            </p:nvSpPr>
            <p:spPr bwMode="auto">
              <a:xfrm>
                <a:off x="8203984" y="5519237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7" name="AutoShape 13"/>
              <p:cNvSpPr>
                <a:spLocks noChangeArrowheads="1"/>
              </p:cNvSpPr>
              <p:nvPr/>
            </p:nvSpPr>
            <p:spPr bwMode="auto">
              <a:xfrm>
                <a:off x="9189243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</p:grpSp>
      </p:grpSp>
      <p:grpSp>
        <p:nvGrpSpPr>
          <p:cNvPr id="146" name="Group 145"/>
          <p:cNvGrpSpPr/>
          <p:nvPr/>
        </p:nvGrpSpPr>
        <p:grpSpPr>
          <a:xfrm>
            <a:off x="2821444" y="5045000"/>
            <a:ext cx="884232" cy="625641"/>
            <a:chOff x="3097833" y="591102"/>
            <a:chExt cx="884232" cy="625641"/>
          </a:xfrm>
        </p:grpSpPr>
        <p:grpSp>
          <p:nvGrpSpPr>
            <p:cNvPr id="147" name="Group 146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</p:grpSpPr>
          <p:sp>
            <p:nvSpPr>
              <p:cNvPr id="152" name="Rectangle 151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53" name="Straight Connector 152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4" name="Straight Connector 153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5" name="Straight Connector 154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6" name="Straight Connector 155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7" name="Straight Connector 156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48" name="Group 147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noFill/>
          </p:grpSpPr>
          <p:sp>
            <p:nvSpPr>
              <p:cNvPr id="149" name="TextBox 148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58" name="Group 157"/>
          <p:cNvGrpSpPr/>
          <p:nvPr/>
        </p:nvGrpSpPr>
        <p:grpSpPr>
          <a:xfrm>
            <a:off x="3815238" y="5045000"/>
            <a:ext cx="884232" cy="625641"/>
            <a:chOff x="3097833" y="591102"/>
            <a:chExt cx="884232" cy="625641"/>
          </a:xfrm>
          <a:solidFill>
            <a:srgbClr val="00FDFF"/>
          </a:solidFill>
        </p:grpSpPr>
        <p:grpSp>
          <p:nvGrpSpPr>
            <p:cNvPr id="159" name="Group 158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64" name="Rectangle 163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65" name="Straight Connector 164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6" name="Straight Connector 165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7" name="Straight Connector 166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8" name="Straight Connector 167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9" name="Straight Connector 168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60" name="Group 159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61" name="TextBox 160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62" name="TextBox 161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63" name="TextBox 162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70" name="Group 169"/>
          <p:cNvGrpSpPr/>
          <p:nvPr/>
        </p:nvGrpSpPr>
        <p:grpSpPr>
          <a:xfrm>
            <a:off x="4794348" y="5045000"/>
            <a:ext cx="884232" cy="625641"/>
            <a:chOff x="3097833" y="591102"/>
            <a:chExt cx="884232" cy="625641"/>
          </a:xfrm>
          <a:solidFill>
            <a:schemeClr val="accent1">
              <a:lumMod val="75000"/>
            </a:schemeClr>
          </a:solidFill>
        </p:grpSpPr>
        <p:grpSp>
          <p:nvGrpSpPr>
            <p:cNvPr id="171" name="Group 170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76" name="Rectangle 175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77" name="Straight Connector 176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78" name="Straight Connector 177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79" name="Straight Connector 178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" name="Straight Connector 179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1" name="Straight Connector 180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72" name="Group 171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73" name="TextBox 172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74" name="TextBox 173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82" name="Group 181"/>
          <p:cNvGrpSpPr/>
          <p:nvPr/>
        </p:nvGrpSpPr>
        <p:grpSpPr>
          <a:xfrm>
            <a:off x="5775483" y="5045000"/>
            <a:ext cx="884232" cy="625641"/>
            <a:chOff x="3097833" y="591102"/>
            <a:chExt cx="884232" cy="625641"/>
          </a:xfrm>
          <a:solidFill>
            <a:srgbClr val="FF0000"/>
          </a:solidFill>
        </p:grpSpPr>
        <p:grpSp>
          <p:nvGrpSpPr>
            <p:cNvPr id="183" name="Group 182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88" name="Rectangle 187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89" name="Straight Connector 188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0" name="Straight Connector 189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1" name="Straight Connector 190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2" name="Straight Connector 191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3" name="Straight Connector 192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84" name="Group 183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85" name="TextBox 184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94" name="Group 193"/>
          <p:cNvGrpSpPr/>
          <p:nvPr/>
        </p:nvGrpSpPr>
        <p:grpSpPr>
          <a:xfrm>
            <a:off x="9729385" y="5045000"/>
            <a:ext cx="884232" cy="625641"/>
            <a:chOff x="3097833" y="591102"/>
            <a:chExt cx="884232" cy="625641"/>
          </a:xfrm>
          <a:solidFill>
            <a:srgbClr val="92D050"/>
          </a:solidFill>
        </p:grpSpPr>
        <p:grpSp>
          <p:nvGrpSpPr>
            <p:cNvPr id="195" name="Group 194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00" name="Rectangle 199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01" name="Straight Connector 200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2" name="Straight Connector 201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3" name="Straight Connector 202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4" name="Straight Connector 203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5" name="Straight Connector 204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96" name="Group 195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97" name="TextBox 196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98" name="TextBox 197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99" name="TextBox 198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06" name="Group 205"/>
          <p:cNvGrpSpPr/>
          <p:nvPr/>
        </p:nvGrpSpPr>
        <p:grpSpPr>
          <a:xfrm>
            <a:off x="6772715" y="5045000"/>
            <a:ext cx="884232" cy="625641"/>
            <a:chOff x="3097833" y="591102"/>
            <a:chExt cx="884232" cy="625641"/>
          </a:xfrm>
          <a:solidFill>
            <a:srgbClr val="B8C1EC"/>
          </a:solidFill>
        </p:grpSpPr>
        <p:grpSp>
          <p:nvGrpSpPr>
            <p:cNvPr id="207" name="Group 206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12" name="Rectangle 211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13" name="Straight Connector 212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4" name="Straight Connector 213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" name="Straight Connector 214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08" name="Group 207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09" name="TextBox 208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10" name="TextBox 209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11" name="TextBox 210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18" name="Group 217"/>
          <p:cNvGrpSpPr/>
          <p:nvPr/>
        </p:nvGrpSpPr>
        <p:grpSpPr>
          <a:xfrm>
            <a:off x="8739557" y="5045000"/>
            <a:ext cx="884232" cy="625641"/>
            <a:chOff x="3097833" y="591102"/>
            <a:chExt cx="884232" cy="625641"/>
          </a:xfrm>
          <a:solidFill>
            <a:srgbClr val="FFC000"/>
          </a:solidFill>
        </p:grpSpPr>
        <p:grpSp>
          <p:nvGrpSpPr>
            <p:cNvPr id="219" name="Group 218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24" name="Rectangle 223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25" name="Straight Connector 224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6" name="Straight Connector 225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7" name="Straight Connector 226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8" name="Straight Connector 227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9" name="Straight Connector 228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20" name="Group 219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21" name="TextBox 220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23" name="TextBox 222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30" name="Group 229"/>
          <p:cNvGrpSpPr/>
          <p:nvPr/>
        </p:nvGrpSpPr>
        <p:grpSpPr>
          <a:xfrm>
            <a:off x="7751579" y="5045000"/>
            <a:ext cx="884232" cy="625641"/>
            <a:chOff x="3097833" y="591102"/>
            <a:chExt cx="884232" cy="625641"/>
          </a:xfrm>
          <a:solidFill>
            <a:srgbClr val="8EFA00"/>
          </a:solidFill>
        </p:grpSpPr>
        <p:grpSp>
          <p:nvGrpSpPr>
            <p:cNvPr id="231" name="Group 230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36" name="Rectangle 235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37" name="Straight Connector 236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8" name="Straight Connector 237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9" name="Straight Connector 238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0" name="Straight Connector 239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1" name="Straight Connector 240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32" name="Group 231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33" name="TextBox 232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34" name="TextBox 233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35" name="TextBox 234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cxnSp>
        <p:nvCxnSpPr>
          <p:cNvPr id="110" name="Straight Connector 109"/>
          <p:cNvCxnSpPr/>
          <p:nvPr/>
        </p:nvCxnSpPr>
        <p:spPr bwMode="auto">
          <a:xfrm>
            <a:off x="3735018" y="2998561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246" name="Group 245"/>
          <p:cNvGrpSpPr/>
          <p:nvPr/>
        </p:nvGrpSpPr>
        <p:grpSpPr>
          <a:xfrm>
            <a:off x="3105400" y="3400463"/>
            <a:ext cx="1259237" cy="933358"/>
            <a:chOff x="8098615" y="2886474"/>
            <a:chExt cx="1259237" cy="933358"/>
          </a:xfrm>
        </p:grpSpPr>
        <p:sp>
          <p:nvSpPr>
            <p:cNvPr id="247" name="Rectangle 246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248" name="Group 247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250" name="Picture 24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251" name="Rectangle 250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249" name="TextBox 248"/>
            <p:cNvSpPr txBox="1"/>
            <p:nvPr/>
          </p:nvSpPr>
          <p:spPr>
            <a:xfrm>
              <a:off x="8106992" y="2886474"/>
              <a:ext cx="12424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cxnSp>
        <p:nvCxnSpPr>
          <p:cNvPr id="98" name="Straight Connector 97"/>
          <p:cNvCxnSpPr/>
          <p:nvPr/>
        </p:nvCxnSpPr>
        <p:spPr bwMode="auto">
          <a:xfrm flipH="1">
            <a:off x="3267254" y="4323457"/>
            <a:ext cx="479702" cy="47999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2" name="Straight Connector 241"/>
          <p:cNvCxnSpPr/>
          <p:nvPr/>
        </p:nvCxnSpPr>
        <p:spPr bwMode="auto">
          <a:xfrm>
            <a:off x="3723081" y="4323457"/>
            <a:ext cx="479702" cy="47999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4" name="Straight Connector 253"/>
          <p:cNvCxnSpPr/>
          <p:nvPr/>
        </p:nvCxnSpPr>
        <p:spPr bwMode="auto">
          <a:xfrm>
            <a:off x="5602925" y="2998561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255" name="Group 254"/>
          <p:cNvGrpSpPr/>
          <p:nvPr/>
        </p:nvGrpSpPr>
        <p:grpSpPr>
          <a:xfrm>
            <a:off x="4973307" y="3400463"/>
            <a:ext cx="1259237" cy="933358"/>
            <a:chOff x="8098615" y="2886474"/>
            <a:chExt cx="1259237" cy="933358"/>
          </a:xfrm>
        </p:grpSpPr>
        <p:sp>
          <p:nvSpPr>
            <p:cNvPr id="256" name="Rectangle 255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257" name="Group 256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259" name="Picture 25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260" name="Rectangle 259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258" name="TextBox 257"/>
            <p:cNvSpPr txBox="1"/>
            <p:nvPr/>
          </p:nvSpPr>
          <p:spPr>
            <a:xfrm>
              <a:off x="8106992" y="2886474"/>
              <a:ext cx="12424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cxnSp>
        <p:nvCxnSpPr>
          <p:cNvPr id="244" name="Straight Connector 243"/>
          <p:cNvCxnSpPr/>
          <p:nvPr/>
        </p:nvCxnSpPr>
        <p:spPr bwMode="auto">
          <a:xfrm flipH="1">
            <a:off x="5135161" y="4323457"/>
            <a:ext cx="479702" cy="47999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45" name="Straight Connector 244"/>
          <p:cNvCxnSpPr/>
          <p:nvPr/>
        </p:nvCxnSpPr>
        <p:spPr bwMode="auto">
          <a:xfrm>
            <a:off x="5590988" y="4323457"/>
            <a:ext cx="479702" cy="47999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3" name="Straight Connector 272"/>
          <p:cNvCxnSpPr/>
          <p:nvPr/>
        </p:nvCxnSpPr>
        <p:spPr bwMode="auto">
          <a:xfrm>
            <a:off x="7581392" y="2998561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274" name="Group 273"/>
          <p:cNvGrpSpPr/>
          <p:nvPr/>
        </p:nvGrpSpPr>
        <p:grpSpPr>
          <a:xfrm>
            <a:off x="6951774" y="3400463"/>
            <a:ext cx="1259237" cy="933358"/>
            <a:chOff x="8098615" y="2886474"/>
            <a:chExt cx="1259237" cy="933358"/>
          </a:xfrm>
        </p:grpSpPr>
        <p:sp>
          <p:nvSpPr>
            <p:cNvPr id="275" name="Rectangle 274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276" name="Group 275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278" name="Picture 27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279" name="Rectangle 278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277" name="TextBox 276"/>
            <p:cNvSpPr txBox="1"/>
            <p:nvPr/>
          </p:nvSpPr>
          <p:spPr>
            <a:xfrm>
              <a:off x="8106992" y="2886474"/>
              <a:ext cx="12424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cxnSp>
        <p:nvCxnSpPr>
          <p:cNvPr id="285" name="Straight Connector 284"/>
          <p:cNvCxnSpPr/>
          <p:nvPr/>
        </p:nvCxnSpPr>
        <p:spPr bwMode="auto">
          <a:xfrm flipH="1">
            <a:off x="7113628" y="4323457"/>
            <a:ext cx="479702" cy="47999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6" name="Straight Connector 285"/>
          <p:cNvCxnSpPr/>
          <p:nvPr/>
        </p:nvCxnSpPr>
        <p:spPr bwMode="auto">
          <a:xfrm>
            <a:off x="7569455" y="4323457"/>
            <a:ext cx="479702" cy="47999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5" name="Straight Connector 264"/>
          <p:cNvCxnSpPr/>
          <p:nvPr/>
        </p:nvCxnSpPr>
        <p:spPr bwMode="auto">
          <a:xfrm>
            <a:off x="9618913" y="2998561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266" name="Group 265"/>
          <p:cNvGrpSpPr/>
          <p:nvPr/>
        </p:nvGrpSpPr>
        <p:grpSpPr>
          <a:xfrm>
            <a:off x="8989295" y="3400463"/>
            <a:ext cx="1259237" cy="933358"/>
            <a:chOff x="8098615" y="2886474"/>
            <a:chExt cx="1259237" cy="933358"/>
          </a:xfrm>
        </p:grpSpPr>
        <p:sp>
          <p:nvSpPr>
            <p:cNvPr id="267" name="Rectangle 266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268" name="Group 267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270" name="Picture 26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271" name="Rectangle 270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269" name="TextBox 268"/>
            <p:cNvSpPr txBox="1"/>
            <p:nvPr/>
          </p:nvSpPr>
          <p:spPr>
            <a:xfrm>
              <a:off x="8106992" y="2886474"/>
              <a:ext cx="12424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cxnSp>
        <p:nvCxnSpPr>
          <p:cNvPr id="288" name="Straight Connector 287"/>
          <p:cNvCxnSpPr/>
          <p:nvPr/>
        </p:nvCxnSpPr>
        <p:spPr bwMode="auto">
          <a:xfrm flipH="1">
            <a:off x="9151149" y="4323457"/>
            <a:ext cx="479702" cy="47999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9" name="Straight Connector 288"/>
          <p:cNvCxnSpPr/>
          <p:nvPr/>
        </p:nvCxnSpPr>
        <p:spPr bwMode="auto">
          <a:xfrm>
            <a:off x="9606976" y="4323457"/>
            <a:ext cx="479702" cy="47999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4" name="Rounded Rectangle 263"/>
          <p:cNvSpPr/>
          <p:nvPr/>
        </p:nvSpPr>
        <p:spPr bwMode="auto">
          <a:xfrm>
            <a:off x="878073" y="1243584"/>
            <a:ext cx="3145175" cy="714366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Step 1: 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DBs detached</a:t>
            </a:r>
            <a:endParaRPr lang="en-US" b="0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11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2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125"/>
          <p:cNvSpPr/>
          <p:nvPr/>
        </p:nvSpPr>
        <p:spPr bwMode="auto">
          <a:xfrm>
            <a:off x="859536" y="1225295"/>
            <a:ext cx="10789920" cy="5486400"/>
          </a:xfrm>
          <a:prstGeom prst="rect">
            <a:avLst/>
          </a:prstGeom>
          <a:solidFill>
            <a:srgbClr val="CCFFCC"/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12" name="Group 114"/>
          <p:cNvGrpSpPr/>
          <p:nvPr/>
        </p:nvGrpSpPr>
        <p:grpSpPr>
          <a:xfrm>
            <a:off x="5469331" y="1329828"/>
            <a:ext cx="1326004" cy="1194569"/>
            <a:chOff x="1011112" y="2592340"/>
            <a:chExt cx="1326004" cy="1194569"/>
          </a:xfrm>
        </p:grpSpPr>
        <p:sp>
          <p:nvSpPr>
            <p:cNvPr id="13" name="Rectangle 210"/>
            <p:cNvSpPr>
              <a:spLocks noChangeArrowheads="1"/>
            </p:cNvSpPr>
            <p:nvPr/>
          </p:nvSpPr>
          <p:spPr bwMode="auto">
            <a:xfrm>
              <a:off x="1055832" y="2592340"/>
              <a:ext cx="1259608" cy="1194569"/>
            </a:xfrm>
            <a:prstGeom prst="rect">
              <a:avLst/>
            </a:prstGeom>
            <a:solidFill>
              <a:schemeClr val="folHlink">
                <a:alpha val="98822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600" dirty="0">
                <a:solidFill>
                  <a:srgbClr val="01020B"/>
                </a:solidFill>
                <a:latin typeface="Arial"/>
                <a:cs typeface="Arial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011112" y="2921077"/>
              <a:ext cx="132600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CONTROL</a:t>
              </a:r>
            </a:p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NODE</a:t>
              </a:r>
            </a:p>
          </p:txBody>
        </p:sp>
      </p:grpSp>
      <p:grpSp>
        <p:nvGrpSpPr>
          <p:cNvPr id="19" name="Group 113"/>
          <p:cNvGrpSpPr/>
          <p:nvPr/>
        </p:nvGrpSpPr>
        <p:grpSpPr>
          <a:xfrm>
            <a:off x="4215172" y="1541687"/>
            <a:ext cx="939681" cy="702948"/>
            <a:chOff x="4723623" y="1929921"/>
            <a:chExt cx="1292666" cy="771716"/>
          </a:xfrm>
        </p:grpSpPr>
        <p:sp>
          <p:nvSpPr>
            <p:cNvPr id="20" name="AutoShape 13"/>
            <p:cNvSpPr>
              <a:spLocks noChangeArrowheads="1"/>
            </p:cNvSpPr>
            <p:nvPr/>
          </p:nvSpPr>
          <p:spPr bwMode="auto">
            <a:xfrm>
              <a:off x="4827829" y="1929921"/>
              <a:ext cx="1068050" cy="771716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800" b="0"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723623" y="2172299"/>
              <a:ext cx="1292666" cy="33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Catalogs</a:t>
              </a:r>
            </a:p>
          </p:txBody>
        </p:sp>
      </p:grpSp>
      <p:cxnSp>
        <p:nvCxnSpPr>
          <p:cNvPr id="22" name="Straight Connector 21"/>
          <p:cNvCxnSpPr/>
          <p:nvPr/>
        </p:nvCxnSpPr>
        <p:spPr bwMode="auto">
          <a:xfrm>
            <a:off x="5071631" y="1893161"/>
            <a:ext cx="450423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0" name="Slide Number Placeholder 67"/>
          <p:cNvSpPr txBox="1">
            <a:spLocks/>
          </p:cNvSpPr>
          <p:nvPr/>
        </p:nvSpPr>
        <p:spPr bwMode="auto">
          <a:xfrm>
            <a:off x="11099799" y="6286500"/>
            <a:ext cx="92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b="0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5pPr>
            <a:lvl6pPr marL="22860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6pPr>
            <a:lvl7pPr marL="27432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7pPr>
            <a:lvl8pPr marL="32004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8pPr>
            <a:lvl9pPr marL="36576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9pPr>
          </a:lstStyle>
          <a:p>
            <a:fld id="{E98DCB10-97A4-405D-8E23-559299D9D189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80" name="Title 79"/>
          <p:cNvSpPr>
            <a:spLocks noGrp="1"/>
          </p:cNvSpPr>
          <p:nvPr>
            <p:ph type="title"/>
          </p:nvPr>
        </p:nvSpPr>
        <p:spPr>
          <a:xfrm>
            <a:off x="731520" y="0"/>
            <a:ext cx="10363200" cy="1143000"/>
          </a:xfrm>
        </p:spPr>
        <p:txBody>
          <a:bodyPr/>
          <a:lstStyle/>
          <a:p>
            <a:r>
              <a:rPr lang="en-US" dirty="0"/>
              <a:t>Scaling Up to DWU 400</a:t>
            </a:r>
          </a:p>
        </p:txBody>
      </p:sp>
      <p:cxnSp>
        <p:nvCxnSpPr>
          <p:cNvPr id="112" name="Straight Connector 111"/>
          <p:cNvCxnSpPr/>
          <p:nvPr/>
        </p:nvCxnSpPr>
        <p:spPr bwMode="auto">
          <a:xfrm>
            <a:off x="2974345" y="3007282"/>
            <a:ext cx="7304778" cy="2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9" name="Straight Connector 108"/>
          <p:cNvCxnSpPr/>
          <p:nvPr/>
        </p:nvCxnSpPr>
        <p:spPr bwMode="auto">
          <a:xfrm>
            <a:off x="6143855" y="2523002"/>
            <a:ext cx="0" cy="484280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128" name="Group 127"/>
          <p:cNvGrpSpPr/>
          <p:nvPr/>
        </p:nvGrpSpPr>
        <p:grpSpPr>
          <a:xfrm>
            <a:off x="1470334" y="4586451"/>
            <a:ext cx="9325446" cy="1416143"/>
            <a:chOff x="768608" y="5387545"/>
            <a:chExt cx="9325446" cy="1416143"/>
          </a:xfrm>
        </p:grpSpPr>
        <p:sp>
          <p:nvSpPr>
            <p:cNvPr id="138" name="Rounded Rectangle 137"/>
            <p:cNvSpPr/>
            <p:nvPr/>
          </p:nvSpPr>
          <p:spPr bwMode="auto">
            <a:xfrm>
              <a:off x="950054" y="5387545"/>
              <a:ext cx="9144000" cy="1416143"/>
            </a:xfrm>
            <a:prstGeom prst="roundRect">
              <a:avLst/>
            </a:prstGeom>
            <a:solidFill>
              <a:schemeClr val="accent2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139" name="TextBox 138"/>
            <p:cNvSpPr txBox="1"/>
            <p:nvPr/>
          </p:nvSpPr>
          <p:spPr>
            <a:xfrm>
              <a:off x="768608" y="5715309"/>
              <a:ext cx="150401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1020B"/>
                  </a:solidFill>
                  <a:latin typeface="Arial"/>
                  <a:cs typeface="Arial"/>
                </a:rPr>
                <a:t>AZURE</a:t>
              </a:r>
            </a:p>
            <a:p>
              <a:pPr algn="ctr"/>
              <a:r>
                <a:rPr lang="en-US" sz="1600" dirty="0">
                  <a:solidFill>
                    <a:srgbClr val="01020B"/>
                  </a:solidFill>
                  <a:latin typeface="Arial"/>
                  <a:cs typeface="Arial"/>
                </a:rPr>
                <a:t>PREMIUM</a:t>
              </a:r>
              <a:br>
                <a:rPr lang="en-US" sz="1600" dirty="0">
                  <a:solidFill>
                    <a:srgbClr val="01020B"/>
                  </a:solidFill>
                  <a:latin typeface="Arial"/>
                  <a:cs typeface="Arial"/>
                </a:rPr>
              </a:br>
              <a:r>
                <a:rPr lang="en-US" sz="1600" dirty="0">
                  <a:solidFill>
                    <a:srgbClr val="01020B"/>
                  </a:solidFill>
                  <a:latin typeface="Arial"/>
                  <a:cs typeface="Arial"/>
                </a:rPr>
                <a:t>STORAGE</a:t>
              </a: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2819212" y="4718143"/>
            <a:ext cx="7769039" cy="1097281"/>
            <a:chOff x="2292412" y="5519237"/>
            <a:chExt cx="7769039" cy="1097281"/>
          </a:xfrm>
        </p:grpSpPr>
        <p:sp>
          <p:nvSpPr>
            <p:cNvPr id="132" name="AutoShape 13"/>
            <p:cNvSpPr>
              <a:spLocks noChangeArrowheads="1"/>
            </p:cNvSpPr>
            <p:nvPr/>
          </p:nvSpPr>
          <p:spPr bwMode="auto">
            <a:xfrm>
              <a:off x="4262936" y="5519238"/>
              <a:ext cx="872208" cy="1097280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b="0">
                <a:latin typeface="Arial" charset="0"/>
              </a:endParaRPr>
            </a:p>
          </p:txBody>
        </p:sp>
        <p:sp>
          <p:nvSpPr>
            <p:cNvPr id="130" name="AutoShape 13"/>
            <p:cNvSpPr>
              <a:spLocks noChangeArrowheads="1"/>
            </p:cNvSpPr>
            <p:nvPr/>
          </p:nvSpPr>
          <p:spPr bwMode="auto">
            <a:xfrm>
              <a:off x="2292412" y="5519238"/>
              <a:ext cx="872208" cy="1097280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b="0">
                <a:latin typeface="Arial" charset="0"/>
              </a:endParaRPr>
            </a:p>
          </p:txBody>
        </p:sp>
        <p:sp>
          <p:nvSpPr>
            <p:cNvPr id="131" name="AutoShape 13"/>
            <p:cNvSpPr>
              <a:spLocks noChangeArrowheads="1"/>
            </p:cNvSpPr>
            <p:nvPr/>
          </p:nvSpPr>
          <p:spPr bwMode="auto">
            <a:xfrm>
              <a:off x="3277674" y="5519238"/>
              <a:ext cx="872208" cy="1097280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b="0">
                <a:latin typeface="Arial" charset="0"/>
              </a:endParaRPr>
            </a:p>
          </p:txBody>
        </p:sp>
        <p:sp>
          <p:nvSpPr>
            <p:cNvPr id="133" name="AutoShape 13"/>
            <p:cNvSpPr>
              <a:spLocks noChangeArrowheads="1"/>
            </p:cNvSpPr>
            <p:nvPr/>
          </p:nvSpPr>
          <p:spPr bwMode="auto">
            <a:xfrm>
              <a:off x="5248198" y="5519238"/>
              <a:ext cx="872208" cy="1097280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b="0">
                <a:latin typeface="Arial" charset="0"/>
              </a:endParaRPr>
            </a:p>
          </p:txBody>
        </p:sp>
        <p:sp>
          <p:nvSpPr>
            <p:cNvPr id="134" name="AutoShape 13"/>
            <p:cNvSpPr>
              <a:spLocks noChangeArrowheads="1"/>
            </p:cNvSpPr>
            <p:nvPr/>
          </p:nvSpPr>
          <p:spPr bwMode="auto">
            <a:xfrm>
              <a:off x="6233460" y="5519238"/>
              <a:ext cx="872208" cy="1097280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b="0">
                <a:latin typeface="Arial" charset="0"/>
              </a:endParaRPr>
            </a:p>
          </p:txBody>
        </p:sp>
        <p:sp>
          <p:nvSpPr>
            <p:cNvPr id="135" name="AutoShape 13"/>
            <p:cNvSpPr>
              <a:spLocks noChangeArrowheads="1"/>
            </p:cNvSpPr>
            <p:nvPr/>
          </p:nvSpPr>
          <p:spPr bwMode="auto">
            <a:xfrm>
              <a:off x="7218722" y="5519238"/>
              <a:ext cx="872208" cy="1097280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b="0">
                <a:latin typeface="Arial" charset="0"/>
              </a:endParaRPr>
            </a:p>
          </p:txBody>
        </p:sp>
        <p:sp>
          <p:nvSpPr>
            <p:cNvPr id="136" name="AutoShape 13"/>
            <p:cNvSpPr>
              <a:spLocks noChangeArrowheads="1"/>
            </p:cNvSpPr>
            <p:nvPr/>
          </p:nvSpPr>
          <p:spPr bwMode="auto">
            <a:xfrm>
              <a:off x="8203984" y="5519237"/>
              <a:ext cx="872208" cy="1097280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b="0">
                <a:latin typeface="Arial" charset="0"/>
              </a:endParaRPr>
            </a:p>
          </p:txBody>
        </p:sp>
        <p:sp>
          <p:nvSpPr>
            <p:cNvPr id="137" name="AutoShape 13"/>
            <p:cNvSpPr>
              <a:spLocks noChangeArrowheads="1"/>
            </p:cNvSpPr>
            <p:nvPr/>
          </p:nvSpPr>
          <p:spPr bwMode="auto">
            <a:xfrm>
              <a:off x="9189243" y="5519238"/>
              <a:ext cx="872208" cy="1097280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200" b="0">
                <a:latin typeface="Arial" charset="0"/>
              </a:endParaRPr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2821444" y="5045000"/>
            <a:ext cx="884232" cy="625641"/>
            <a:chOff x="3097833" y="591102"/>
            <a:chExt cx="884232" cy="625641"/>
          </a:xfrm>
        </p:grpSpPr>
        <p:grpSp>
          <p:nvGrpSpPr>
            <p:cNvPr id="147" name="Group 146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</p:grpSpPr>
          <p:sp>
            <p:nvSpPr>
              <p:cNvPr id="152" name="Rectangle 151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53" name="Straight Connector 152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4" name="Straight Connector 153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5" name="Straight Connector 154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6" name="Straight Connector 155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7" name="Straight Connector 156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48" name="Group 147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noFill/>
          </p:grpSpPr>
          <p:sp>
            <p:nvSpPr>
              <p:cNvPr id="149" name="TextBox 148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58" name="Group 157"/>
          <p:cNvGrpSpPr/>
          <p:nvPr/>
        </p:nvGrpSpPr>
        <p:grpSpPr>
          <a:xfrm>
            <a:off x="3815238" y="5045000"/>
            <a:ext cx="884232" cy="625641"/>
            <a:chOff x="3097833" y="591102"/>
            <a:chExt cx="884232" cy="625641"/>
          </a:xfrm>
          <a:solidFill>
            <a:srgbClr val="00FDFF"/>
          </a:solidFill>
        </p:grpSpPr>
        <p:grpSp>
          <p:nvGrpSpPr>
            <p:cNvPr id="159" name="Group 158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64" name="Rectangle 163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65" name="Straight Connector 164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6" name="Straight Connector 165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7" name="Straight Connector 166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8" name="Straight Connector 167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9" name="Straight Connector 168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60" name="Group 159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61" name="TextBox 160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62" name="TextBox 161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63" name="TextBox 162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70" name="Group 169"/>
          <p:cNvGrpSpPr/>
          <p:nvPr/>
        </p:nvGrpSpPr>
        <p:grpSpPr>
          <a:xfrm>
            <a:off x="4794348" y="5045000"/>
            <a:ext cx="884232" cy="625641"/>
            <a:chOff x="3097833" y="591102"/>
            <a:chExt cx="884232" cy="625641"/>
          </a:xfrm>
          <a:solidFill>
            <a:schemeClr val="accent1">
              <a:lumMod val="75000"/>
            </a:schemeClr>
          </a:solidFill>
        </p:grpSpPr>
        <p:grpSp>
          <p:nvGrpSpPr>
            <p:cNvPr id="171" name="Group 170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76" name="Rectangle 175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77" name="Straight Connector 176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78" name="Straight Connector 177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79" name="Straight Connector 178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" name="Straight Connector 179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1" name="Straight Connector 180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72" name="Group 171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73" name="TextBox 172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74" name="TextBox 173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82" name="Group 181"/>
          <p:cNvGrpSpPr/>
          <p:nvPr/>
        </p:nvGrpSpPr>
        <p:grpSpPr>
          <a:xfrm>
            <a:off x="5775483" y="5045000"/>
            <a:ext cx="884232" cy="625641"/>
            <a:chOff x="3097833" y="591102"/>
            <a:chExt cx="884232" cy="625641"/>
          </a:xfrm>
          <a:solidFill>
            <a:srgbClr val="FF0000"/>
          </a:solidFill>
        </p:grpSpPr>
        <p:grpSp>
          <p:nvGrpSpPr>
            <p:cNvPr id="183" name="Group 182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88" name="Rectangle 187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89" name="Straight Connector 188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0" name="Straight Connector 189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1" name="Straight Connector 190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2" name="Straight Connector 191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3" name="Straight Connector 192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84" name="Group 183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85" name="TextBox 184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94" name="Group 193"/>
          <p:cNvGrpSpPr/>
          <p:nvPr/>
        </p:nvGrpSpPr>
        <p:grpSpPr>
          <a:xfrm>
            <a:off x="9729385" y="5045000"/>
            <a:ext cx="884232" cy="625641"/>
            <a:chOff x="3097833" y="591102"/>
            <a:chExt cx="884232" cy="625641"/>
          </a:xfrm>
          <a:solidFill>
            <a:srgbClr val="92D050"/>
          </a:solidFill>
        </p:grpSpPr>
        <p:grpSp>
          <p:nvGrpSpPr>
            <p:cNvPr id="195" name="Group 194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00" name="Rectangle 199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01" name="Straight Connector 200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2" name="Straight Connector 201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3" name="Straight Connector 202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4" name="Straight Connector 203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5" name="Straight Connector 204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96" name="Group 195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97" name="TextBox 196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98" name="TextBox 197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99" name="TextBox 198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06" name="Group 205"/>
          <p:cNvGrpSpPr/>
          <p:nvPr/>
        </p:nvGrpSpPr>
        <p:grpSpPr>
          <a:xfrm>
            <a:off x="6772715" y="5045000"/>
            <a:ext cx="884232" cy="625641"/>
            <a:chOff x="3097833" y="591102"/>
            <a:chExt cx="884232" cy="625641"/>
          </a:xfrm>
          <a:solidFill>
            <a:srgbClr val="B8C1EC"/>
          </a:solidFill>
        </p:grpSpPr>
        <p:grpSp>
          <p:nvGrpSpPr>
            <p:cNvPr id="207" name="Group 206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12" name="Rectangle 211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13" name="Straight Connector 212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4" name="Straight Connector 213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" name="Straight Connector 214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08" name="Group 207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09" name="TextBox 208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10" name="TextBox 209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11" name="TextBox 210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18" name="Group 217"/>
          <p:cNvGrpSpPr/>
          <p:nvPr/>
        </p:nvGrpSpPr>
        <p:grpSpPr>
          <a:xfrm>
            <a:off x="8739557" y="5045000"/>
            <a:ext cx="884232" cy="625641"/>
            <a:chOff x="3097833" y="591102"/>
            <a:chExt cx="884232" cy="625641"/>
          </a:xfrm>
          <a:solidFill>
            <a:srgbClr val="FFC000"/>
          </a:solidFill>
        </p:grpSpPr>
        <p:grpSp>
          <p:nvGrpSpPr>
            <p:cNvPr id="219" name="Group 218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24" name="Rectangle 223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25" name="Straight Connector 224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6" name="Straight Connector 225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7" name="Straight Connector 226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8" name="Straight Connector 227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9" name="Straight Connector 228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20" name="Group 219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21" name="TextBox 220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23" name="TextBox 222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30" name="Group 229"/>
          <p:cNvGrpSpPr/>
          <p:nvPr/>
        </p:nvGrpSpPr>
        <p:grpSpPr>
          <a:xfrm>
            <a:off x="7751579" y="5045000"/>
            <a:ext cx="884232" cy="625641"/>
            <a:chOff x="3097833" y="591102"/>
            <a:chExt cx="884232" cy="625641"/>
          </a:xfrm>
          <a:solidFill>
            <a:srgbClr val="8EFA00"/>
          </a:solidFill>
        </p:grpSpPr>
        <p:grpSp>
          <p:nvGrpSpPr>
            <p:cNvPr id="231" name="Group 230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36" name="Rectangle 235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37" name="Straight Connector 236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8" name="Straight Connector 237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9" name="Straight Connector 238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0" name="Straight Connector 239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1" name="Straight Connector 240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32" name="Group 231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33" name="TextBox 232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34" name="TextBox 233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35" name="TextBox 234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cxnSp>
        <p:nvCxnSpPr>
          <p:cNvPr id="110" name="Straight Connector 109"/>
          <p:cNvCxnSpPr/>
          <p:nvPr/>
        </p:nvCxnSpPr>
        <p:spPr bwMode="auto">
          <a:xfrm>
            <a:off x="3112626" y="2998561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246" name="Group 245"/>
          <p:cNvGrpSpPr>
            <a:grpSpLocks noChangeAspect="1"/>
          </p:cNvGrpSpPr>
          <p:nvPr/>
        </p:nvGrpSpPr>
        <p:grpSpPr>
          <a:xfrm>
            <a:off x="3638093" y="3404898"/>
            <a:ext cx="986928" cy="731520"/>
            <a:chOff x="8098615" y="2886474"/>
            <a:chExt cx="1259237" cy="933358"/>
          </a:xfrm>
        </p:grpSpPr>
        <p:sp>
          <p:nvSpPr>
            <p:cNvPr id="247" name="Rectangle 246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/>
            </a:p>
          </p:txBody>
        </p:sp>
        <p:grpSp>
          <p:nvGrpSpPr>
            <p:cNvPr id="248" name="Group 247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250" name="Picture 24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251" name="Rectangle 250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249" name="TextBox 248"/>
            <p:cNvSpPr txBox="1"/>
            <p:nvPr/>
          </p:nvSpPr>
          <p:spPr>
            <a:xfrm>
              <a:off x="8106992" y="2886474"/>
              <a:ext cx="12424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cxnSp>
        <p:nvCxnSpPr>
          <p:cNvPr id="98" name="Straight Connector 97"/>
          <p:cNvCxnSpPr/>
          <p:nvPr/>
        </p:nvCxnSpPr>
        <p:spPr bwMode="auto">
          <a:xfrm>
            <a:off x="3105958" y="4121437"/>
            <a:ext cx="175864" cy="667034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54" name="Straight Connector 253"/>
          <p:cNvCxnSpPr/>
          <p:nvPr/>
        </p:nvCxnSpPr>
        <p:spPr bwMode="auto">
          <a:xfrm>
            <a:off x="5175968" y="2998561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255" name="Group 254"/>
          <p:cNvGrpSpPr>
            <a:grpSpLocks noChangeAspect="1"/>
          </p:cNvGrpSpPr>
          <p:nvPr/>
        </p:nvGrpSpPr>
        <p:grpSpPr>
          <a:xfrm>
            <a:off x="5718427" y="3404898"/>
            <a:ext cx="986928" cy="731520"/>
            <a:chOff x="8098615" y="2886474"/>
            <a:chExt cx="1259237" cy="933358"/>
          </a:xfrm>
        </p:grpSpPr>
        <p:sp>
          <p:nvSpPr>
            <p:cNvPr id="256" name="Rectangle 255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/>
            </a:p>
          </p:txBody>
        </p:sp>
        <p:grpSp>
          <p:nvGrpSpPr>
            <p:cNvPr id="257" name="Group 256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259" name="Picture 25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260" name="Rectangle 259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258" name="TextBox 257"/>
            <p:cNvSpPr txBox="1"/>
            <p:nvPr/>
          </p:nvSpPr>
          <p:spPr>
            <a:xfrm>
              <a:off x="8106992" y="2886474"/>
              <a:ext cx="12424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cxnSp>
        <p:nvCxnSpPr>
          <p:cNvPr id="245" name="Straight Connector 244"/>
          <p:cNvCxnSpPr/>
          <p:nvPr/>
        </p:nvCxnSpPr>
        <p:spPr bwMode="auto">
          <a:xfrm flipH="1">
            <a:off x="6211102" y="4121437"/>
            <a:ext cx="789" cy="653363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73" name="Straight Connector 272"/>
          <p:cNvCxnSpPr/>
          <p:nvPr/>
        </p:nvCxnSpPr>
        <p:spPr bwMode="auto">
          <a:xfrm>
            <a:off x="7239310" y="2998561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274" name="Group 273"/>
          <p:cNvGrpSpPr>
            <a:grpSpLocks noChangeAspect="1"/>
          </p:cNvGrpSpPr>
          <p:nvPr/>
        </p:nvGrpSpPr>
        <p:grpSpPr>
          <a:xfrm>
            <a:off x="6758594" y="3404898"/>
            <a:ext cx="986928" cy="731520"/>
            <a:chOff x="8098615" y="2886474"/>
            <a:chExt cx="1259237" cy="933358"/>
          </a:xfrm>
        </p:grpSpPr>
        <p:sp>
          <p:nvSpPr>
            <p:cNvPr id="275" name="Rectangle 274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/>
            </a:p>
          </p:txBody>
        </p:sp>
        <p:grpSp>
          <p:nvGrpSpPr>
            <p:cNvPr id="276" name="Group 275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278" name="Picture 277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279" name="Rectangle 278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277" name="TextBox 276"/>
            <p:cNvSpPr txBox="1"/>
            <p:nvPr/>
          </p:nvSpPr>
          <p:spPr>
            <a:xfrm>
              <a:off x="8106992" y="2886474"/>
              <a:ext cx="12424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cxnSp>
        <p:nvCxnSpPr>
          <p:cNvPr id="285" name="Straight Connector 284"/>
          <p:cNvCxnSpPr/>
          <p:nvPr/>
        </p:nvCxnSpPr>
        <p:spPr bwMode="auto">
          <a:xfrm flipH="1">
            <a:off x="7182020" y="4121437"/>
            <a:ext cx="70038" cy="644187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6" name="Straight Connector 285"/>
          <p:cNvCxnSpPr/>
          <p:nvPr/>
        </p:nvCxnSpPr>
        <p:spPr bwMode="auto">
          <a:xfrm flipH="1">
            <a:off x="8189666" y="4121437"/>
            <a:ext cx="102559" cy="623573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65" name="Straight Connector 264"/>
          <p:cNvCxnSpPr/>
          <p:nvPr/>
        </p:nvCxnSpPr>
        <p:spPr bwMode="auto">
          <a:xfrm>
            <a:off x="9302652" y="2998561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266" name="Group 265"/>
          <p:cNvGrpSpPr>
            <a:grpSpLocks noChangeAspect="1"/>
          </p:cNvGrpSpPr>
          <p:nvPr/>
        </p:nvGrpSpPr>
        <p:grpSpPr>
          <a:xfrm>
            <a:off x="7798761" y="3404898"/>
            <a:ext cx="986928" cy="731520"/>
            <a:chOff x="8098615" y="2886474"/>
            <a:chExt cx="1259237" cy="933358"/>
          </a:xfrm>
        </p:grpSpPr>
        <p:sp>
          <p:nvSpPr>
            <p:cNvPr id="267" name="Rectangle 266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/>
            </a:p>
          </p:txBody>
        </p:sp>
        <p:grpSp>
          <p:nvGrpSpPr>
            <p:cNvPr id="268" name="Group 267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270" name="Picture 26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271" name="Rectangle 270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269" name="TextBox 268"/>
            <p:cNvSpPr txBox="1"/>
            <p:nvPr/>
          </p:nvSpPr>
          <p:spPr>
            <a:xfrm>
              <a:off x="8106993" y="2886474"/>
              <a:ext cx="1242483" cy="307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cxnSp>
        <p:nvCxnSpPr>
          <p:cNvPr id="288" name="Straight Connector 287"/>
          <p:cNvCxnSpPr/>
          <p:nvPr/>
        </p:nvCxnSpPr>
        <p:spPr bwMode="auto">
          <a:xfrm flipH="1">
            <a:off x="9151149" y="4121437"/>
            <a:ext cx="181243" cy="667034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289" name="Straight Connector 288"/>
          <p:cNvCxnSpPr/>
          <p:nvPr/>
        </p:nvCxnSpPr>
        <p:spPr bwMode="auto">
          <a:xfrm flipH="1">
            <a:off x="10086678" y="4121437"/>
            <a:ext cx="247645" cy="646420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64" name="Rounded Rectangle 263"/>
          <p:cNvSpPr/>
          <p:nvPr/>
        </p:nvSpPr>
        <p:spPr bwMode="auto">
          <a:xfrm>
            <a:off x="888979" y="1242520"/>
            <a:ext cx="3075652" cy="714366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Step 1: DBs detached</a:t>
            </a:r>
          </a:p>
        </p:txBody>
      </p:sp>
      <p:sp>
        <p:nvSpPr>
          <p:cNvPr id="272" name="Rounded Rectangle 271"/>
          <p:cNvSpPr/>
          <p:nvPr/>
        </p:nvSpPr>
        <p:spPr bwMode="auto">
          <a:xfrm>
            <a:off x="888979" y="2047441"/>
            <a:ext cx="4554755" cy="714366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Step 2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: Four new nodes 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acquired</a:t>
            </a:r>
          </a:p>
        </p:txBody>
      </p:sp>
      <p:grpSp>
        <p:nvGrpSpPr>
          <p:cNvPr id="252" name="Group 251"/>
          <p:cNvGrpSpPr>
            <a:grpSpLocks noChangeAspect="1"/>
          </p:cNvGrpSpPr>
          <p:nvPr/>
        </p:nvGrpSpPr>
        <p:grpSpPr>
          <a:xfrm>
            <a:off x="4678260" y="3404898"/>
            <a:ext cx="986928" cy="731520"/>
            <a:chOff x="8098615" y="2886474"/>
            <a:chExt cx="1259237" cy="933358"/>
          </a:xfrm>
        </p:grpSpPr>
        <p:sp>
          <p:nvSpPr>
            <p:cNvPr id="253" name="Rectangle 252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/>
            </a:p>
          </p:txBody>
        </p:sp>
        <p:grpSp>
          <p:nvGrpSpPr>
            <p:cNvPr id="261" name="Group 260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263" name="Picture 26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281" name="Rectangle 280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262" name="TextBox 261"/>
            <p:cNvSpPr txBox="1"/>
            <p:nvPr/>
          </p:nvSpPr>
          <p:spPr>
            <a:xfrm>
              <a:off x="8106992" y="2886474"/>
              <a:ext cx="12424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grpSp>
        <p:nvGrpSpPr>
          <p:cNvPr id="282" name="Group 281"/>
          <p:cNvGrpSpPr>
            <a:grpSpLocks noChangeAspect="1"/>
          </p:cNvGrpSpPr>
          <p:nvPr/>
        </p:nvGrpSpPr>
        <p:grpSpPr>
          <a:xfrm>
            <a:off x="8838928" y="3404898"/>
            <a:ext cx="986928" cy="731520"/>
            <a:chOff x="8098615" y="2886474"/>
            <a:chExt cx="1259237" cy="933358"/>
          </a:xfrm>
        </p:grpSpPr>
        <p:sp>
          <p:nvSpPr>
            <p:cNvPr id="283" name="Rectangle 282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/>
            </a:p>
          </p:txBody>
        </p:sp>
        <p:grpSp>
          <p:nvGrpSpPr>
            <p:cNvPr id="284" name="Group 283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290" name="Picture 289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291" name="Rectangle 290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287" name="TextBox 286"/>
            <p:cNvSpPr txBox="1"/>
            <p:nvPr/>
          </p:nvSpPr>
          <p:spPr>
            <a:xfrm>
              <a:off x="8106992" y="2886474"/>
              <a:ext cx="12424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grpSp>
        <p:nvGrpSpPr>
          <p:cNvPr id="293" name="Group 292"/>
          <p:cNvGrpSpPr>
            <a:grpSpLocks noChangeAspect="1"/>
          </p:cNvGrpSpPr>
          <p:nvPr/>
        </p:nvGrpSpPr>
        <p:grpSpPr>
          <a:xfrm>
            <a:off x="9879094" y="3404898"/>
            <a:ext cx="986928" cy="731520"/>
            <a:chOff x="8098615" y="2886474"/>
            <a:chExt cx="1259237" cy="933358"/>
          </a:xfrm>
        </p:grpSpPr>
        <p:sp>
          <p:nvSpPr>
            <p:cNvPr id="294" name="Rectangle 293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/>
            </a:p>
          </p:txBody>
        </p:sp>
        <p:grpSp>
          <p:nvGrpSpPr>
            <p:cNvPr id="295" name="Group 294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297" name="Picture 296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298" name="Rectangle 297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296" name="TextBox 295"/>
            <p:cNvSpPr txBox="1"/>
            <p:nvPr/>
          </p:nvSpPr>
          <p:spPr>
            <a:xfrm>
              <a:off x="8106992" y="2886474"/>
              <a:ext cx="12424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grpSp>
        <p:nvGrpSpPr>
          <p:cNvPr id="299" name="Group 298"/>
          <p:cNvGrpSpPr>
            <a:grpSpLocks noChangeAspect="1"/>
          </p:cNvGrpSpPr>
          <p:nvPr/>
        </p:nvGrpSpPr>
        <p:grpSpPr>
          <a:xfrm>
            <a:off x="2597926" y="3404898"/>
            <a:ext cx="986928" cy="731520"/>
            <a:chOff x="8098615" y="2886474"/>
            <a:chExt cx="1259237" cy="933358"/>
          </a:xfrm>
        </p:grpSpPr>
        <p:sp>
          <p:nvSpPr>
            <p:cNvPr id="300" name="Rectangle 299"/>
            <p:cNvSpPr/>
            <p:nvPr/>
          </p:nvSpPr>
          <p:spPr bwMode="auto">
            <a:xfrm>
              <a:off x="8098615" y="2925098"/>
              <a:ext cx="1259237" cy="894734"/>
            </a:xfrm>
            <a:prstGeom prst="rect">
              <a:avLst/>
            </a:prstGeom>
            <a:solidFill>
              <a:srgbClr val="92D050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/>
            </a:p>
          </p:txBody>
        </p:sp>
        <p:grpSp>
          <p:nvGrpSpPr>
            <p:cNvPr id="301" name="Group 300"/>
            <p:cNvGrpSpPr/>
            <p:nvPr/>
          </p:nvGrpSpPr>
          <p:grpSpPr>
            <a:xfrm>
              <a:off x="8179420" y="3206309"/>
              <a:ext cx="1097626" cy="595431"/>
              <a:chOff x="8152324" y="3206309"/>
              <a:chExt cx="1097626" cy="595431"/>
            </a:xfrm>
          </p:grpSpPr>
          <p:pic>
            <p:nvPicPr>
              <p:cNvPr id="303" name="Picture 30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52324" y="3206309"/>
                <a:ext cx="567532" cy="595431"/>
              </a:xfrm>
              <a:prstGeom prst="rect">
                <a:avLst/>
              </a:prstGeom>
            </p:spPr>
          </p:pic>
          <p:sp>
            <p:nvSpPr>
              <p:cNvPr id="304" name="Rectangle 303"/>
              <p:cNvSpPr/>
              <p:nvPr/>
            </p:nvSpPr>
            <p:spPr bwMode="auto">
              <a:xfrm>
                <a:off x="8728233" y="3318385"/>
                <a:ext cx="521717" cy="371279"/>
              </a:xfrm>
              <a:prstGeom prst="rect">
                <a:avLst/>
              </a:prstGeom>
              <a:solidFill>
                <a:srgbClr val="FF9300"/>
              </a:solidFill>
              <a:ln>
                <a:solidFill>
                  <a:srgbClr val="01020B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2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DMS</a:t>
                </a:r>
              </a:p>
            </p:txBody>
          </p:sp>
        </p:grpSp>
        <p:sp>
          <p:nvSpPr>
            <p:cNvPr id="302" name="TextBox 301"/>
            <p:cNvSpPr txBox="1"/>
            <p:nvPr/>
          </p:nvSpPr>
          <p:spPr>
            <a:xfrm>
              <a:off x="8106992" y="2886474"/>
              <a:ext cx="12424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DW Node</a:t>
              </a:r>
            </a:p>
          </p:txBody>
        </p:sp>
      </p:grpSp>
      <p:cxnSp>
        <p:nvCxnSpPr>
          <p:cNvPr id="307" name="Straight Connector 306"/>
          <p:cNvCxnSpPr/>
          <p:nvPr/>
        </p:nvCxnSpPr>
        <p:spPr bwMode="auto">
          <a:xfrm>
            <a:off x="4160866" y="4121437"/>
            <a:ext cx="175864" cy="667034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08" name="Straight Connector 307"/>
          <p:cNvCxnSpPr/>
          <p:nvPr/>
        </p:nvCxnSpPr>
        <p:spPr bwMode="auto">
          <a:xfrm>
            <a:off x="5171724" y="4121437"/>
            <a:ext cx="63775" cy="643157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80" name="Rounded Rectangle 279"/>
          <p:cNvSpPr/>
          <p:nvPr/>
        </p:nvSpPr>
        <p:spPr bwMode="auto">
          <a:xfrm>
            <a:off x="888979" y="2852626"/>
            <a:ext cx="3208542" cy="714366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Step 3: DBs reattached</a:t>
            </a:r>
          </a:p>
        </p:txBody>
      </p:sp>
      <p:sp>
        <p:nvSpPr>
          <p:cNvPr id="242" name="Rounded Rectangle 241"/>
          <p:cNvSpPr/>
          <p:nvPr/>
        </p:nvSpPr>
        <p:spPr bwMode="auto">
          <a:xfrm>
            <a:off x="888979" y="3657283"/>
            <a:ext cx="3218648" cy="714366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Result is a DWU 400</a:t>
            </a:r>
          </a:p>
          <a:p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configuration</a:t>
            </a:r>
          </a:p>
        </p:txBody>
      </p:sp>
      <p:cxnSp>
        <p:nvCxnSpPr>
          <p:cNvPr id="243" name="Straight Connector 242"/>
          <p:cNvCxnSpPr/>
          <p:nvPr/>
        </p:nvCxnSpPr>
        <p:spPr bwMode="auto">
          <a:xfrm>
            <a:off x="8270981" y="2998561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cxnSp>
        <p:nvCxnSpPr>
          <p:cNvPr id="244" name="Straight Connector 243"/>
          <p:cNvCxnSpPr/>
          <p:nvPr/>
        </p:nvCxnSpPr>
        <p:spPr bwMode="auto">
          <a:xfrm>
            <a:off x="10334323" y="3007282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cxnSp>
        <p:nvCxnSpPr>
          <p:cNvPr id="292" name="Straight Connector 291"/>
          <p:cNvCxnSpPr/>
          <p:nvPr/>
        </p:nvCxnSpPr>
        <p:spPr bwMode="auto">
          <a:xfrm>
            <a:off x="6207639" y="3028840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cxnSp>
        <p:nvCxnSpPr>
          <p:cNvPr id="305" name="Straight Connector 304"/>
          <p:cNvCxnSpPr/>
          <p:nvPr/>
        </p:nvCxnSpPr>
        <p:spPr bwMode="auto">
          <a:xfrm>
            <a:off x="4144297" y="2998561"/>
            <a:ext cx="0" cy="376058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803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2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" grpId="0" animBg="1"/>
      <p:bldP spid="24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SQL DW Wrap 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7600" y="1905000"/>
            <a:ext cx="5740400" cy="4114800"/>
          </a:xfrm>
        </p:spPr>
        <p:txBody>
          <a:bodyPr/>
          <a:lstStyle/>
          <a:p>
            <a:r>
              <a:rPr lang="en-US" sz="3200" dirty="0"/>
              <a:t>Nearly full T-SQL surface compatibility. </a:t>
            </a:r>
          </a:p>
          <a:p>
            <a:r>
              <a:rPr lang="en-US" sz="3200" dirty="0"/>
              <a:t>Ability to adjust resources elastically</a:t>
            </a:r>
          </a:p>
          <a:p>
            <a:r>
              <a:rPr lang="en-US" sz="3200" dirty="0"/>
              <a:t>Ability to pause/resume</a:t>
            </a:r>
          </a:p>
          <a:p>
            <a:r>
              <a:rPr lang="en-US" sz="3200" dirty="0"/>
              <a:t>Big Data, No Load query through </a:t>
            </a:r>
            <a:r>
              <a:rPr lang="en-US" sz="3200" dirty="0" err="1"/>
              <a:t>Polybase</a:t>
            </a:r>
            <a:r>
              <a:rPr lang="en-US" sz="3200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831" y="346533"/>
            <a:ext cx="4189046" cy="105953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auto">
          <a:xfrm>
            <a:off x="7399300" y="1582297"/>
            <a:ext cx="3514968" cy="2902226"/>
          </a:xfrm>
          <a:prstGeom prst="rect">
            <a:avLst/>
          </a:prstGeom>
          <a:solidFill>
            <a:srgbClr val="FFDFEF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rgbClr val="000000"/>
                </a:solidFill>
              </a:rPr>
              <a:t>SQL Server T-SQL Surface</a:t>
            </a:r>
            <a:endParaRPr kumimoji="0" lang="en-US" sz="24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7500731" y="2658139"/>
            <a:ext cx="3339548" cy="1754833"/>
          </a:xfrm>
          <a:prstGeom prst="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ahoma" charset="0"/>
              </a:rPr>
              <a:t>SQL DW T-SQL Surface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</a:t>
            </a:r>
            <a:r>
              <a:rPr lang="en-US" dirty="0" err="1"/>
              <a:t>BigQuery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6308" y="1809750"/>
            <a:ext cx="10363200" cy="4114800"/>
          </a:xfrm>
        </p:spPr>
        <p:txBody>
          <a:bodyPr/>
          <a:lstStyle/>
          <a:p>
            <a:r>
              <a:rPr lang="en-US" dirty="0"/>
              <a:t>Separate storage and compute</a:t>
            </a:r>
          </a:p>
          <a:p>
            <a:r>
              <a:rPr lang="en-US" sz="3200" dirty="0"/>
              <a:t>Leverages Google’s internal storage &amp; execution stacks</a:t>
            </a:r>
          </a:p>
          <a:p>
            <a:pPr lvl="1"/>
            <a:r>
              <a:rPr lang="en-US" dirty="0" err="1"/>
              <a:t>Collosus</a:t>
            </a:r>
            <a:r>
              <a:rPr lang="en-US" dirty="0"/>
              <a:t> distributed file system  </a:t>
            </a:r>
          </a:p>
          <a:p>
            <a:pPr lvl="1"/>
            <a:r>
              <a:rPr lang="en-US" dirty="0" err="1"/>
              <a:t>DremelX</a:t>
            </a:r>
            <a:r>
              <a:rPr lang="en-US" dirty="0"/>
              <a:t> query executor</a:t>
            </a:r>
          </a:p>
          <a:p>
            <a:pPr lvl="1"/>
            <a:r>
              <a:rPr lang="en-US" dirty="0"/>
              <a:t>Jupiter networking stack</a:t>
            </a:r>
          </a:p>
          <a:p>
            <a:pPr lvl="1"/>
            <a:r>
              <a:rPr lang="en-US" dirty="0"/>
              <a:t>Borg resource allocator</a:t>
            </a:r>
          </a:p>
          <a:p>
            <a:r>
              <a:rPr lang="en-US" dirty="0"/>
              <a:t>No knobs, no indices, …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112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BigQuery</a:t>
            </a:r>
            <a:r>
              <a:rPr lang="en-US" dirty="0"/>
              <a:t>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7600" y="1695994"/>
            <a:ext cx="10363200" cy="4114800"/>
          </a:xfrm>
        </p:spPr>
        <p:txBody>
          <a:bodyPr/>
          <a:lstStyle/>
          <a:p>
            <a:r>
              <a:rPr lang="en-US" sz="3200" dirty="0"/>
              <a:t>Stored in </a:t>
            </a:r>
            <a:r>
              <a:rPr lang="en-US" sz="3200" dirty="0" err="1"/>
              <a:t>Collosus</a:t>
            </a:r>
            <a:r>
              <a:rPr lang="en-US" sz="3200" dirty="0"/>
              <a:t> FS</a:t>
            </a:r>
          </a:p>
          <a:p>
            <a:pPr lvl="1"/>
            <a:r>
              <a:rPr lang="en-US" sz="2400" dirty="0"/>
              <a:t>Partitioned by day (optionally)</a:t>
            </a:r>
          </a:p>
          <a:p>
            <a:r>
              <a:rPr lang="en-US" sz="3200" dirty="0"/>
              <a:t>Columnar storage (Capacitor)</a:t>
            </a:r>
            <a:endParaRPr lang="en-US" sz="2400" dirty="0"/>
          </a:p>
          <a:p>
            <a:pPr lvl="1"/>
            <a:r>
              <a:rPr lang="en-US" sz="2400" dirty="0"/>
              <a:t>RLE compression</a:t>
            </a:r>
          </a:p>
          <a:p>
            <a:pPr lvl="1"/>
            <a:r>
              <a:rPr lang="en-US" sz="2400" dirty="0"/>
              <a:t>Sampling used to pick sort order</a:t>
            </a:r>
          </a:p>
          <a:p>
            <a:pPr lvl="1"/>
            <a:r>
              <a:rPr lang="en-US" sz="2400" dirty="0"/>
              <a:t>Columns partitioned across multiple disks</a:t>
            </a:r>
          </a:p>
          <a:p>
            <a:r>
              <a:rPr lang="en-US" sz="3200" dirty="0"/>
              <a:t>Also “external” tables </a:t>
            </a:r>
          </a:p>
          <a:p>
            <a:pPr lvl="1"/>
            <a:r>
              <a:rPr lang="en-US" sz="2400" dirty="0"/>
              <a:t>JSON, CSV, &amp; Avro formats</a:t>
            </a:r>
          </a:p>
          <a:p>
            <a:pPr lvl="1"/>
            <a:r>
              <a:rPr lang="en-US" sz="2400" dirty="0"/>
              <a:t>Google Drive and Cloud Storage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64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roup 49"/>
          <p:cNvGrpSpPr/>
          <p:nvPr/>
        </p:nvGrpSpPr>
        <p:grpSpPr>
          <a:xfrm>
            <a:off x="-115211" y="1687152"/>
            <a:ext cx="7609704" cy="4627666"/>
            <a:chOff x="2030525" y="1135017"/>
            <a:chExt cx="7609704" cy="4627666"/>
          </a:xfrm>
        </p:grpSpPr>
        <p:cxnSp>
          <p:nvCxnSpPr>
            <p:cNvPr id="51" name="Straight Connector 50"/>
            <p:cNvCxnSpPr/>
            <p:nvPr/>
          </p:nvCxnSpPr>
          <p:spPr bwMode="auto">
            <a:xfrm>
              <a:off x="3775046" y="5110632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2" name="Straight Connector 51"/>
            <p:cNvCxnSpPr/>
            <p:nvPr/>
          </p:nvCxnSpPr>
          <p:spPr bwMode="auto">
            <a:xfrm>
              <a:off x="5198233" y="5110632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Straight Connector 52"/>
            <p:cNvCxnSpPr/>
            <p:nvPr/>
          </p:nvCxnSpPr>
          <p:spPr bwMode="auto">
            <a:xfrm>
              <a:off x="6621419" y="5110632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54" name="Group 53"/>
            <p:cNvGrpSpPr/>
            <p:nvPr/>
          </p:nvGrpSpPr>
          <p:grpSpPr>
            <a:xfrm>
              <a:off x="2030525" y="1135017"/>
              <a:ext cx="7609704" cy="4627666"/>
              <a:chOff x="1795394" y="1370271"/>
              <a:chExt cx="7609704" cy="4627666"/>
            </a:xfrm>
          </p:grpSpPr>
          <p:sp>
            <p:nvSpPr>
              <p:cNvPr id="55" name="TextBox 54"/>
              <p:cNvSpPr txBox="1"/>
              <p:nvPr/>
            </p:nvSpPr>
            <p:spPr>
              <a:xfrm flipH="1">
                <a:off x="1827604" y="1370271"/>
                <a:ext cx="2630306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Complexity</a:t>
                </a:r>
              </a:p>
              <a:p>
                <a:pPr algn="ctr"/>
                <a:r>
                  <a:rPr lang="en-US" sz="20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(deployment &amp; operational)</a:t>
                </a: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 flipH="1">
                <a:off x="6692291" y="5322408"/>
                <a:ext cx="271280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Cost (capex + </a:t>
                </a:r>
                <a:r>
                  <a:rPr lang="en-US" sz="2000" dirty="0" err="1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opex</a:t>
                </a:r>
                <a:r>
                  <a:rPr lang="en-US" sz="20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)</a:t>
                </a:r>
              </a:p>
            </p:txBody>
          </p:sp>
          <p:grpSp>
            <p:nvGrpSpPr>
              <p:cNvPr id="57" name="Group 56"/>
              <p:cNvGrpSpPr/>
              <p:nvPr/>
            </p:nvGrpSpPr>
            <p:grpSpPr>
              <a:xfrm>
                <a:off x="1795394" y="2293215"/>
                <a:ext cx="4992984" cy="3704722"/>
                <a:chOff x="1795394" y="2293215"/>
                <a:chExt cx="4992984" cy="3704722"/>
              </a:xfrm>
            </p:grpSpPr>
            <p:sp>
              <p:nvSpPr>
                <p:cNvPr id="58" name="TextBox 57"/>
                <p:cNvSpPr txBox="1"/>
                <p:nvPr/>
              </p:nvSpPr>
              <p:spPr>
                <a:xfrm>
                  <a:off x="1795394" y="4869228"/>
                  <a:ext cx="111551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Low</a:t>
                  </a:r>
                </a:p>
              </p:txBody>
            </p:sp>
            <p:sp>
              <p:nvSpPr>
                <p:cNvPr id="59" name="TextBox 58"/>
                <p:cNvSpPr txBox="1"/>
                <p:nvPr/>
              </p:nvSpPr>
              <p:spPr>
                <a:xfrm>
                  <a:off x="1917973" y="3768066"/>
                  <a:ext cx="102594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Medium</a:t>
                  </a:r>
                </a:p>
              </p:txBody>
            </p:sp>
            <p:grpSp>
              <p:nvGrpSpPr>
                <p:cNvPr id="60" name="Group 59"/>
                <p:cNvGrpSpPr/>
                <p:nvPr/>
              </p:nvGrpSpPr>
              <p:grpSpPr>
                <a:xfrm>
                  <a:off x="2903666" y="2293215"/>
                  <a:ext cx="3884712" cy="3704722"/>
                  <a:chOff x="2903666" y="2293215"/>
                  <a:chExt cx="3884712" cy="3704722"/>
                </a:xfrm>
              </p:grpSpPr>
              <p:sp>
                <p:nvSpPr>
                  <p:cNvPr id="62" name="TextBox 61"/>
                  <p:cNvSpPr txBox="1"/>
                  <p:nvPr/>
                </p:nvSpPr>
                <p:spPr>
                  <a:xfrm>
                    <a:off x="3201936" y="5659383"/>
                    <a:ext cx="675958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Low</a:t>
                    </a:r>
                  </a:p>
                </p:txBody>
              </p:sp>
              <p:sp>
                <p:nvSpPr>
                  <p:cNvPr id="63" name="TextBox 62"/>
                  <p:cNvSpPr txBox="1"/>
                  <p:nvPr/>
                </p:nvSpPr>
                <p:spPr>
                  <a:xfrm>
                    <a:off x="4457910" y="5659383"/>
                    <a:ext cx="990827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Medium</a:t>
                    </a:r>
                    <a:endPara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6048309" y="5659383"/>
                    <a:ext cx="675958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High</a:t>
                    </a:r>
                  </a:p>
                </p:txBody>
              </p:sp>
              <p:grpSp>
                <p:nvGrpSpPr>
                  <p:cNvPr id="65" name="Group 64"/>
                  <p:cNvGrpSpPr/>
                  <p:nvPr/>
                </p:nvGrpSpPr>
                <p:grpSpPr>
                  <a:xfrm>
                    <a:off x="2903666" y="2293215"/>
                    <a:ext cx="3884712" cy="3235234"/>
                    <a:chOff x="2903666" y="2293215"/>
                    <a:chExt cx="3884712" cy="3235234"/>
                  </a:xfrm>
                </p:grpSpPr>
                <p:cxnSp>
                  <p:nvCxnSpPr>
                    <p:cNvPr id="66" name="Straight Arrow Connector 65"/>
                    <p:cNvCxnSpPr/>
                    <p:nvPr/>
                  </p:nvCxnSpPr>
                  <p:spPr bwMode="auto">
                    <a:xfrm>
                      <a:off x="3107555" y="5522463"/>
                      <a:ext cx="3680823" cy="0"/>
                    </a:xfrm>
                    <a:prstGeom prst="straightConnector1">
                      <a:avLst/>
                    </a:prstGeom>
                    <a:solidFill>
                      <a:schemeClr val="accent1"/>
                    </a:solidFill>
                    <a:ln w="41275" cap="flat" cmpd="sng" algn="ctr">
                      <a:solidFill>
                        <a:srgbClr val="0432FF"/>
                      </a:solidFill>
                      <a:prstDash val="solid"/>
                      <a:round/>
                      <a:headEnd type="none" w="med" len="med"/>
                      <a:tailEnd type="triangle"/>
                    </a:ln>
                    <a:effectLst/>
                  </p:spPr>
                </p:cxnSp>
                <p:grpSp>
                  <p:nvGrpSpPr>
                    <p:cNvPr id="67" name="Group 66"/>
                    <p:cNvGrpSpPr/>
                    <p:nvPr/>
                  </p:nvGrpSpPr>
                  <p:grpSpPr>
                    <a:xfrm>
                      <a:off x="2903666" y="2293215"/>
                      <a:ext cx="395552" cy="3235234"/>
                      <a:chOff x="2903666" y="2293215"/>
                      <a:chExt cx="395552" cy="3235234"/>
                    </a:xfrm>
                  </p:grpSpPr>
                  <p:cxnSp>
                    <p:nvCxnSpPr>
                      <p:cNvPr id="68" name="Straight Arrow Connector 67"/>
                      <p:cNvCxnSpPr/>
                      <p:nvPr/>
                    </p:nvCxnSpPr>
                    <p:spPr bwMode="auto">
                      <a:xfrm flipV="1">
                        <a:off x="3100717" y="2293215"/>
                        <a:ext cx="1451" cy="3235234"/>
                      </a:xfrm>
                      <a:prstGeom prst="straightConnector1">
                        <a:avLst/>
                      </a:prstGeom>
                      <a:solidFill>
                        <a:schemeClr val="accent1"/>
                      </a:solidFill>
                      <a:ln w="41275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triangle"/>
                      </a:ln>
                      <a:effectLst/>
                    </p:spPr>
                  </p:cxnSp>
                  <p:cxnSp>
                    <p:nvCxnSpPr>
                      <p:cNvPr id="69" name="Straight Connector 68"/>
                      <p:cNvCxnSpPr/>
                      <p:nvPr/>
                    </p:nvCxnSpPr>
                    <p:spPr bwMode="auto">
                      <a:xfrm flipH="1" flipV="1">
                        <a:off x="2903666" y="5038506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0" name="Straight Connector 69"/>
                      <p:cNvCxnSpPr/>
                      <p:nvPr/>
                    </p:nvCxnSpPr>
                    <p:spPr bwMode="auto">
                      <a:xfrm flipH="1" flipV="1">
                        <a:off x="2903666" y="3937344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1" name="Straight Connector 70"/>
                      <p:cNvCxnSpPr/>
                      <p:nvPr/>
                    </p:nvCxnSpPr>
                    <p:spPr bwMode="auto">
                      <a:xfrm flipH="1" flipV="1">
                        <a:off x="2903666" y="2728410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</p:grpSp>
            <p:sp>
              <p:nvSpPr>
                <p:cNvPr id="61" name="TextBox 60"/>
                <p:cNvSpPr txBox="1"/>
                <p:nvPr/>
              </p:nvSpPr>
              <p:spPr>
                <a:xfrm>
                  <a:off x="1917973" y="2560341"/>
                  <a:ext cx="102594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High</a:t>
                  </a:r>
                </a:p>
              </p:txBody>
            </p:sp>
          </p:grpSp>
        </p:grpSp>
      </p:grpSp>
      <p:grpSp>
        <p:nvGrpSpPr>
          <p:cNvPr id="17" name="Group 16"/>
          <p:cNvGrpSpPr/>
          <p:nvPr/>
        </p:nvGrpSpPr>
        <p:grpSpPr>
          <a:xfrm>
            <a:off x="4337390" y="4665776"/>
            <a:ext cx="1669326" cy="369332"/>
            <a:chOff x="4026080" y="3778490"/>
            <a:chExt cx="1669326" cy="369332"/>
          </a:xfrm>
        </p:grpSpPr>
        <p:sp>
          <p:nvSpPr>
            <p:cNvPr id="15" name="TextBox 14"/>
            <p:cNvSpPr txBox="1"/>
            <p:nvPr/>
          </p:nvSpPr>
          <p:spPr>
            <a:xfrm flipH="1">
              <a:off x="4370614" y="3778490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Appliance</a:t>
              </a:r>
            </a:p>
          </p:txBody>
        </p:sp>
        <p:sp>
          <p:nvSpPr>
            <p:cNvPr id="16" name="Oval 15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2762488" y="2906967"/>
            <a:ext cx="1669326" cy="369332"/>
            <a:chOff x="4026080" y="3778490"/>
            <a:chExt cx="1669326" cy="369332"/>
          </a:xfrm>
        </p:grpSpPr>
        <p:sp>
          <p:nvSpPr>
            <p:cNvPr id="20" name="TextBox 19"/>
            <p:cNvSpPr txBox="1"/>
            <p:nvPr/>
          </p:nvSpPr>
          <p:spPr>
            <a:xfrm flipH="1">
              <a:off x="4370614" y="3778490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RYO</a:t>
              </a:r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1450838" y="5197103"/>
            <a:ext cx="1918880" cy="369332"/>
            <a:chOff x="4026080" y="3778490"/>
            <a:chExt cx="1918880" cy="369332"/>
          </a:xfrm>
        </p:grpSpPr>
        <p:sp>
          <p:nvSpPr>
            <p:cNvPr id="23" name="TextBox 22"/>
            <p:cNvSpPr txBox="1"/>
            <p:nvPr/>
          </p:nvSpPr>
          <p:spPr>
            <a:xfrm flipH="1">
              <a:off x="4370614" y="3778490"/>
              <a:ext cx="15743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CLOUD DW</a:t>
              </a:r>
            </a:p>
          </p:txBody>
        </p:sp>
        <p:sp>
          <p:nvSpPr>
            <p:cNvPr id="24" name="Oval 23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  <p:sp>
        <p:nvSpPr>
          <p:cNvPr id="28" name="Rectangle 27"/>
          <p:cNvSpPr/>
          <p:nvPr/>
        </p:nvSpPr>
        <p:spPr>
          <a:xfrm>
            <a:off x="6523745" y="3940806"/>
            <a:ext cx="4828902" cy="1631216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800" b="0" dirty="0">
                <a:solidFill>
                  <a:srgbClr val="01020B"/>
                </a:solidFill>
                <a:latin typeface="Arial" charset="0"/>
              </a:rPr>
              <a:t>Buy an appliance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Teradata, Microsoft APS, </a:t>
            </a:r>
            <a:r>
              <a:rPr lang="en-US" sz="1800" b="0" dirty="0" err="1">
                <a:solidFill>
                  <a:srgbClr val="01020B"/>
                </a:solidFill>
                <a:latin typeface="Arial" charset="0"/>
              </a:rPr>
              <a:t>Netezza</a:t>
            </a:r>
            <a:endParaRPr lang="en-US" sz="1800" b="0" dirty="0">
              <a:solidFill>
                <a:srgbClr val="01020B"/>
              </a:solidFill>
              <a:latin typeface="Arial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High capex, low </a:t>
            </a:r>
            <a:r>
              <a:rPr lang="en-US" sz="1800" b="0" dirty="0" err="1">
                <a:solidFill>
                  <a:srgbClr val="01020B"/>
                </a:solidFill>
                <a:latin typeface="Arial" charset="0"/>
              </a:rPr>
              <a:t>opex</a:t>
            </a:r>
            <a:endParaRPr lang="en-US" sz="1800" b="0" dirty="0">
              <a:solidFill>
                <a:srgbClr val="01020B"/>
              </a:solidFill>
              <a:latin typeface="Arial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Low complexity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Gold standard for performance</a:t>
            </a:r>
          </a:p>
        </p:txBody>
      </p:sp>
      <p:sp>
        <p:nvSpPr>
          <p:cNvPr id="29" name="Rectangle 28"/>
          <p:cNvSpPr/>
          <p:nvPr/>
        </p:nvSpPr>
        <p:spPr>
          <a:xfrm>
            <a:off x="6081357" y="2032591"/>
            <a:ext cx="4828902" cy="1908215"/>
          </a:xfrm>
          <a:prstGeom prst="rect">
            <a:avLst/>
          </a:prstGeom>
          <a:solidFill>
            <a:srgbClr val="CCFFCC"/>
          </a:solidFill>
          <a:ln w="19050"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800" b="0" dirty="0">
                <a:solidFill>
                  <a:srgbClr val="01020B"/>
                </a:solidFill>
                <a:latin typeface="Arial" charset="0"/>
              </a:rPr>
              <a:t>Roll-your-own (RYO)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Buy &amp; install a cluster of servers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Buy, install, &amp; configure software (Vertica, </a:t>
            </a:r>
            <a:r>
              <a:rPr lang="en-US" sz="1800" b="0" dirty="0" err="1">
                <a:solidFill>
                  <a:srgbClr val="01020B"/>
                </a:solidFill>
                <a:latin typeface="Arial" charset="0"/>
              </a:rPr>
              <a:t>Asterdata</a:t>
            </a: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, </a:t>
            </a:r>
            <a:r>
              <a:rPr lang="en-US" sz="1800" b="0" dirty="0" err="1">
                <a:solidFill>
                  <a:srgbClr val="01020B"/>
                </a:solidFill>
                <a:latin typeface="Arial" charset="0"/>
              </a:rPr>
              <a:t>Greenplum</a:t>
            </a: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, …)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High complexity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Medium capex and </a:t>
            </a:r>
            <a:r>
              <a:rPr lang="en-US" sz="1800" b="0" dirty="0" err="1">
                <a:solidFill>
                  <a:srgbClr val="01020B"/>
                </a:solidFill>
                <a:latin typeface="Arial" charset="0"/>
              </a:rPr>
              <a:t>opex</a:t>
            </a:r>
            <a:endParaRPr lang="en-US" sz="1800" b="0" dirty="0">
              <a:solidFill>
                <a:srgbClr val="01020B"/>
              </a:solidFill>
              <a:latin typeface="Arial" charset="0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5107810" y="3176628"/>
            <a:ext cx="4828902" cy="523220"/>
          </a:xfrm>
          <a:prstGeom prst="rect">
            <a:avLst/>
          </a:prstGeom>
          <a:solidFill>
            <a:srgbClr val="FF0000"/>
          </a:solidFill>
          <a:ln w="19050"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800" b="0" dirty="0">
                <a:solidFill>
                  <a:srgbClr val="01020B"/>
                </a:solidFill>
                <a:latin typeface="Arial" charset="0"/>
              </a:rPr>
              <a:t>Only 2 options 5 years ago!</a:t>
            </a:r>
            <a:endParaRPr lang="en-US" sz="1800" b="0" dirty="0">
              <a:solidFill>
                <a:srgbClr val="01020B"/>
              </a:solidFill>
              <a:latin typeface="Arial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10,000 ft. view: Complexity vs Cost</a:t>
            </a:r>
          </a:p>
        </p:txBody>
      </p:sp>
      <p:sp>
        <p:nvSpPr>
          <p:cNvPr id="30" name="Rectangle 29"/>
          <p:cNvSpPr/>
          <p:nvPr/>
        </p:nvSpPr>
        <p:spPr>
          <a:xfrm>
            <a:off x="3971062" y="2526496"/>
            <a:ext cx="6222026" cy="1354217"/>
          </a:xfrm>
          <a:prstGeom prst="rect">
            <a:avLst/>
          </a:prstGeom>
          <a:solidFill>
            <a:srgbClr val="FEA105"/>
          </a:solidFill>
          <a:ln w="19050"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800" b="0" dirty="0">
                <a:solidFill>
                  <a:srgbClr val="01020B"/>
                </a:solidFill>
                <a:latin typeface="Arial" charset="0"/>
              </a:rPr>
              <a:t>Use a SAAS DW in the cloud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AWS Redshift, MSFT SQL DW, Snowflake, </a:t>
            </a:r>
            <a:r>
              <a:rPr lang="en-US" sz="1800" b="0" dirty="0" err="1">
                <a:solidFill>
                  <a:srgbClr val="01020B"/>
                </a:solidFill>
                <a:latin typeface="Arial" charset="0"/>
              </a:rPr>
              <a:t>BigQuery</a:t>
            </a:r>
            <a:endParaRPr lang="en-US" sz="1800" b="0" dirty="0">
              <a:solidFill>
                <a:srgbClr val="01020B"/>
              </a:solidFill>
              <a:latin typeface="Arial" charset="0"/>
            </a:endParaRP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Low complexity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No capex,  low </a:t>
            </a:r>
            <a:r>
              <a:rPr lang="en-US" sz="1800" b="0" dirty="0" err="1">
                <a:solidFill>
                  <a:srgbClr val="01020B"/>
                </a:solidFill>
                <a:latin typeface="Arial" charset="0"/>
              </a:rPr>
              <a:t>opex</a:t>
            </a:r>
            <a:endParaRPr lang="en-US" sz="1800" b="0" dirty="0">
              <a:solidFill>
                <a:srgbClr val="01020B"/>
              </a:solidFill>
              <a:latin typeface="Aria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9" name="Rectangle 38"/>
          <p:cNvSpPr/>
          <p:nvPr/>
        </p:nvSpPr>
        <p:spPr>
          <a:xfrm>
            <a:off x="5436745" y="1982434"/>
            <a:ext cx="4828902" cy="2185214"/>
          </a:xfrm>
          <a:prstGeom prst="rect">
            <a:avLst/>
          </a:prstGeom>
          <a:solidFill>
            <a:schemeClr val="bg2"/>
          </a:solidFill>
          <a:ln w="19050"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800" b="0" dirty="0">
                <a:solidFill>
                  <a:srgbClr val="01020B"/>
                </a:solidFill>
                <a:latin typeface="Arial" charset="0"/>
              </a:rPr>
              <a:t>Roll-your-own-Cloud (RYOC)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Rent a cluster of cloud servers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Buy, install, &amp; configure software (Spark, Hive, Vertica, </a:t>
            </a:r>
            <a:r>
              <a:rPr lang="en-US" sz="1800" b="0" dirty="0" err="1">
                <a:solidFill>
                  <a:srgbClr val="01020B"/>
                </a:solidFill>
                <a:latin typeface="Arial" charset="0"/>
              </a:rPr>
              <a:t>Asterdata</a:t>
            </a: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, </a:t>
            </a:r>
            <a:r>
              <a:rPr lang="en-US" sz="1800" b="0" dirty="0" err="1">
                <a:solidFill>
                  <a:srgbClr val="01020B"/>
                </a:solidFill>
                <a:latin typeface="Arial" charset="0"/>
              </a:rPr>
              <a:t>Greenplum</a:t>
            </a: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, …)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Medium to high complexity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Low capex 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Medium </a:t>
            </a:r>
            <a:r>
              <a:rPr lang="en-US" sz="1800" b="0" dirty="0" err="1">
                <a:solidFill>
                  <a:srgbClr val="01020B"/>
                </a:solidFill>
                <a:latin typeface="Arial" charset="0"/>
              </a:rPr>
              <a:t>opex</a:t>
            </a:r>
            <a:endParaRPr lang="en-US" sz="1800" b="0" dirty="0">
              <a:solidFill>
                <a:srgbClr val="01020B"/>
              </a:solidFill>
              <a:latin typeface="Arial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2055603" y="3756496"/>
            <a:ext cx="1669326" cy="369332"/>
            <a:chOff x="4026080" y="3778490"/>
            <a:chExt cx="1669326" cy="369332"/>
          </a:xfrm>
        </p:grpSpPr>
        <p:sp>
          <p:nvSpPr>
            <p:cNvPr id="41" name="TextBox 40"/>
            <p:cNvSpPr txBox="1"/>
            <p:nvPr/>
          </p:nvSpPr>
          <p:spPr>
            <a:xfrm flipH="1">
              <a:off x="4370614" y="3778490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RYOC</a:t>
              </a:r>
            </a:p>
          </p:txBody>
        </p:sp>
        <p:sp>
          <p:nvSpPr>
            <p:cNvPr id="42" name="Oval 41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96218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8" grpId="1" animBg="1"/>
      <p:bldP spid="29" grpId="0" animBg="1"/>
      <p:bldP spid="29" grpId="1" animBg="1"/>
      <p:bldP spid="31" grpId="0" animBg="1"/>
      <p:bldP spid="31" grpId="1" animBg="1"/>
      <p:bldP spid="30" grpId="0" animBg="1"/>
      <p:bldP spid="39" grpId="0" animBg="1"/>
      <p:bldP spid="39" grpId="1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Execution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011" y="1399842"/>
            <a:ext cx="10363200" cy="536994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/>
              <a:t>SQL queries compiled into a tree of </a:t>
            </a:r>
            <a:r>
              <a:rPr lang="en-US" sz="3200" dirty="0" err="1"/>
              <a:t>DremelX</a:t>
            </a:r>
            <a:r>
              <a:rPr lang="en-US" sz="3200" dirty="0"/>
              <a:t> operators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pPr lvl="1"/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40</a:t>
            </a:fld>
            <a:endParaRPr lang="en-US" dirty="0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1848231" y="2219926"/>
            <a:ext cx="5029200" cy="4410372"/>
            <a:chOff x="2262057" y="868313"/>
            <a:chExt cx="5446501" cy="4776326"/>
          </a:xfrm>
        </p:grpSpPr>
        <p:grpSp>
          <p:nvGrpSpPr>
            <p:cNvPr id="6" name="Group 5"/>
            <p:cNvGrpSpPr/>
            <p:nvPr/>
          </p:nvGrpSpPr>
          <p:grpSpPr>
            <a:xfrm>
              <a:off x="2262058" y="1541242"/>
              <a:ext cx="5431977" cy="951852"/>
              <a:chOff x="2262058" y="1541242"/>
              <a:chExt cx="5431977" cy="951852"/>
            </a:xfrm>
          </p:grpSpPr>
          <p:grpSp>
            <p:nvGrpSpPr>
              <p:cNvPr id="48" name="Group 47"/>
              <p:cNvGrpSpPr/>
              <p:nvPr/>
            </p:nvGrpSpPr>
            <p:grpSpPr>
              <a:xfrm>
                <a:off x="6753510" y="1541242"/>
                <a:ext cx="940525" cy="951852"/>
                <a:chOff x="2934789" y="1688997"/>
                <a:chExt cx="940525" cy="951852"/>
              </a:xfrm>
            </p:grpSpPr>
            <p:sp>
              <p:nvSpPr>
                <p:cNvPr id="61" name="TextBox 60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 err="1">
                      <a:solidFill>
                        <a:schemeClr val="bg1"/>
                      </a:solidFill>
                      <a:latin typeface="+mj-lt"/>
                    </a:rPr>
                    <a:t>Agg</a:t>
                  </a:r>
                  <a:endParaRPr lang="en-US" sz="2000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cxnSp>
              <p:nvCxnSpPr>
                <p:cNvPr id="62" name="Straight Connector 61"/>
                <p:cNvCxnSpPr/>
                <p:nvPr/>
              </p:nvCxnSpPr>
              <p:spPr bwMode="auto">
                <a:xfrm flipH="1" flipV="1">
                  <a:off x="3403967" y="2369464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3" name="Straight Connector 62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49" name="Group 48"/>
              <p:cNvGrpSpPr/>
              <p:nvPr/>
            </p:nvGrpSpPr>
            <p:grpSpPr>
              <a:xfrm>
                <a:off x="2262058" y="1541242"/>
                <a:ext cx="940525" cy="951851"/>
                <a:chOff x="2934789" y="1688997"/>
                <a:chExt cx="940525" cy="951851"/>
              </a:xfrm>
            </p:grpSpPr>
            <p:sp>
              <p:nvSpPr>
                <p:cNvPr id="58" name="TextBox 57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 err="1">
                      <a:solidFill>
                        <a:schemeClr val="bg1"/>
                      </a:solidFill>
                      <a:latin typeface="+mj-lt"/>
                    </a:rPr>
                    <a:t>Agg</a:t>
                  </a:r>
                  <a:endParaRPr lang="en-US" sz="2000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cxnSp>
              <p:nvCxnSpPr>
                <p:cNvPr id="59" name="Straight Connector 58"/>
                <p:cNvCxnSpPr/>
                <p:nvPr/>
              </p:nvCxnSpPr>
              <p:spPr bwMode="auto">
                <a:xfrm flipH="1" flipV="1">
                  <a:off x="3403967" y="2369463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60" name="Straight Connector 59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50" name="Group 49"/>
              <p:cNvGrpSpPr/>
              <p:nvPr/>
            </p:nvGrpSpPr>
            <p:grpSpPr>
              <a:xfrm>
                <a:off x="3759209" y="1541242"/>
                <a:ext cx="940525" cy="951852"/>
                <a:chOff x="2934789" y="1688997"/>
                <a:chExt cx="940525" cy="951852"/>
              </a:xfrm>
            </p:grpSpPr>
            <p:sp>
              <p:nvSpPr>
                <p:cNvPr id="55" name="TextBox 54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 err="1">
                      <a:solidFill>
                        <a:schemeClr val="bg1"/>
                      </a:solidFill>
                      <a:latin typeface="+mj-lt"/>
                    </a:rPr>
                    <a:t>Agg</a:t>
                  </a:r>
                  <a:endParaRPr lang="en-US" sz="2000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cxnSp>
              <p:nvCxnSpPr>
                <p:cNvPr id="56" name="Straight Connector 55"/>
                <p:cNvCxnSpPr/>
                <p:nvPr/>
              </p:nvCxnSpPr>
              <p:spPr bwMode="auto">
                <a:xfrm flipH="1" flipV="1">
                  <a:off x="3403967" y="2369464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7" name="Straight Connector 56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51" name="Group 50"/>
              <p:cNvGrpSpPr/>
              <p:nvPr/>
            </p:nvGrpSpPr>
            <p:grpSpPr>
              <a:xfrm>
                <a:off x="5256360" y="1541242"/>
                <a:ext cx="940525" cy="951852"/>
                <a:chOff x="2934789" y="1688997"/>
                <a:chExt cx="940525" cy="951852"/>
              </a:xfrm>
            </p:grpSpPr>
            <p:sp>
              <p:nvSpPr>
                <p:cNvPr id="52" name="TextBox 51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 err="1">
                      <a:solidFill>
                        <a:schemeClr val="bg1"/>
                      </a:solidFill>
                      <a:latin typeface="+mj-lt"/>
                    </a:rPr>
                    <a:t>Agg</a:t>
                  </a:r>
                  <a:endParaRPr lang="en-US" sz="2000" dirty="0">
                    <a:solidFill>
                      <a:schemeClr val="bg1"/>
                    </a:solidFill>
                    <a:latin typeface="+mj-lt"/>
                  </a:endParaRPr>
                </a:p>
              </p:txBody>
            </p:sp>
            <p:cxnSp>
              <p:nvCxnSpPr>
                <p:cNvPr id="53" name="Straight Connector 52"/>
                <p:cNvCxnSpPr/>
                <p:nvPr/>
              </p:nvCxnSpPr>
              <p:spPr bwMode="auto">
                <a:xfrm flipH="1" flipV="1">
                  <a:off x="3403967" y="2369464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54" name="Straight Connector 53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7" name="TextBox 6"/>
            <p:cNvSpPr txBox="1"/>
            <p:nvPr/>
          </p:nvSpPr>
          <p:spPr>
            <a:xfrm>
              <a:off x="2262058" y="2493093"/>
              <a:ext cx="5431977" cy="433309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  <a:latin typeface="+mj-lt"/>
                </a:rPr>
                <a:t>SHUFFLE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2262058" y="2926463"/>
              <a:ext cx="5431977" cy="923556"/>
              <a:chOff x="2262058" y="1541242"/>
              <a:chExt cx="5431977" cy="923556"/>
            </a:xfrm>
          </p:grpSpPr>
          <p:grpSp>
            <p:nvGrpSpPr>
              <p:cNvPr id="32" name="Group 31"/>
              <p:cNvGrpSpPr/>
              <p:nvPr/>
            </p:nvGrpSpPr>
            <p:grpSpPr>
              <a:xfrm>
                <a:off x="6753510" y="1541242"/>
                <a:ext cx="940525" cy="923556"/>
                <a:chOff x="2934789" y="1688997"/>
                <a:chExt cx="940525" cy="923556"/>
              </a:xfrm>
            </p:grpSpPr>
            <p:sp>
              <p:nvSpPr>
                <p:cNvPr id="45" name="TextBox 44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bg1"/>
                      </a:solidFill>
                      <a:latin typeface="+mj-lt"/>
                    </a:rPr>
                    <a:t>Join</a:t>
                  </a:r>
                </a:p>
              </p:txBody>
            </p:sp>
            <p:cxnSp>
              <p:nvCxnSpPr>
                <p:cNvPr id="46" name="Straight Connector 45"/>
                <p:cNvCxnSpPr/>
                <p:nvPr/>
              </p:nvCxnSpPr>
              <p:spPr bwMode="auto">
                <a:xfrm flipH="1" flipV="1">
                  <a:off x="3403967" y="2341168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7" name="Straight Connector 46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33" name="Group 32"/>
              <p:cNvGrpSpPr/>
              <p:nvPr/>
            </p:nvGrpSpPr>
            <p:grpSpPr>
              <a:xfrm>
                <a:off x="2262058" y="1541242"/>
                <a:ext cx="940525" cy="923556"/>
                <a:chOff x="2934789" y="1688997"/>
                <a:chExt cx="940525" cy="923556"/>
              </a:xfrm>
            </p:grpSpPr>
            <p:sp>
              <p:nvSpPr>
                <p:cNvPr id="42" name="TextBox 41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bg1"/>
                      </a:solidFill>
                      <a:latin typeface="+mj-lt"/>
                    </a:rPr>
                    <a:t>Join</a:t>
                  </a:r>
                </a:p>
              </p:txBody>
            </p:sp>
            <p:cxnSp>
              <p:nvCxnSpPr>
                <p:cNvPr id="43" name="Straight Connector 42"/>
                <p:cNvCxnSpPr/>
                <p:nvPr/>
              </p:nvCxnSpPr>
              <p:spPr bwMode="auto">
                <a:xfrm flipH="1" flipV="1">
                  <a:off x="3403967" y="2341168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4" name="Straight Connector 43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34" name="Group 33"/>
              <p:cNvGrpSpPr/>
              <p:nvPr/>
            </p:nvGrpSpPr>
            <p:grpSpPr>
              <a:xfrm>
                <a:off x="3759209" y="1541242"/>
                <a:ext cx="940525" cy="923556"/>
                <a:chOff x="2934789" y="1688997"/>
                <a:chExt cx="940525" cy="923556"/>
              </a:xfrm>
            </p:grpSpPr>
            <p:sp>
              <p:nvSpPr>
                <p:cNvPr id="39" name="TextBox 38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bg1"/>
                      </a:solidFill>
                      <a:latin typeface="+mj-lt"/>
                    </a:rPr>
                    <a:t>Join</a:t>
                  </a:r>
                </a:p>
              </p:txBody>
            </p:sp>
            <p:cxnSp>
              <p:nvCxnSpPr>
                <p:cNvPr id="40" name="Straight Connector 39"/>
                <p:cNvCxnSpPr/>
                <p:nvPr/>
              </p:nvCxnSpPr>
              <p:spPr bwMode="auto">
                <a:xfrm flipH="1" flipV="1">
                  <a:off x="3403967" y="2341168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41" name="Straight Connector 40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35" name="Group 34"/>
              <p:cNvGrpSpPr/>
              <p:nvPr/>
            </p:nvGrpSpPr>
            <p:grpSpPr>
              <a:xfrm>
                <a:off x="5256360" y="1541242"/>
                <a:ext cx="940525" cy="923556"/>
                <a:chOff x="2934789" y="1688997"/>
                <a:chExt cx="940525" cy="923556"/>
              </a:xfrm>
            </p:grpSpPr>
            <p:sp>
              <p:nvSpPr>
                <p:cNvPr id="36" name="TextBox 35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bg1"/>
                      </a:solidFill>
                      <a:latin typeface="+mj-lt"/>
                    </a:rPr>
                    <a:t>Join</a:t>
                  </a:r>
                </a:p>
              </p:txBody>
            </p:sp>
            <p:cxnSp>
              <p:nvCxnSpPr>
                <p:cNvPr id="37" name="Straight Connector 36"/>
                <p:cNvCxnSpPr/>
                <p:nvPr/>
              </p:nvCxnSpPr>
              <p:spPr bwMode="auto">
                <a:xfrm flipH="1" flipV="1">
                  <a:off x="3403967" y="2341168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8" name="Straight Connector 37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sp>
          <p:nvSpPr>
            <p:cNvPr id="9" name="TextBox 8"/>
            <p:cNvSpPr txBox="1"/>
            <p:nvPr/>
          </p:nvSpPr>
          <p:spPr>
            <a:xfrm>
              <a:off x="2276581" y="3842049"/>
              <a:ext cx="5431977" cy="433309"/>
            </a:xfrm>
            <a:prstGeom prst="rect">
              <a:avLst/>
            </a:prstGeom>
            <a:solidFill>
              <a:srgbClr val="FFFF00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>
                  <a:solidFill>
                    <a:srgbClr val="000000"/>
                  </a:solidFill>
                  <a:latin typeface="+mj-lt"/>
                </a:rPr>
                <a:t>SHUFFLE</a:t>
              </a: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2276581" y="4295744"/>
              <a:ext cx="5431977" cy="923556"/>
              <a:chOff x="2262058" y="1541242"/>
              <a:chExt cx="5431977" cy="923556"/>
            </a:xfrm>
          </p:grpSpPr>
          <p:grpSp>
            <p:nvGrpSpPr>
              <p:cNvPr id="16" name="Group 15"/>
              <p:cNvGrpSpPr/>
              <p:nvPr/>
            </p:nvGrpSpPr>
            <p:grpSpPr>
              <a:xfrm>
                <a:off x="6753510" y="1541242"/>
                <a:ext cx="940525" cy="923556"/>
                <a:chOff x="2934789" y="1688997"/>
                <a:chExt cx="940525" cy="923556"/>
              </a:xfrm>
            </p:grpSpPr>
            <p:sp>
              <p:nvSpPr>
                <p:cNvPr id="29" name="TextBox 28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bg1"/>
                      </a:solidFill>
                      <a:latin typeface="+mj-lt"/>
                    </a:rPr>
                    <a:t>Filter</a:t>
                  </a:r>
                </a:p>
              </p:txBody>
            </p:sp>
            <p:cxnSp>
              <p:nvCxnSpPr>
                <p:cNvPr id="30" name="Straight Connector 29"/>
                <p:cNvCxnSpPr/>
                <p:nvPr/>
              </p:nvCxnSpPr>
              <p:spPr bwMode="auto">
                <a:xfrm flipH="1" flipV="1">
                  <a:off x="3403967" y="2341168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31" name="Straight Connector 30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17" name="Group 16"/>
              <p:cNvGrpSpPr/>
              <p:nvPr/>
            </p:nvGrpSpPr>
            <p:grpSpPr>
              <a:xfrm>
                <a:off x="2262058" y="1541242"/>
                <a:ext cx="940525" cy="923556"/>
                <a:chOff x="2934789" y="1688997"/>
                <a:chExt cx="940525" cy="923556"/>
              </a:xfrm>
            </p:grpSpPr>
            <p:sp>
              <p:nvSpPr>
                <p:cNvPr id="26" name="TextBox 25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bg1"/>
                      </a:solidFill>
                      <a:latin typeface="+mj-lt"/>
                    </a:rPr>
                    <a:t>Filter</a:t>
                  </a:r>
                </a:p>
              </p:txBody>
            </p:sp>
            <p:cxnSp>
              <p:nvCxnSpPr>
                <p:cNvPr id="27" name="Straight Connector 26"/>
                <p:cNvCxnSpPr/>
                <p:nvPr/>
              </p:nvCxnSpPr>
              <p:spPr bwMode="auto">
                <a:xfrm flipH="1" flipV="1">
                  <a:off x="3403967" y="2341168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" name="Straight Connector 27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18" name="Group 17"/>
              <p:cNvGrpSpPr/>
              <p:nvPr/>
            </p:nvGrpSpPr>
            <p:grpSpPr>
              <a:xfrm>
                <a:off x="3759209" y="1541242"/>
                <a:ext cx="940525" cy="923556"/>
                <a:chOff x="2934789" y="1688997"/>
                <a:chExt cx="940525" cy="923556"/>
              </a:xfrm>
            </p:grpSpPr>
            <p:sp>
              <p:nvSpPr>
                <p:cNvPr id="23" name="TextBox 22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bg1"/>
                      </a:solidFill>
                      <a:latin typeface="+mj-lt"/>
                    </a:rPr>
                    <a:t>Filter</a:t>
                  </a:r>
                </a:p>
              </p:txBody>
            </p:sp>
            <p:cxnSp>
              <p:nvCxnSpPr>
                <p:cNvPr id="24" name="Straight Connector 23"/>
                <p:cNvCxnSpPr/>
                <p:nvPr/>
              </p:nvCxnSpPr>
              <p:spPr bwMode="auto">
                <a:xfrm flipH="1" flipV="1">
                  <a:off x="3403967" y="2341168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5" name="Straight Connector 24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  <p:grpSp>
            <p:nvGrpSpPr>
              <p:cNvPr id="19" name="Group 18"/>
              <p:cNvGrpSpPr/>
              <p:nvPr/>
            </p:nvGrpSpPr>
            <p:grpSpPr>
              <a:xfrm>
                <a:off x="5256360" y="1541242"/>
                <a:ext cx="940525" cy="923556"/>
                <a:chOff x="2934789" y="1688997"/>
                <a:chExt cx="940525" cy="923556"/>
              </a:xfrm>
            </p:grpSpPr>
            <p:sp>
              <p:nvSpPr>
                <p:cNvPr id="20" name="TextBox 19"/>
                <p:cNvSpPr txBox="1"/>
                <p:nvPr/>
              </p:nvSpPr>
              <p:spPr>
                <a:xfrm>
                  <a:off x="2934789" y="1950720"/>
                  <a:ext cx="940525" cy="433309"/>
                </a:xfrm>
                <a:prstGeom prst="rect">
                  <a:avLst/>
                </a:prstGeom>
                <a:solidFill>
                  <a:srgbClr val="0432FF"/>
                </a:solidFill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2000" dirty="0">
                      <a:solidFill>
                        <a:schemeClr val="bg1"/>
                      </a:solidFill>
                      <a:latin typeface="+mj-lt"/>
                    </a:rPr>
                    <a:t>Filter</a:t>
                  </a:r>
                </a:p>
              </p:txBody>
            </p:sp>
            <p:cxnSp>
              <p:nvCxnSpPr>
                <p:cNvPr id="21" name="Straight Connector 20"/>
                <p:cNvCxnSpPr/>
                <p:nvPr/>
              </p:nvCxnSpPr>
              <p:spPr bwMode="auto">
                <a:xfrm flipH="1" flipV="1">
                  <a:off x="3403967" y="2341168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2" name="Straight Connector 21"/>
                <p:cNvCxnSpPr/>
                <p:nvPr/>
              </p:nvCxnSpPr>
              <p:spPr bwMode="auto">
                <a:xfrm flipH="1" flipV="1">
                  <a:off x="3403967" y="1688997"/>
                  <a:ext cx="2169" cy="271385"/>
                </a:xfrm>
                <a:prstGeom prst="line">
                  <a:avLst/>
                </a:prstGeom>
                <a:solidFill>
                  <a:schemeClr val="accent1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  <p:grpSp>
          <p:nvGrpSpPr>
            <p:cNvPr id="11" name="Group 10"/>
            <p:cNvGrpSpPr/>
            <p:nvPr/>
          </p:nvGrpSpPr>
          <p:grpSpPr>
            <a:xfrm>
              <a:off x="4302963" y="868313"/>
              <a:ext cx="1379211" cy="671495"/>
              <a:chOff x="4302963" y="783423"/>
              <a:chExt cx="1379211" cy="671495"/>
            </a:xfrm>
          </p:grpSpPr>
          <p:sp>
            <p:nvSpPr>
              <p:cNvPr id="14" name="TextBox 13"/>
              <p:cNvSpPr txBox="1"/>
              <p:nvPr/>
            </p:nvSpPr>
            <p:spPr>
              <a:xfrm>
                <a:off x="4302963" y="783423"/>
                <a:ext cx="1379211" cy="433310"/>
              </a:xfrm>
              <a:prstGeom prst="rect">
                <a:avLst/>
              </a:prstGeom>
              <a:solidFill>
                <a:srgbClr val="0432FF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000">
                    <a:solidFill>
                      <a:schemeClr val="bg1"/>
                    </a:solidFill>
                    <a:latin typeface="+mj-lt"/>
                  </a:rPr>
                  <a:t>MASTER</a:t>
                </a:r>
                <a:endParaRPr lang="en-US" sz="2000" dirty="0">
                  <a:solidFill>
                    <a:schemeClr val="bg1"/>
                  </a:solidFill>
                  <a:latin typeface="+mj-lt"/>
                </a:endParaRPr>
              </a:p>
            </p:txBody>
          </p:sp>
          <p:cxnSp>
            <p:nvCxnSpPr>
              <p:cNvPr id="15" name="Straight Connector 14"/>
              <p:cNvCxnSpPr/>
              <p:nvPr/>
            </p:nvCxnSpPr>
            <p:spPr bwMode="auto">
              <a:xfrm flipH="1" flipV="1">
                <a:off x="4991484" y="1183533"/>
                <a:ext cx="2169" cy="271385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cxnSp>
          <p:nvCxnSpPr>
            <p:cNvPr id="12" name="Straight Connector 11"/>
            <p:cNvCxnSpPr/>
            <p:nvPr/>
          </p:nvCxnSpPr>
          <p:spPr bwMode="auto">
            <a:xfrm flipH="1">
              <a:off x="2567985" y="1539983"/>
              <a:ext cx="5021547" cy="108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3" name="TextBox 12"/>
            <p:cNvSpPr txBox="1"/>
            <p:nvPr/>
          </p:nvSpPr>
          <p:spPr>
            <a:xfrm>
              <a:off x="2262057" y="5211330"/>
              <a:ext cx="5431977" cy="433309"/>
            </a:xfrm>
            <a:prstGeom prst="rect">
              <a:avLst/>
            </a:prstGeom>
            <a:solidFill>
              <a:schemeClr val="bg2"/>
            </a:solidFill>
            <a:ln>
              <a:solidFill>
                <a:srgbClr val="00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err="1">
                  <a:solidFill>
                    <a:srgbClr val="000000"/>
                  </a:solidFill>
                  <a:latin typeface="+mj-lt"/>
                </a:rPr>
                <a:t>Collosus</a:t>
              </a:r>
              <a:r>
                <a:rPr lang="en-US" sz="2000" dirty="0">
                  <a:solidFill>
                    <a:srgbClr val="000000"/>
                  </a:solidFill>
                  <a:latin typeface="+mj-lt"/>
                </a:rPr>
                <a:t> DFS</a:t>
              </a:r>
            </a:p>
          </p:txBody>
        </p:sp>
      </p:grpSp>
      <p:sp>
        <p:nvSpPr>
          <p:cNvPr id="64" name="Rounded Rectangular Callout 63"/>
          <p:cNvSpPr/>
          <p:nvPr/>
        </p:nvSpPr>
        <p:spPr bwMode="auto">
          <a:xfrm>
            <a:off x="7549265" y="2589380"/>
            <a:ext cx="3133189" cy="510778"/>
          </a:xfrm>
          <a:prstGeom prst="wedgeRoundRectCallout">
            <a:avLst>
              <a:gd name="adj1" fmla="val -72805"/>
              <a:gd name="adj2" fmla="val 57057"/>
              <a:gd name="adj3" fmla="val 16667"/>
            </a:avLst>
          </a:prstGeom>
          <a:solidFill>
            <a:srgbClr val="CCFFCC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Called “shards”</a:t>
            </a:r>
          </a:p>
        </p:txBody>
      </p:sp>
      <p:sp>
        <p:nvSpPr>
          <p:cNvPr id="66" name="Rounded Rectangular Callout 65"/>
          <p:cNvSpPr/>
          <p:nvPr/>
        </p:nvSpPr>
        <p:spPr bwMode="auto">
          <a:xfrm>
            <a:off x="7549265" y="4958477"/>
            <a:ext cx="3186144" cy="1328023"/>
          </a:xfrm>
          <a:prstGeom prst="wedgeRoundRectCallout">
            <a:avLst>
              <a:gd name="adj1" fmla="val -72375"/>
              <a:gd name="adj2" fmla="val -36323"/>
              <a:gd name="adj3" fmla="val 16667"/>
            </a:avLst>
          </a:prstGeom>
          <a:solidFill>
            <a:srgbClr val="CCFFCC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Buffers rows in dedicated 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“memory” nodes</a:t>
            </a:r>
          </a:p>
        </p:txBody>
      </p:sp>
      <p:sp>
        <p:nvSpPr>
          <p:cNvPr id="67" name="Rounded Rectangular Callout 66"/>
          <p:cNvSpPr/>
          <p:nvPr/>
        </p:nvSpPr>
        <p:spPr bwMode="auto">
          <a:xfrm>
            <a:off x="7549265" y="3242871"/>
            <a:ext cx="3177435" cy="510778"/>
          </a:xfrm>
          <a:prstGeom prst="wedgeRoundRectCallout">
            <a:avLst>
              <a:gd name="adj1" fmla="val -71725"/>
              <a:gd name="adj2" fmla="val -33305"/>
              <a:gd name="adj3" fmla="val 16667"/>
            </a:avLst>
          </a:prstGeom>
          <a:solidFill>
            <a:srgbClr val="CCFFCC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Executed by a 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“slot”</a:t>
            </a:r>
            <a:endParaRPr lang="en-US" b="0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 rot="20124125">
            <a:off x="1714505" y="3999844"/>
            <a:ext cx="4499872" cy="461665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0">
                <a:solidFill>
                  <a:srgbClr val="000000"/>
                </a:solidFill>
                <a:latin typeface="+mn-lt"/>
              </a:rPr>
              <a:t>Highly skewed joins??</a:t>
            </a:r>
            <a:endParaRPr lang="en-US" b="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65" name="Rounded Rectangular Callout 64"/>
          <p:cNvSpPr/>
          <p:nvPr/>
        </p:nvSpPr>
        <p:spPr bwMode="auto">
          <a:xfrm>
            <a:off x="7549265" y="3896362"/>
            <a:ext cx="3133189" cy="919401"/>
          </a:xfrm>
          <a:prstGeom prst="wedgeRoundRectCallout">
            <a:avLst>
              <a:gd name="adj1" fmla="val -72249"/>
              <a:gd name="adj2" fmla="val 12349"/>
              <a:gd name="adj3" fmla="val 16667"/>
            </a:avLst>
          </a:prstGeom>
          <a:solidFill>
            <a:srgbClr val="CCFFCC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All operators are “purely in memory”</a:t>
            </a:r>
          </a:p>
        </p:txBody>
      </p:sp>
      <p:sp>
        <p:nvSpPr>
          <p:cNvPr id="71" name="Rounded Rectangular Callout 70"/>
          <p:cNvSpPr/>
          <p:nvPr/>
        </p:nvSpPr>
        <p:spPr bwMode="auto">
          <a:xfrm>
            <a:off x="7256361" y="3864114"/>
            <a:ext cx="3718995" cy="510778"/>
          </a:xfrm>
          <a:prstGeom prst="wedgeRoundRectCallout">
            <a:avLst>
              <a:gd name="adj1" fmla="val -658"/>
              <a:gd name="adj2" fmla="val -50355"/>
              <a:gd name="adj3" fmla="val 16667"/>
            </a:avLst>
          </a:prstGeom>
          <a:solidFill>
            <a:srgbClr val="FF00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Max of 2000 slots/query</a:t>
            </a:r>
            <a:endParaRPr lang="en-US" b="0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375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6" grpId="0" animBg="1"/>
      <p:bldP spid="67" grpId="0" animBg="1"/>
      <p:bldP spid="68" grpId="0" animBg="1"/>
      <p:bldP spid="65" grpId="0" animBg="1"/>
      <p:bldP spid="71" grpId="0" animBg="1"/>
      <p:bldP spid="71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CPU Resource Allocation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Compute resources not dedicated!</a:t>
            </a:r>
          </a:p>
          <a:p>
            <a:pPr lvl="1"/>
            <a:r>
              <a:rPr lang="en-US" dirty="0"/>
              <a:t>Shared among other internal and external customers</a:t>
            </a:r>
          </a:p>
          <a:p>
            <a:pPr lvl="1"/>
            <a:r>
              <a:rPr lang="en-US" dirty="0"/>
              <a:t>No apparent way to control computational resources used for a query</a:t>
            </a:r>
          </a:p>
          <a:p>
            <a:r>
              <a:rPr lang="en-US" dirty="0"/>
              <a:t># of shards/slots assigned to an operator function of:</a:t>
            </a:r>
          </a:p>
          <a:p>
            <a:pPr lvl="1"/>
            <a:r>
              <a:rPr lang="en-US" dirty="0"/>
              <a:t>Estimated amount of data to be processed</a:t>
            </a:r>
          </a:p>
          <a:p>
            <a:pPr lvl="1"/>
            <a:r>
              <a:rPr lang="en-US" dirty="0"/>
              <a:t>Cluster capacity and current load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496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BigQuery</a:t>
            </a:r>
            <a:r>
              <a:rPr lang="en-US" dirty="0"/>
              <a:t> Pricing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Storage:  $0.02/GB/month</a:t>
            </a:r>
          </a:p>
          <a:p>
            <a:pPr marL="457200" lvl="1" indent="0">
              <a:buNone/>
            </a:pPr>
            <a:r>
              <a:rPr lang="en-US" dirty="0"/>
              <a:t>(AWS is about $0.023/GB/month)</a:t>
            </a:r>
          </a:p>
          <a:p>
            <a:r>
              <a:rPr lang="en-US" dirty="0"/>
              <a:t>Query options</a:t>
            </a:r>
          </a:p>
          <a:p>
            <a:pPr marL="400050" lvl="1" indent="0">
              <a:buNone/>
            </a:pPr>
            <a:r>
              <a:rPr lang="en-US" dirty="0"/>
              <a:t>1) Pay-as-you-go:  $5/TB “processed” </a:t>
            </a:r>
          </a:p>
          <a:p>
            <a:pPr marL="400050" lvl="1" indent="0">
              <a:buNone/>
            </a:pPr>
            <a:r>
              <a:rPr lang="en-US" dirty="0"/>
              <a:t>	- calculated after column is uncompressed</a:t>
            </a:r>
          </a:p>
          <a:p>
            <a:pPr marL="400050" lvl="1" indent="0">
              <a:buNone/>
            </a:pPr>
            <a:r>
              <a:rPr lang="en-US" dirty="0"/>
              <a:t>(AWS is about $1.60/TB using M4.4Xlarge EC2 instance) </a:t>
            </a:r>
          </a:p>
          <a:p>
            <a:pPr marL="400050" lvl="1" indent="0">
              <a:buNone/>
            </a:pPr>
            <a:r>
              <a:rPr lang="en-US" dirty="0"/>
              <a:t>2) Flat rate: $40,000/month for 2,000 dedicated slots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777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Handicapping the ”Ponies”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0663" y="1793021"/>
            <a:ext cx="6042780" cy="3152030"/>
          </a:xfrm>
        </p:spPr>
        <p:txBody>
          <a:bodyPr/>
          <a:lstStyle/>
          <a:p>
            <a:r>
              <a:rPr lang="en-US" dirty="0"/>
              <a:t>Pay for </a:t>
            </a:r>
            <a:r>
              <a:rPr lang="en-US" u="sng" dirty="0"/>
              <a:t>only</a:t>
            </a:r>
            <a:r>
              <a:rPr lang="en-US" dirty="0"/>
              <a:t> what you use</a:t>
            </a:r>
          </a:p>
          <a:p>
            <a:r>
              <a:rPr lang="en-US" dirty="0"/>
              <a:t>Elasticity</a:t>
            </a:r>
          </a:p>
          <a:p>
            <a:r>
              <a:rPr lang="en-US" dirty="0"/>
              <a:t>Performance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592" y="1623423"/>
            <a:ext cx="5012411" cy="3250235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4230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090" y="133350"/>
            <a:ext cx="10363200" cy="1143000"/>
          </a:xfrm>
        </p:spPr>
        <p:txBody>
          <a:bodyPr/>
          <a:lstStyle/>
          <a:p>
            <a:r>
              <a:rPr lang="en-US" dirty="0"/>
              <a:t>Pay For What You 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3097" y="1356360"/>
            <a:ext cx="10363200" cy="4114800"/>
          </a:xfrm>
        </p:spPr>
        <p:txBody>
          <a:bodyPr/>
          <a:lstStyle/>
          <a:p>
            <a:r>
              <a:rPr lang="en-US" dirty="0"/>
              <a:t>Redshift</a:t>
            </a:r>
          </a:p>
          <a:p>
            <a:pPr lvl="1"/>
            <a:r>
              <a:rPr lang="en-US" dirty="0"/>
              <a:t>More storage requires buying more compute</a:t>
            </a:r>
          </a:p>
          <a:p>
            <a:pPr lvl="1"/>
            <a:r>
              <a:rPr lang="en-US" dirty="0"/>
              <a:t>No pause/resume mechanism</a:t>
            </a:r>
          </a:p>
          <a:p>
            <a:r>
              <a:rPr lang="en-US" dirty="0"/>
              <a:t>SQL DW </a:t>
            </a:r>
          </a:p>
          <a:p>
            <a:pPr lvl="1"/>
            <a:r>
              <a:rPr lang="en-US" dirty="0"/>
              <a:t>Charged separately for Azure storage and DWU usage</a:t>
            </a:r>
          </a:p>
          <a:p>
            <a:r>
              <a:rPr lang="en-US" dirty="0"/>
              <a:t>Snowflake</a:t>
            </a:r>
          </a:p>
          <a:p>
            <a:pPr lvl="1"/>
            <a:r>
              <a:rPr lang="en-US" dirty="0"/>
              <a:t>Charged separately for S3 storage and EC2 usage</a:t>
            </a:r>
          </a:p>
          <a:p>
            <a:r>
              <a:rPr lang="en-US" dirty="0" err="1"/>
              <a:t>BigQuery</a:t>
            </a:r>
            <a:endParaRPr lang="en-US" dirty="0"/>
          </a:p>
          <a:p>
            <a:pPr lvl="1"/>
            <a:r>
              <a:rPr lang="en-US" dirty="0"/>
              <a:t>Charged separately for GFS storage and TBs “processed”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094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Elasticity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2766" y="1582783"/>
            <a:ext cx="10363200" cy="4114800"/>
          </a:xfrm>
        </p:spPr>
        <p:txBody>
          <a:bodyPr/>
          <a:lstStyle/>
          <a:p>
            <a:r>
              <a:rPr lang="en-US" dirty="0"/>
              <a:t>Redshift</a:t>
            </a:r>
          </a:p>
          <a:p>
            <a:pPr lvl="1"/>
            <a:r>
              <a:rPr lang="en-US" dirty="0"/>
              <a:t>Co-located storage and compute constrains elasticity</a:t>
            </a:r>
          </a:p>
          <a:p>
            <a:r>
              <a:rPr lang="en-US" dirty="0"/>
              <a:t>SQL DW </a:t>
            </a:r>
          </a:p>
          <a:p>
            <a:pPr lvl="1"/>
            <a:r>
              <a:rPr lang="en-US" dirty="0"/>
              <a:t>DB-level adjustment of DWU capacity</a:t>
            </a:r>
          </a:p>
          <a:p>
            <a:r>
              <a:rPr lang="en-US" dirty="0"/>
              <a:t>Snowflake</a:t>
            </a:r>
          </a:p>
          <a:p>
            <a:pPr lvl="1"/>
            <a:r>
              <a:rPr lang="en-US" dirty="0"/>
              <a:t>Query-level control through Virtual Warehouse mechanism</a:t>
            </a:r>
          </a:p>
          <a:p>
            <a:r>
              <a:rPr lang="en-US" dirty="0" err="1"/>
              <a:t>BigQuery</a:t>
            </a:r>
            <a:endParaRPr lang="en-US" dirty="0"/>
          </a:p>
          <a:p>
            <a:pPr lvl="1"/>
            <a:r>
              <a:rPr lang="en-US" dirty="0"/>
              <a:t>Google decides for you based on input table sizes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356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Performance? “It’s complicated!”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609892" y="1707115"/>
            <a:ext cx="2095445" cy="4299437"/>
            <a:chOff x="5360727" y="1447800"/>
            <a:chExt cx="2095445" cy="4299437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97495" y="1447800"/>
              <a:ext cx="1621909" cy="3840480"/>
            </a:xfrm>
            <a:prstGeom prst="rect">
              <a:avLst/>
            </a:prstGeom>
          </p:spPr>
        </p:pic>
        <p:sp>
          <p:nvSpPr>
            <p:cNvPr id="114" name="TextBox 113"/>
            <p:cNvSpPr txBox="1"/>
            <p:nvPr/>
          </p:nvSpPr>
          <p:spPr>
            <a:xfrm>
              <a:off x="5360727" y="5347127"/>
              <a:ext cx="20954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Shared-Storage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2935041" y="1707115"/>
            <a:ext cx="2109873" cy="4311775"/>
            <a:chOff x="1361394" y="1447800"/>
            <a:chExt cx="2109873" cy="431177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98761" y="1447800"/>
              <a:ext cx="1635138" cy="3840480"/>
            </a:xfrm>
            <a:prstGeom prst="rect">
              <a:avLst/>
            </a:prstGeom>
          </p:spPr>
        </p:pic>
        <p:sp>
          <p:nvSpPr>
            <p:cNvPr id="115" name="TextBox 114"/>
            <p:cNvSpPr txBox="1"/>
            <p:nvPr/>
          </p:nvSpPr>
          <p:spPr>
            <a:xfrm>
              <a:off x="1361394" y="5359465"/>
              <a:ext cx="21098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Shared-Nothing</a:t>
              </a: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794218" y="333101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432FF"/>
                </a:solidFill>
                <a:latin typeface="Arial" charset="0"/>
                <a:ea typeface="Arial" charset="0"/>
                <a:cs typeface="Arial" charset="0"/>
              </a:rPr>
              <a:t>Redshift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99836" y="3331016"/>
            <a:ext cx="14100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Vs.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95772" y="3023240"/>
            <a:ext cx="300595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0432FF"/>
                </a:solidFill>
                <a:latin typeface="Arial" charset="0"/>
                <a:ea typeface="Arial" charset="0"/>
                <a:cs typeface="Arial" charset="0"/>
              </a:rPr>
              <a:t>SQL DW,</a:t>
            </a:r>
          </a:p>
          <a:p>
            <a:r>
              <a:rPr lang="en-US" sz="4000" dirty="0">
                <a:solidFill>
                  <a:srgbClr val="0432FF"/>
                </a:solidFill>
                <a:latin typeface="Arial" charset="0"/>
                <a:ea typeface="Arial" charset="0"/>
                <a:cs typeface="Arial" charset="0"/>
              </a:rPr>
              <a:t>Snowflake,</a:t>
            </a:r>
          </a:p>
          <a:p>
            <a:r>
              <a:rPr lang="en-US" sz="4000" dirty="0">
                <a:solidFill>
                  <a:srgbClr val="0432FF"/>
                </a:solidFill>
                <a:latin typeface="Arial" charset="0"/>
                <a:ea typeface="Arial" charset="0"/>
                <a:cs typeface="Arial" charset="0"/>
              </a:rPr>
              <a:t>&amp; </a:t>
            </a:r>
            <a:r>
              <a:rPr lang="en-US" sz="4000" dirty="0" err="1">
                <a:solidFill>
                  <a:srgbClr val="0432FF"/>
                </a:solidFill>
                <a:latin typeface="Arial" charset="0"/>
                <a:ea typeface="Arial" charset="0"/>
                <a:cs typeface="Arial" charset="0"/>
              </a:rPr>
              <a:t>BigQuery</a:t>
            </a:r>
            <a:endParaRPr lang="en-US" sz="4000" dirty="0">
              <a:solidFill>
                <a:srgbClr val="0432FF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27863" y="5086171"/>
            <a:ext cx="2217342" cy="1200329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Local </a:t>
            </a:r>
            <a:r>
              <a:rPr lang="en-US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disks provide better bandwidth</a:t>
            </a:r>
          </a:p>
        </p:txBody>
      </p:sp>
    </p:spTree>
    <p:extLst>
      <p:ext uri="{BB962C8B-B14F-4D97-AF65-F5344CB8AC3E}">
        <p14:creationId xmlns:p14="http://schemas.microsoft.com/office/powerpoint/2010/main" val="174735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But, literally in minutes, </a:t>
            </a:r>
            <a:br>
              <a:rPr lang="en-US" dirty="0"/>
            </a:br>
            <a:r>
              <a:rPr lang="en-US" dirty="0"/>
              <a:t>SQL DW &amp; Snowflake can become …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4707" y="1652706"/>
            <a:ext cx="2011680" cy="42561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6464" y="1654822"/>
            <a:ext cx="1987930" cy="4251960"/>
          </a:xfrm>
          <a:prstGeom prst="rect">
            <a:avLst/>
          </a:prstGeom>
        </p:spPr>
      </p:pic>
      <p:sp>
        <p:nvSpPr>
          <p:cNvPr id="243" name="TextBox 242"/>
          <p:cNvSpPr txBox="1"/>
          <p:nvPr/>
        </p:nvSpPr>
        <p:spPr>
          <a:xfrm>
            <a:off x="3621076" y="3272971"/>
            <a:ext cx="10206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or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04470" y="1654822"/>
            <a:ext cx="2080161" cy="4251960"/>
          </a:xfrm>
          <a:prstGeom prst="rect">
            <a:avLst/>
          </a:prstGeom>
        </p:spPr>
      </p:pic>
      <p:sp>
        <p:nvSpPr>
          <p:cNvPr id="882" name="TextBox 881"/>
          <p:cNvSpPr txBox="1"/>
          <p:nvPr/>
        </p:nvSpPr>
        <p:spPr>
          <a:xfrm>
            <a:off x="7199083" y="3272971"/>
            <a:ext cx="10206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or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171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3" grpId="0"/>
      <p:bldP spid="882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Open Research Questions (1)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what extent does shared storage impact query performance as a function of query complexity</a:t>
            </a:r>
          </a:p>
          <a:p>
            <a:r>
              <a:rPr lang="en-US" dirty="0"/>
              <a:t>How best to use local storage?</a:t>
            </a:r>
          </a:p>
          <a:p>
            <a:pPr lvl="1"/>
            <a:r>
              <a:rPr lang="en-US" dirty="0"/>
              <a:t>Table/Column cache?</a:t>
            </a:r>
          </a:p>
          <a:p>
            <a:pPr lvl="1"/>
            <a:r>
              <a:rPr lang="en-US" dirty="0"/>
              <a:t>Partition by time?</a:t>
            </a:r>
          </a:p>
          <a:p>
            <a:r>
              <a:rPr lang="en-US" dirty="0"/>
              <a:t>How does network speed impact performance?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996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Open Research Questions (2)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shared-storage be successfully used to provide mid-query fault tolerance?</a:t>
            </a:r>
          </a:p>
          <a:p>
            <a:r>
              <a:rPr lang="en-US" dirty="0"/>
              <a:t>Should work be assigned to nodes statically or dynamically?</a:t>
            </a:r>
          </a:p>
          <a:p>
            <a:r>
              <a:rPr lang="en-US" dirty="0"/>
              <a:t>Does shared storage make skew handling easier?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74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6547915" y="2632022"/>
            <a:ext cx="1669326" cy="369332"/>
            <a:chOff x="4026080" y="3778490"/>
            <a:chExt cx="1669326" cy="369332"/>
          </a:xfrm>
        </p:grpSpPr>
        <p:sp>
          <p:nvSpPr>
            <p:cNvPr id="15" name="TextBox 14"/>
            <p:cNvSpPr txBox="1"/>
            <p:nvPr/>
          </p:nvSpPr>
          <p:spPr>
            <a:xfrm flipH="1">
              <a:off x="4370614" y="3778490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Appliance</a:t>
              </a:r>
            </a:p>
          </p:txBody>
        </p:sp>
        <p:sp>
          <p:nvSpPr>
            <p:cNvPr id="16" name="Oval 15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188018" y="3536019"/>
            <a:ext cx="1669326" cy="369332"/>
            <a:chOff x="4026080" y="3778490"/>
            <a:chExt cx="1669326" cy="369332"/>
          </a:xfrm>
        </p:grpSpPr>
        <p:sp>
          <p:nvSpPr>
            <p:cNvPr id="20" name="TextBox 19"/>
            <p:cNvSpPr txBox="1"/>
            <p:nvPr/>
          </p:nvSpPr>
          <p:spPr>
            <a:xfrm flipH="1">
              <a:off x="4370614" y="3778490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RYO</a:t>
              </a:r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648777" y="4780764"/>
            <a:ext cx="1918880" cy="369332"/>
            <a:chOff x="4026080" y="3778490"/>
            <a:chExt cx="1918880" cy="369332"/>
          </a:xfrm>
        </p:grpSpPr>
        <p:sp>
          <p:nvSpPr>
            <p:cNvPr id="23" name="TextBox 22"/>
            <p:cNvSpPr txBox="1"/>
            <p:nvPr/>
          </p:nvSpPr>
          <p:spPr>
            <a:xfrm flipH="1">
              <a:off x="4370614" y="3778490"/>
              <a:ext cx="15743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CLOUD DW</a:t>
              </a:r>
            </a:p>
          </p:txBody>
        </p:sp>
        <p:sp>
          <p:nvSpPr>
            <p:cNvPr id="24" name="Oval 23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2073350" y="1674316"/>
            <a:ext cx="6416169" cy="4195927"/>
            <a:chOff x="2135028" y="2089271"/>
            <a:chExt cx="6416169" cy="4195927"/>
          </a:xfrm>
        </p:grpSpPr>
        <p:cxnSp>
          <p:nvCxnSpPr>
            <p:cNvPr id="11" name="Straight Connector 10"/>
            <p:cNvCxnSpPr/>
            <p:nvPr/>
          </p:nvCxnSpPr>
          <p:spPr bwMode="auto">
            <a:xfrm>
              <a:off x="3879549" y="5633147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/>
            <p:nvPr/>
          </p:nvCxnSpPr>
          <p:spPr bwMode="auto">
            <a:xfrm>
              <a:off x="5302736" y="5633147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/>
            <p:cNvCxnSpPr/>
            <p:nvPr/>
          </p:nvCxnSpPr>
          <p:spPr bwMode="auto">
            <a:xfrm>
              <a:off x="6725922" y="5633147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56" name="Group 55"/>
            <p:cNvGrpSpPr/>
            <p:nvPr/>
          </p:nvGrpSpPr>
          <p:grpSpPr>
            <a:xfrm>
              <a:off x="2135028" y="2089271"/>
              <a:ext cx="6416169" cy="4195927"/>
              <a:chOff x="1795394" y="1802010"/>
              <a:chExt cx="6416169" cy="4195927"/>
            </a:xfrm>
          </p:grpSpPr>
          <p:sp>
            <p:nvSpPr>
              <p:cNvPr id="13" name="TextBox 12"/>
              <p:cNvSpPr txBox="1"/>
              <p:nvPr/>
            </p:nvSpPr>
            <p:spPr>
              <a:xfrm flipH="1">
                <a:off x="1970227" y="1802010"/>
                <a:ext cx="263030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Time to Insights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 flipH="1">
                <a:off x="6469000" y="5291630"/>
                <a:ext cx="174256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Cost</a:t>
                </a:r>
                <a:endParaRPr lang="en-US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1795394" y="2293215"/>
                <a:ext cx="4992984" cy="3704722"/>
                <a:chOff x="1795394" y="2293215"/>
                <a:chExt cx="4992984" cy="3704722"/>
              </a:xfrm>
            </p:grpSpPr>
            <p:sp>
              <p:nvSpPr>
                <p:cNvPr id="42" name="TextBox 41"/>
                <p:cNvSpPr txBox="1"/>
                <p:nvPr/>
              </p:nvSpPr>
              <p:spPr>
                <a:xfrm>
                  <a:off x="1795394" y="4869228"/>
                  <a:ext cx="111551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Minutes</a:t>
                  </a:r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1917973" y="3768066"/>
                  <a:ext cx="102594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Weeks</a:t>
                  </a:r>
                  <a:endParaRPr lang="en-US" sz="16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  <p:grpSp>
              <p:nvGrpSpPr>
                <p:cNvPr id="54" name="Group 53"/>
                <p:cNvGrpSpPr/>
                <p:nvPr/>
              </p:nvGrpSpPr>
              <p:grpSpPr>
                <a:xfrm>
                  <a:off x="2903666" y="2293215"/>
                  <a:ext cx="3884712" cy="3704722"/>
                  <a:chOff x="2903666" y="2293215"/>
                  <a:chExt cx="3884712" cy="3704722"/>
                </a:xfrm>
              </p:grpSpPr>
              <p:sp>
                <p:nvSpPr>
                  <p:cNvPr id="18" name="TextBox 17"/>
                  <p:cNvSpPr txBox="1"/>
                  <p:nvPr/>
                </p:nvSpPr>
                <p:spPr>
                  <a:xfrm>
                    <a:off x="3201936" y="5659383"/>
                    <a:ext cx="675958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Low</a:t>
                    </a:r>
                  </a:p>
                </p:txBody>
              </p:sp>
              <p:sp>
                <p:nvSpPr>
                  <p:cNvPr id="36" name="TextBox 35"/>
                  <p:cNvSpPr txBox="1"/>
                  <p:nvPr/>
                </p:nvSpPr>
                <p:spPr>
                  <a:xfrm>
                    <a:off x="4499003" y="5659383"/>
                    <a:ext cx="952266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Medium</a:t>
                    </a:r>
                    <a:endPara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  <p:sp>
                <p:nvSpPr>
                  <p:cNvPr id="39" name="TextBox 38"/>
                  <p:cNvSpPr txBox="1"/>
                  <p:nvPr/>
                </p:nvSpPr>
                <p:spPr>
                  <a:xfrm>
                    <a:off x="6048309" y="5659383"/>
                    <a:ext cx="675958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High</a:t>
                    </a:r>
                  </a:p>
                </p:txBody>
              </p:sp>
              <p:grpSp>
                <p:nvGrpSpPr>
                  <p:cNvPr id="53" name="Group 52"/>
                  <p:cNvGrpSpPr/>
                  <p:nvPr/>
                </p:nvGrpSpPr>
                <p:grpSpPr>
                  <a:xfrm>
                    <a:off x="2903666" y="2293215"/>
                    <a:ext cx="3884712" cy="3235234"/>
                    <a:chOff x="2903666" y="2293215"/>
                    <a:chExt cx="3884712" cy="3235234"/>
                  </a:xfrm>
                </p:grpSpPr>
                <p:cxnSp>
                  <p:nvCxnSpPr>
                    <p:cNvPr id="9" name="Straight Arrow Connector 8"/>
                    <p:cNvCxnSpPr/>
                    <p:nvPr/>
                  </p:nvCxnSpPr>
                  <p:spPr bwMode="auto">
                    <a:xfrm>
                      <a:off x="3107555" y="5522463"/>
                      <a:ext cx="3680823" cy="0"/>
                    </a:xfrm>
                    <a:prstGeom prst="straightConnector1">
                      <a:avLst/>
                    </a:prstGeom>
                    <a:solidFill>
                      <a:schemeClr val="accent1"/>
                    </a:solidFill>
                    <a:ln w="41275" cap="flat" cmpd="sng" algn="ctr">
                      <a:solidFill>
                        <a:srgbClr val="0432FF"/>
                      </a:solidFill>
                      <a:prstDash val="solid"/>
                      <a:round/>
                      <a:headEnd type="none" w="med" len="med"/>
                      <a:tailEnd type="triangle"/>
                    </a:ln>
                    <a:effectLst/>
                  </p:spPr>
                </p:cxnSp>
                <p:grpSp>
                  <p:nvGrpSpPr>
                    <p:cNvPr id="52" name="Group 51"/>
                    <p:cNvGrpSpPr/>
                    <p:nvPr/>
                  </p:nvGrpSpPr>
                  <p:grpSpPr>
                    <a:xfrm>
                      <a:off x="2903666" y="2293215"/>
                      <a:ext cx="395552" cy="3235234"/>
                      <a:chOff x="2903666" y="2293215"/>
                      <a:chExt cx="395552" cy="3235234"/>
                    </a:xfrm>
                  </p:grpSpPr>
                  <p:cxnSp>
                    <p:nvCxnSpPr>
                      <p:cNvPr id="10" name="Straight Arrow Connector 9"/>
                      <p:cNvCxnSpPr/>
                      <p:nvPr/>
                    </p:nvCxnSpPr>
                    <p:spPr bwMode="auto">
                      <a:xfrm flipV="1">
                        <a:off x="3100717" y="2293215"/>
                        <a:ext cx="1451" cy="3235234"/>
                      </a:xfrm>
                      <a:prstGeom prst="straightConnector1">
                        <a:avLst/>
                      </a:prstGeom>
                      <a:solidFill>
                        <a:schemeClr val="accent1"/>
                      </a:solidFill>
                      <a:ln w="41275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triangle"/>
                      </a:ln>
                      <a:effectLst/>
                    </p:spPr>
                  </p:cxnSp>
                  <p:cxnSp>
                    <p:nvCxnSpPr>
                      <p:cNvPr id="41" name="Straight Connector 40"/>
                      <p:cNvCxnSpPr/>
                      <p:nvPr/>
                    </p:nvCxnSpPr>
                    <p:spPr bwMode="auto">
                      <a:xfrm flipH="1" flipV="1">
                        <a:off x="2903666" y="5038506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47" name="Straight Connector 46"/>
                      <p:cNvCxnSpPr/>
                      <p:nvPr/>
                    </p:nvCxnSpPr>
                    <p:spPr bwMode="auto">
                      <a:xfrm flipH="1" flipV="1">
                        <a:off x="2903666" y="3937344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50" name="Straight Connector 49"/>
                      <p:cNvCxnSpPr/>
                      <p:nvPr/>
                    </p:nvCxnSpPr>
                    <p:spPr bwMode="auto">
                      <a:xfrm flipH="1" flipV="1">
                        <a:off x="2903666" y="2728410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</p:grpSp>
            <p:sp>
              <p:nvSpPr>
                <p:cNvPr id="51" name="TextBox 50"/>
                <p:cNvSpPr txBox="1"/>
                <p:nvPr/>
              </p:nvSpPr>
              <p:spPr>
                <a:xfrm>
                  <a:off x="1917973" y="2560341"/>
                  <a:ext cx="102594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Months</a:t>
                  </a:r>
                </a:p>
              </p:txBody>
            </p:sp>
          </p:grpSp>
        </p:grp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432FF"/>
                </a:solidFill>
              </a:rPr>
              <a:t>Instant gratification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366260" y="436626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4550991" y="4090686"/>
            <a:ext cx="1669326" cy="369332"/>
            <a:chOff x="4026080" y="3778490"/>
            <a:chExt cx="1669326" cy="369332"/>
          </a:xfrm>
        </p:grpSpPr>
        <p:sp>
          <p:nvSpPr>
            <p:cNvPr id="40" name="TextBox 39"/>
            <p:cNvSpPr txBox="1"/>
            <p:nvPr/>
          </p:nvSpPr>
          <p:spPr>
            <a:xfrm flipH="1">
              <a:off x="4370614" y="3778490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RYOC</a:t>
              </a:r>
            </a:p>
          </p:txBody>
        </p:sp>
        <p:sp>
          <p:nvSpPr>
            <p:cNvPr id="43" name="Oval 42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  <p:sp>
        <p:nvSpPr>
          <p:cNvPr id="44" name="Rectangle 43"/>
          <p:cNvSpPr/>
          <p:nvPr/>
        </p:nvSpPr>
        <p:spPr>
          <a:xfrm>
            <a:off x="6746956" y="3161227"/>
            <a:ext cx="5116337" cy="1354217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800" b="0" dirty="0">
                <a:solidFill>
                  <a:srgbClr val="01020B"/>
                </a:solidFill>
                <a:latin typeface="Arial" charset="0"/>
              </a:rPr>
              <a:t>Months due to high capex cost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Significant due diligence through multiple vendor POCs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Physical delivery and setup of goods</a:t>
            </a:r>
          </a:p>
        </p:txBody>
      </p:sp>
      <p:sp>
        <p:nvSpPr>
          <p:cNvPr id="45" name="Rectangle 44"/>
          <p:cNvSpPr/>
          <p:nvPr/>
        </p:nvSpPr>
        <p:spPr>
          <a:xfrm>
            <a:off x="5802790" y="1480530"/>
            <a:ext cx="4828902" cy="1077218"/>
          </a:xfrm>
          <a:prstGeom prst="rect">
            <a:avLst/>
          </a:prstGeom>
          <a:solidFill>
            <a:srgbClr val="CCFFCC"/>
          </a:solidFill>
          <a:ln w="19050"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2800" b="0" dirty="0">
                <a:solidFill>
                  <a:srgbClr val="01020B"/>
                </a:solidFill>
                <a:latin typeface="Arial" charset="0"/>
              </a:rPr>
              <a:t>Hardware and Deployment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Physical delivery and setup of cluster</a:t>
            </a:r>
          </a:p>
          <a:p>
            <a:pPr marL="285750" indent="-285750">
              <a:buFont typeface="Wingdings" charset="2"/>
              <a:buChar char="§"/>
            </a:pPr>
            <a:r>
              <a:rPr lang="en-US" sz="1800" b="0" dirty="0">
                <a:solidFill>
                  <a:srgbClr val="01020B"/>
                </a:solidFill>
                <a:latin typeface="Arial" charset="0"/>
              </a:rPr>
              <a:t>IT deploys complex parallel system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 flipV="1">
            <a:off x="6090018" y="2096170"/>
            <a:ext cx="3968382" cy="9846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6" name="Straight Connector 45"/>
          <p:cNvCxnSpPr/>
          <p:nvPr/>
        </p:nvCxnSpPr>
        <p:spPr bwMode="auto">
          <a:xfrm flipV="1">
            <a:off x="6090018" y="2358165"/>
            <a:ext cx="3968382" cy="9846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49" name="Straight Connector 48"/>
          <p:cNvCxnSpPr/>
          <p:nvPr/>
        </p:nvCxnSpPr>
        <p:spPr bwMode="auto">
          <a:xfrm flipV="1">
            <a:off x="5865900" y="1744616"/>
            <a:ext cx="2351341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57" name="Straight Connector 56"/>
          <p:cNvCxnSpPr/>
          <p:nvPr/>
        </p:nvCxnSpPr>
        <p:spPr bwMode="auto">
          <a:xfrm flipV="1">
            <a:off x="7965871" y="1744616"/>
            <a:ext cx="2351341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519214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4" grpId="1" animBg="1"/>
      <p:bldP spid="45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1474" y="1695994"/>
            <a:ext cx="10363200" cy="4114800"/>
          </a:xfrm>
        </p:spPr>
        <p:txBody>
          <a:bodyPr/>
          <a:lstStyle/>
          <a:p>
            <a:r>
              <a:rPr lang="en-US" dirty="0"/>
              <a:t>No capex</a:t>
            </a:r>
          </a:p>
          <a:p>
            <a:r>
              <a:rPr lang="en-US" dirty="0"/>
              <a:t>Go from conception to insight in hours </a:t>
            </a:r>
          </a:p>
          <a:p>
            <a:r>
              <a:rPr lang="en-US" dirty="0"/>
              <a:t>Low </a:t>
            </a:r>
            <a:r>
              <a:rPr lang="en-US" dirty="0" err="1"/>
              <a:t>opex</a:t>
            </a:r>
            <a:r>
              <a:rPr lang="en-US" dirty="0"/>
              <a:t> – pay for only what you use</a:t>
            </a:r>
          </a:p>
          <a:p>
            <a:r>
              <a:rPr lang="en-US" dirty="0"/>
              <a:t>Rock bottom storage prices</a:t>
            </a:r>
          </a:p>
          <a:p>
            <a:r>
              <a:rPr lang="en-US" dirty="0"/>
              <a:t>Flexibility to scale up/down compute capacity as needed. </a:t>
            </a:r>
          </a:p>
          <a:p>
            <a:r>
              <a:rPr lang="en-US" dirty="0"/>
              <a:t>Shared-nothing </a:t>
            </a:r>
          </a:p>
          <a:p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Wrapup</a:t>
            </a:r>
            <a:r>
              <a:rPr lang="en-US" dirty="0"/>
              <a:t>.  Why Cloud DW?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80060" y="6286500"/>
            <a:ext cx="1847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4789170" y="4964974"/>
            <a:ext cx="1611947" cy="1691640"/>
            <a:chOff x="5199062" y="4895850"/>
            <a:chExt cx="1590675" cy="196215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9062" y="4895850"/>
              <a:ext cx="1590675" cy="196215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440044" y="5876925"/>
              <a:ext cx="110871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>
                  <a:solidFill>
                    <a:srgbClr val="000000"/>
                  </a:solidFill>
                  <a:latin typeface="Chalkboard" charset="0"/>
                  <a:ea typeface="Chalkboard" charset="0"/>
                  <a:cs typeface="Chalkboard" charset="0"/>
                </a:rPr>
                <a:t>2017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2784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Unused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4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Spark, Impala, Hive, Presto,…</a:t>
            </a:r>
          </a:p>
          <a:p>
            <a:r>
              <a:rPr lang="en-US" dirty="0"/>
              <a:t>Not exclusively SAAS offerings</a:t>
            </a:r>
          </a:p>
          <a:p>
            <a:r>
              <a:rPr lang="en-US" dirty="0"/>
              <a:t>All use shared storage (HDFS)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685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/>
          <p:cNvSpPr/>
          <p:nvPr/>
        </p:nvSpPr>
        <p:spPr bwMode="auto">
          <a:xfrm>
            <a:off x="2097285" y="990594"/>
            <a:ext cx="8736061" cy="5757497"/>
          </a:xfrm>
          <a:prstGeom prst="rect">
            <a:avLst/>
          </a:prstGeom>
          <a:solidFill>
            <a:srgbClr val="CCFFCC">
              <a:alpha val="97000"/>
            </a:srgbClr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2" name="Group 74"/>
          <p:cNvGrpSpPr/>
          <p:nvPr/>
        </p:nvGrpSpPr>
        <p:grpSpPr>
          <a:xfrm>
            <a:off x="2646008" y="2435536"/>
            <a:ext cx="2102524" cy="4136352"/>
            <a:chOff x="4992544" y="2552315"/>
            <a:chExt cx="2102524" cy="4136352"/>
          </a:xfrm>
        </p:grpSpPr>
        <p:grpSp>
          <p:nvGrpSpPr>
            <p:cNvPr id="3" name="Group 71"/>
            <p:cNvGrpSpPr/>
            <p:nvPr/>
          </p:nvGrpSpPr>
          <p:grpSpPr>
            <a:xfrm>
              <a:off x="4992544" y="2552315"/>
              <a:ext cx="2102524" cy="4136352"/>
              <a:chOff x="4992544" y="2552315"/>
              <a:chExt cx="2102524" cy="4136352"/>
            </a:xfrm>
          </p:grpSpPr>
          <p:sp>
            <p:nvSpPr>
              <p:cNvPr id="78" name="AutoShape 13"/>
              <p:cNvSpPr>
                <a:spLocks noChangeArrowheads="1"/>
              </p:cNvSpPr>
              <p:nvPr/>
            </p:nvSpPr>
            <p:spPr bwMode="auto">
              <a:xfrm>
                <a:off x="4992544" y="3309217"/>
                <a:ext cx="2102524" cy="337945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800" b="0">
                  <a:latin typeface="Arial" charset="0"/>
                </a:endParaRPr>
              </a:p>
            </p:txBody>
          </p:sp>
          <p:sp>
            <p:nvSpPr>
              <p:cNvPr id="79" name="Rectangle 210"/>
              <p:cNvSpPr>
                <a:spLocks noChangeArrowheads="1"/>
              </p:cNvSpPr>
              <p:nvPr/>
            </p:nvSpPr>
            <p:spPr bwMode="auto">
              <a:xfrm>
                <a:off x="5578380" y="2552315"/>
                <a:ext cx="930853" cy="811260"/>
              </a:xfrm>
              <a:prstGeom prst="rect">
                <a:avLst/>
              </a:prstGeom>
              <a:solidFill>
                <a:schemeClr val="folHlink">
                  <a:alpha val="98822"/>
                </a:schemeClr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7" name="Straight Connector 76"/>
            <p:cNvCxnSpPr/>
            <p:nvPr/>
          </p:nvCxnSpPr>
          <p:spPr bwMode="auto">
            <a:xfrm rot="5400000">
              <a:off x="5956758" y="3447400"/>
              <a:ext cx="173952" cy="322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4" name="Group 114"/>
          <p:cNvGrpSpPr/>
          <p:nvPr/>
        </p:nvGrpSpPr>
        <p:grpSpPr>
          <a:xfrm>
            <a:off x="5282699" y="1114736"/>
            <a:ext cx="1370061" cy="1194569"/>
            <a:chOff x="1000606" y="2592340"/>
            <a:chExt cx="1370061" cy="1194569"/>
          </a:xfrm>
        </p:grpSpPr>
        <p:sp>
          <p:nvSpPr>
            <p:cNvPr id="102" name="Rectangle 210"/>
            <p:cNvSpPr>
              <a:spLocks noChangeArrowheads="1"/>
            </p:cNvSpPr>
            <p:nvPr/>
          </p:nvSpPr>
          <p:spPr bwMode="auto">
            <a:xfrm>
              <a:off x="1055832" y="2592340"/>
              <a:ext cx="1259608" cy="1194569"/>
            </a:xfrm>
            <a:prstGeom prst="rect">
              <a:avLst/>
            </a:prstGeom>
            <a:solidFill>
              <a:schemeClr val="folHlink">
                <a:alpha val="98822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600" dirty="0">
                <a:solidFill>
                  <a:srgbClr val="01020B"/>
                </a:solidFill>
                <a:latin typeface="Arial"/>
                <a:cs typeface="Arial"/>
              </a:endParaRPr>
            </a:p>
          </p:txBody>
        </p:sp>
        <p:cxnSp>
          <p:nvCxnSpPr>
            <p:cNvPr id="107" name="Straight Connector 106"/>
            <p:cNvCxnSpPr/>
            <p:nvPr/>
          </p:nvCxnSpPr>
          <p:spPr bwMode="auto">
            <a:xfrm>
              <a:off x="1062182" y="2901758"/>
              <a:ext cx="1246909" cy="158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8" name="Straight Connector 107"/>
            <p:cNvCxnSpPr/>
            <p:nvPr/>
          </p:nvCxnSpPr>
          <p:spPr bwMode="auto">
            <a:xfrm>
              <a:off x="1062182" y="3285067"/>
              <a:ext cx="1246909" cy="1588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109" name="TextBox 108"/>
            <p:cNvSpPr txBox="1"/>
            <p:nvPr/>
          </p:nvSpPr>
          <p:spPr>
            <a:xfrm>
              <a:off x="1000606" y="3255818"/>
              <a:ext cx="137006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Execution Coordinator</a:t>
              </a: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1164996" y="2921077"/>
              <a:ext cx="101822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Optimizer</a:t>
              </a: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1272703" y="2596265"/>
              <a:ext cx="74892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Parser</a:t>
              </a:r>
            </a:p>
          </p:txBody>
        </p:sp>
      </p:grpSp>
      <p:grpSp>
        <p:nvGrpSpPr>
          <p:cNvPr id="5" name="Group 113"/>
          <p:cNvGrpSpPr/>
          <p:nvPr/>
        </p:nvGrpSpPr>
        <p:grpSpPr>
          <a:xfrm>
            <a:off x="6983729" y="1183528"/>
            <a:ext cx="1069360" cy="771716"/>
            <a:chOff x="4827829" y="1929921"/>
            <a:chExt cx="1069360" cy="771716"/>
          </a:xfrm>
        </p:grpSpPr>
        <p:sp>
          <p:nvSpPr>
            <p:cNvPr id="112" name="AutoShape 13"/>
            <p:cNvSpPr>
              <a:spLocks noChangeArrowheads="1"/>
            </p:cNvSpPr>
            <p:nvPr/>
          </p:nvSpPr>
          <p:spPr bwMode="auto">
            <a:xfrm>
              <a:off x="4827829" y="1929921"/>
              <a:ext cx="1068050" cy="771716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800" b="0">
                <a:latin typeface="Arial" charset="0"/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4846000" y="2180628"/>
              <a:ext cx="10511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1020B"/>
                  </a:solidFill>
                  <a:latin typeface="Arial"/>
                  <a:cs typeface="Arial"/>
                </a:rPr>
                <a:t>Catalogs</a:t>
              </a:r>
            </a:p>
          </p:txBody>
        </p:sp>
      </p:grpSp>
      <p:cxnSp>
        <p:nvCxnSpPr>
          <p:cNvPr id="125" name="Straight Connector 124"/>
          <p:cNvCxnSpPr>
            <a:stCxn id="112" idx="2"/>
          </p:cNvCxnSpPr>
          <p:nvPr/>
        </p:nvCxnSpPr>
        <p:spPr bwMode="auto">
          <a:xfrm rot="10800000" flipV="1">
            <a:off x="6577146" y="1569386"/>
            <a:ext cx="406585" cy="50268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27" name="Straight Connector 126"/>
          <p:cNvCxnSpPr/>
          <p:nvPr/>
        </p:nvCxnSpPr>
        <p:spPr bwMode="auto">
          <a:xfrm rot="10800000" flipV="1">
            <a:off x="4159745" y="2293911"/>
            <a:ext cx="1176837" cy="209785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1020B"/>
            </a:solidFill>
            <a:prstDash val="solid"/>
            <a:round/>
            <a:headEnd type="none" w="med" len="med"/>
            <a:tailEnd type="stealth" w="med" len="med"/>
          </a:ln>
          <a:effectLst/>
        </p:spPr>
      </p:cxnSp>
      <p:sp>
        <p:nvSpPr>
          <p:cNvPr id="62" name="Rectangle 12"/>
          <p:cNvSpPr>
            <a:spLocks noChangeArrowheads="1"/>
          </p:cNvSpPr>
          <p:nvPr/>
        </p:nvSpPr>
        <p:spPr bwMode="auto">
          <a:xfrm>
            <a:off x="3309083" y="2538009"/>
            <a:ext cx="777457" cy="5854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NODE</a:t>
            </a:r>
          </a:p>
          <a:p>
            <a:pPr algn="ctr"/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1</a:t>
            </a:r>
          </a:p>
        </p:txBody>
      </p:sp>
      <p:grpSp>
        <p:nvGrpSpPr>
          <p:cNvPr id="7" name="Group 73"/>
          <p:cNvGrpSpPr/>
          <p:nvPr/>
        </p:nvGrpSpPr>
        <p:grpSpPr>
          <a:xfrm>
            <a:off x="7134879" y="2421680"/>
            <a:ext cx="2102524" cy="4136352"/>
            <a:chOff x="4992544" y="2552315"/>
            <a:chExt cx="2102524" cy="4136352"/>
          </a:xfrm>
        </p:grpSpPr>
        <p:grpSp>
          <p:nvGrpSpPr>
            <p:cNvPr id="8" name="Group 71"/>
            <p:cNvGrpSpPr/>
            <p:nvPr/>
          </p:nvGrpSpPr>
          <p:grpSpPr>
            <a:xfrm>
              <a:off x="4992544" y="2552315"/>
              <a:ext cx="2102524" cy="4136352"/>
              <a:chOff x="4992544" y="2552315"/>
              <a:chExt cx="2102524" cy="4136352"/>
            </a:xfrm>
          </p:grpSpPr>
          <p:sp>
            <p:nvSpPr>
              <p:cNvPr id="57" name="AutoShape 13"/>
              <p:cNvSpPr>
                <a:spLocks noChangeArrowheads="1"/>
              </p:cNvSpPr>
              <p:nvPr/>
            </p:nvSpPr>
            <p:spPr bwMode="auto">
              <a:xfrm>
                <a:off x="4992544" y="3309217"/>
                <a:ext cx="2102524" cy="337945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800" b="0">
                  <a:latin typeface="Arial" charset="0"/>
                </a:endParaRPr>
              </a:p>
            </p:txBody>
          </p:sp>
          <p:sp>
            <p:nvSpPr>
              <p:cNvPr id="61" name="Rectangle 210"/>
              <p:cNvSpPr>
                <a:spLocks noChangeArrowheads="1"/>
              </p:cNvSpPr>
              <p:nvPr/>
            </p:nvSpPr>
            <p:spPr bwMode="auto">
              <a:xfrm>
                <a:off x="5578380" y="2552315"/>
                <a:ext cx="930853" cy="811260"/>
              </a:xfrm>
              <a:prstGeom prst="rect">
                <a:avLst/>
              </a:prstGeom>
              <a:solidFill>
                <a:schemeClr val="folHlink">
                  <a:alpha val="98822"/>
                </a:schemeClr>
              </a:solidFill>
              <a:ln w="19050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0" name="Straight Connector 59"/>
            <p:cNvCxnSpPr/>
            <p:nvPr/>
          </p:nvCxnSpPr>
          <p:spPr bwMode="auto">
            <a:xfrm rot="5400000">
              <a:off x="5956758" y="3447400"/>
              <a:ext cx="173952" cy="3224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3" name="TextBox 52"/>
          <p:cNvSpPr txBox="1"/>
          <p:nvPr/>
        </p:nvSpPr>
        <p:spPr>
          <a:xfrm>
            <a:off x="4659263" y="3998927"/>
            <a:ext cx="25938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00FF"/>
                </a:solidFill>
                <a:latin typeface="Arial"/>
                <a:cs typeface="Arial"/>
              </a:rPr>
              <a:t>Orders Table</a:t>
            </a:r>
            <a:r>
              <a:rPr lang="en-US" dirty="0">
                <a:solidFill>
                  <a:srgbClr val="01020B"/>
                </a:solidFill>
                <a:latin typeface="Arial"/>
                <a:cs typeface="Arial"/>
              </a:rPr>
              <a:t> </a:t>
            </a: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hash partitioned </a:t>
            </a: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on </a:t>
            </a:r>
            <a:r>
              <a:rPr lang="en-US" sz="1800" dirty="0">
                <a:solidFill>
                  <a:srgbClr val="000000"/>
                </a:solidFill>
                <a:latin typeface="Arial"/>
                <a:cs typeface="Arial"/>
              </a:rPr>
              <a:t>OID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757765" y="5263404"/>
            <a:ext cx="24568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00FF"/>
                </a:solidFill>
                <a:latin typeface="Arial"/>
                <a:cs typeface="Arial"/>
              </a:rPr>
              <a:t>Customers </a:t>
            </a:r>
            <a:br>
              <a:rPr lang="en-US" dirty="0">
                <a:solidFill>
                  <a:srgbClr val="0000FF"/>
                </a:solidFill>
                <a:latin typeface="Arial"/>
                <a:cs typeface="Arial"/>
              </a:rPr>
            </a:br>
            <a:r>
              <a:rPr lang="en-US" dirty="0">
                <a:solidFill>
                  <a:srgbClr val="0000FF"/>
                </a:solidFill>
                <a:latin typeface="Arial"/>
                <a:cs typeface="Arial"/>
              </a:rPr>
              <a:t>Table</a:t>
            </a:r>
            <a:r>
              <a:rPr lang="en-US" dirty="0">
                <a:solidFill>
                  <a:srgbClr val="01020B"/>
                </a:solidFill>
                <a:latin typeface="Arial"/>
                <a:cs typeface="Arial"/>
              </a:rPr>
              <a:t> </a:t>
            </a: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hash partitioned </a:t>
            </a:r>
          </a:p>
          <a:p>
            <a:pPr algn="ctr"/>
            <a:r>
              <a:rPr lang="en-US" sz="1800" dirty="0">
                <a:solidFill>
                  <a:srgbClr val="01020B"/>
                </a:solidFill>
                <a:latin typeface="Arial"/>
                <a:cs typeface="Arial"/>
              </a:rPr>
              <a:t>on </a:t>
            </a:r>
            <a:r>
              <a:rPr lang="en-US" sz="1800" dirty="0">
                <a:solidFill>
                  <a:srgbClr val="FF0000"/>
                </a:solidFill>
                <a:latin typeface="Arial"/>
                <a:cs typeface="Arial"/>
              </a:rPr>
              <a:t>ID </a:t>
            </a:r>
          </a:p>
        </p:txBody>
      </p:sp>
      <p:cxnSp>
        <p:nvCxnSpPr>
          <p:cNvPr id="68" name="Straight Connector 67"/>
          <p:cNvCxnSpPr/>
          <p:nvPr/>
        </p:nvCxnSpPr>
        <p:spPr bwMode="auto">
          <a:xfrm>
            <a:off x="6589645" y="2307767"/>
            <a:ext cx="1138351" cy="178997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1020B"/>
            </a:solidFill>
            <a:prstDash val="solid"/>
            <a:round/>
            <a:headEnd type="none" w="med" len="med"/>
            <a:tailEnd type="stealth" w="med" len="med"/>
          </a:ln>
          <a:effectLst/>
        </p:spPr>
      </p:cxnSp>
      <p:sp>
        <p:nvSpPr>
          <p:cNvPr id="70" name="TextBox 69"/>
          <p:cNvSpPr txBox="1"/>
          <p:nvPr/>
        </p:nvSpPr>
        <p:spPr>
          <a:xfrm>
            <a:off x="6769851" y="696956"/>
            <a:ext cx="3612121" cy="1015663"/>
          </a:xfrm>
          <a:prstGeom prst="rect">
            <a:avLst/>
          </a:prstGeom>
          <a:solidFill>
            <a:schemeClr val="accent2"/>
          </a:solidFill>
          <a:ln w="190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1020B"/>
                </a:solidFill>
                <a:latin typeface="Arial"/>
                <a:cs typeface="Arial"/>
              </a:rPr>
              <a:t>Select Name, Item from Customers C, Orders O</a:t>
            </a:r>
            <a:br>
              <a:rPr lang="en-US" sz="2000" dirty="0">
                <a:solidFill>
                  <a:srgbClr val="01020B"/>
                </a:solidFill>
                <a:latin typeface="Arial"/>
                <a:cs typeface="Arial"/>
              </a:rPr>
            </a:br>
            <a:r>
              <a:rPr lang="en-US" sz="2000" dirty="0">
                <a:solidFill>
                  <a:srgbClr val="01020B"/>
                </a:solidFill>
                <a:latin typeface="Arial"/>
                <a:cs typeface="Arial"/>
              </a:rPr>
              <a:t>where </a:t>
            </a:r>
            <a:r>
              <a:rPr lang="en-US" sz="2000" u="sng" dirty="0">
                <a:solidFill>
                  <a:srgbClr val="01020B"/>
                </a:solidFill>
                <a:latin typeface="Arial"/>
                <a:cs typeface="Arial"/>
              </a:rPr>
              <a:t>C.ID = O.CID </a:t>
            </a:r>
          </a:p>
        </p:txBody>
      </p:sp>
      <p:sp>
        <p:nvSpPr>
          <p:cNvPr id="80" name="Rectangle 12"/>
          <p:cNvSpPr>
            <a:spLocks noChangeArrowheads="1"/>
          </p:cNvSpPr>
          <p:nvPr/>
        </p:nvSpPr>
        <p:spPr bwMode="auto">
          <a:xfrm>
            <a:off x="7802574" y="2538009"/>
            <a:ext cx="777457" cy="5854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92075" tIns="46038" rIns="92075" bIns="46038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NODE</a:t>
            </a:r>
          </a:p>
          <a:p>
            <a:pPr algn="ctr"/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2</a:t>
            </a:r>
          </a:p>
        </p:txBody>
      </p:sp>
      <p:graphicFrame>
        <p:nvGraphicFramePr>
          <p:cNvPr id="42" name="Table 4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91269"/>
              </p:ext>
            </p:extLst>
          </p:nvPr>
        </p:nvGraphicFramePr>
        <p:xfrm>
          <a:off x="2703864" y="5307304"/>
          <a:ext cx="2012950" cy="194505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1240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AmtDue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142CFD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4" name="Table 4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410344"/>
              </p:ext>
            </p:extLst>
          </p:nvPr>
        </p:nvGraphicFramePr>
        <p:xfrm>
          <a:off x="2703864" y="5545976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Larry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$13K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5" name="Table 4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6469435"/>
              </p:ext>
            </p:extLst>
          </p:nvPr>
        </p:nvGraphicFramePr>
        <p:xfrm>
          <a:off x="2703864" y="6120089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322 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Jeff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$20K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C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46" name="Table 4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94337"/>
              </p:ext>
            </p:extLst>
          </p:nvPr>
        </p:nvGraphicFramePr>
        <p:xfrm>
          <a:off x="2703864" y="5833032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752 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Anne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$75K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1" name="Table 5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793040"/>
              </p:ext>
            </p:extLst>
          </p:nvPr>
        </p:nvGraphicFramePr>
        <p:xfrm>
          <a:off x="7174274" y="5315743"/>
          <a:ext cx="2012950" cy="194505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1240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Name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AmtDue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142CFD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2" name="Table 5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58468"/>
              </p:ext>
            </p:extLst>
          </p:nvPr>
        </p:nvGraphicFramePr>
        <p:xfrm>
          <a:off x="7174274" y="5554413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933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F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Mary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F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$49K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FDBF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5" name="Table 5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070402"/>
              </p:ext>
            </p:extLst>
          </p:nvPr>
        </p:nvGraphicFramePr>
        <p:xfrm>
          <a:off x="7174274" y="6111594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19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George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$83K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6" name="Table 5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4821882"/>
              </p:ext>
            </p:extLst>
          </p:nvPr>
        </p:nvGraphicFramePr>
        <p:xfrm>
          <a:off x="7174274" y="5824537"/>
          <a:ext cx="2012950" cy="280988"/>
        </p:xfrm>
        <a:graphic>
          <a:graphicData uri="http://schemas.openxmlformats.org/drawingml/2006/table">
            <a:tbl>
              <a:tblPr/>
              <a:tblGrid>
                <a:gridCol w="555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78535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77879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Bob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$19K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8" name="Table 5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972567"/>
              </p:ext>
            </p:extLst>
          </p:nvPr>
        </p:nvGraphicFramePr>
        <p:xfrm>
          <a:off x="7168098" y="3571884"/>
          <a:ext cx="2014538" cy="230568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305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CID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OID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Item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9" name="Table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5178344"/>
              </p:ext>
            </p:extLst>
          </p:nvPr>
        </p:nvGraphicFramePr>
        <p:xfrm>
          <a:off x="7168098" y="4367754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21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DVD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3" name="Table 6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946439"/>
              </p:ext>
            </p:extLst>
          </p:nvPr>
        </p:nvGraphicFramePr>
        <p:xfrm>
          <a:off x="7168098" y="4088350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iPod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4" name="Table 6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2019254"/>
              </p:ext>
            </p:extLst>
          </p:nvPr>
        </p:nvGraphicFramePr>
        <p:xfrm>
          <a:off x="7168098" y="4655616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19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51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TV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5" name="Table 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0277604"/>
              </p:ext>
            </p:extLst>
          </p:nvPr>
        </p:nvGraphicFramePr>
        <p:xfrm>
          <a:off x="7168098" y="4930138"/>
          <a:ext cx="2014538" cy="248206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48206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752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31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iPhone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6" name="Table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3487957"/>
              </p:ext>
            </p:extLst>
          </p:nvPr>
        </p:nvGraphicFramePr>
        <p:xfrm>
          <a:off x="7168098" y="3808937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21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TV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AEBF4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7" name="Table 6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2753207"/>
              </p:ext>
            </p:extLst>
          </p:nvPr>
        </p:nvGraphicFramePr>
        <p:xfrm>
          <a:off x="2663841" y="3808946"/>
          <a:ext cx="2014538" cy="230568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30568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CID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OID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42CFD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Item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9" name="Table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604061"/>
              </p:ext>
            </p:extLst>
          </p:nvPr>
        </p:nvGraphicFramePr>
        <p:xfrm>
          <a:off x="2663841" y="4604816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10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Xbox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1" name="Table 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203602"/>
              </p:ext>
            </p:extLst>
          </p:nvPr>
        </p:nvGraphicFramePr>
        <p:xfrm>
          <a:off x="2663841" y="4325412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602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10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Tivo</a:t>
                      </a:r>
                      <a:endParaRPr kumimoji="0" lang="en-US" sz="1200" b="1" i="0" u="none" strike="noStrike" cap="none" normalizeH="0" baseline="0" dirty="0">
                        <a:ln>
                          <a:noFill/>
                        </a:ln>
                        <a:solidFill>
                          <a:srgbClr val="01020B"/>
                        </a:solidFill>
                        <a:effectLst/>
                        <a:latin typeface="Verdana" charset="0"/>
                        <a:ea typeface="ＭＳ Ｐゴシック" charset="-128"/>
                        <a:cs typeface="ＭＳ Ｐゴシック" charset="-128"/>
                      </a:endParaRP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BCF7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2" name="Table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1221437"/>
              </p:ext>
            </p:extLst>
          </p:nvPr>
        </p:nvGraphicFramePr>
        <p:xfrm>
          <a:off x="2663841" y="4046013"/>
          <a:ext cx="2014538" cy="278527"/>
        </p:xfrm>
        <a:graphic>
          <a:graphicData uri="http://schemas.openxmlformats.org/drawingml/2006/table">
            <a:tbl>
              <a:tblPr/>
              <a:tblGrid>
                <a:gridCol w="5222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6963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82268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278527"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933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1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20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1DBF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1020B"/>
                          </a:solidFill>
                          <a:effectLst/>
                          <a:latin typeface="Verdana" charset="0"/>
                          <a:ea typeface="ＭＳ Ｐゴシック" charset="-128"/>
                          <a:cs typeface="ＭＳ Ｐゴシック" charset="-128"/>
                        </a:rPr>
                        <a:t>Surface</a:t>
                      </a:r>
                    </a:p>
                  </a:txBody>
                  <a:tcPr marL="11625" marR="11625" marT="11625" marB="0" anchor="b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1DBFD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pSp>
        <p:nvGrpSpPr>
          <p:cNvPr id="74" name="Group 73"/>
          <p:cNvGrpSpPr/>
          <p:nvPr/>
        </p:nvGrpSpPr>
        <p:grpSpPr>
          <a:xfrm>
            <a:off x="4774372" y="3773182"/>
            <a:ext cx="2319922" cy="1307114"/>
            <a:chOff x="4156037" y="3903817"/>
            <a:chExt cx="2319922" cy="1307114"/>
          </a:xfrm>
        </p:grpSpPr>
        <p:sp>
          <p:nvSpPr>
            <p:cNvPr id="75" name="Left Brace 74"/>
            <p:cNvSpPr/>
            <p:nvPr/>
          </p:nvSpPr>
          <p:spPr bwMode="auto">
            <a:xfrm>
              <a:off x="6233843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76" name="Left Brace 75"/>
            <p:cNvSpPr/>
            <p:nvPr/>
          </p:nvSpPr>
          <p:spPr bwMode="auto">
            <a:xfrm flipH="1">
              <a:off x="4156037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4826241" y="5307304"/>
            <a:ext cx="2319922" cy="1120333"/>
            <a:chOff x="4156037" y="3903817"/>
            <a:chExt cx="2319922" cy="1307114"/>
          </a:xfrm>
        </p:grpSpPr>
        <p:sp>
          <p:nvSpPr>
            <p:cNvPr id="82" name="Left Brace 81"/>
            <p:cNvSpPr/>
            <p:nvPr/>
          </p:nvSpPr>
          <p:spPr bwMode="auto">
            <a:xfrm>
              <a:off x="6233843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83" name="Left Brace 82"/>
            <p:cNvSpPr/>
            <p:nvPr/>
          </p:nvSpPr>
          <p:spPr bwMode="auto">
            <a:xfrm flipH="1">
              <a:off x="4156037" y="3903817"/>
              <a:ext cx="242116" cy="1307114"/>
            </a:xfrm>
            <a:prstGeom prst="leftBrace">
              <a:avLst/>
            </a:prstGeom>
            <a:noFill/>
            <a:ln w="4127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84" name="Group 135"/>
          <p:cNvGrpSpPr/>
          <p:nvPr/>
        </p:nvGrpSpPr>
        <p:grpSpPr>
          <a:xfrm>
            <a:off x="5232649" y="103472"/>
            <a:ext cx="1600970" cy="508000"/>
            <a:chOff x="1046788" y="1562485"/>
            <a:chExt cx="1600970" cy="508000"/>
          </a:xfrm>
          <a:solidFill>
            <a:srgbClr val="92D050"/>
          </a:solidFill>
        </p:grpSpPr>
        <p:sp>
          <p:nvSpPr>
            <p:cNvPr id="85" name="Oval 84"/>
            <p:cNvSpPr/>
            <p:nvPr/>
          </p:nvSpPr>
          <p:spPr bwMode="auto">
            <a:xfrm>
              <a:off x="1046788" y="1562485"/>
              <a:ext cx="1600970" cy="508000"/>
            </a:xfrm>
            <a:prstGeom prst="ellipse">
              <a:avLst/>
            </a:prstGeom>
            <a:grpFill/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86" name="Rectangle 12"/>
            <p:cNvSpPr>
              <a:spLocks noChangeArrowheads="1"/>
            </p:cNvSpPr>
            <p:nvPr/>
          </p:nvSpPr>
          <p:spPr bwMode="auto">
            <a:xfrm>
              <a:off x="1250891" y="1654739"/>
              <a:ext cx="1192765" cy="308419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wrap="square" lIns="92075" tIns="46038" rIns="92075" bIns="46038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400" dirty="0">
                  <a:solidFill>
                    <a:srgbClr val="000000"/>
                  </a:solidFill>
                  <a:latin typeface="Arial"/>
                  <a:cs typeface="Arial"/>
                </a:rPr>
                <a:t>Application</a:t>
              </a:r>
            </a:p>
          </p:txBody>
        </p:sp>
      </p:grpSp>
      <p:cxnSp>
        <p:nvCxnSpPr>
          <p:cNvPr id="87" name="Straight Connector 86"/>
          <p:cNvCxnSpPr/>
          <p:nvPr/>
        </p:nvCxnSpPr>
        <p:spPr bwMode="auto">
          <a:xfrm rot="5400000" flipV="1">
            <a:off x="5782983" y="854234"/>
            <a:ext cx="500302" cy="1588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01020B"/>
            </a:solidFill>
            <a:prstDash val="solid"/>
            <a:round/>
            <a:headEnd type="stealth" w="med" len="med"/>
            <a:tailEnd type="stealth" w="med" len="med"/>
          </a:ln>
          <a:effectLst/>
        </p:spPr>
      </p:cxnSp>
      <p:sp>
        <p:nvSpPr>
          <p:cNvPr id="89" name="Freeform 88"/>
          <p:cNvSpPr/>
          <p:nvPr/>
        </p:nvSpPr>
        <p:spPr bwMode="auto">
          <a:xfrm>
            <a:off x="5787180" y="4593122"/>
            <a:ext cx="676267" cy="2034234"/>
          </a:xfrm>
          <a:custGeom>
            <a:avLst/>
            <a:gdLst>
              <a:gd name="connsiteX0" fmla="*/ 468086 w 631371"/>
              <a:gd name="connsiteY0" fmla="*/ 446314 h 1992085"/>
              <a:gd name="connsiteX1" fmla="*/ 250371 w 631371"/>
              <a:gd name="connsiteY1" fmla="*/ 435428 h 1992085"/>
              <a:gd name="connsiteX2" fmla="*/ 206829 w 631371"/>
              <a:gd name="connsiteY2" fmla="*/ 424543 h 1992085"/>
              <a:gd name="connsiteX3" fmla="*/ 174171 w 631371"/>
              <a:gd name="connsiteY3" fmla="*/ 402771 h 1992085"/>
              <a:gd name="connsiteX4" fmla="*/ 130629 w 631371"/>
              <a:gd name="connsiteY4" fmla="*/ 326571 h 1992085"/>
              <a:gd name="connsiteX5" fmla="*/ 108857 w 631371"/>
              <a:gd name="connsiteY5" fmla="*/ 293914 h 1992085"/>
              <a:gd name="connsiteX6" fmla="*/ 76200 w 631371"/>
              <a:gd name="connsiteY6" fmla="*/ 185057 h 1992085"/>
              <a:gd name="connsiteX7" fmla="*/ 87086 w 631371"/>
              <a:gd name="connsiteY7" fmla="*/ 97971 h 1992085"/>
              <a:gd name="connsiteX8" fmla="*/ 130629 w 631371"/>
              <a:gd name="connsiteY8" fmla="*/ 10885 h 1992085"/>
              <a:gd name="connsiteX9" fmla="*/ 163286 w 631371"/>
              <a:gd name="connsiteY9" fmla="*/ 0 h 1992085"/>
              <a:gd name="connsiteX10" fmla="*/ 337457 w 631371"/>
              <a:gd name="connsiteY10" fmla="*/ 10885 h 1992085"/>
              <a:gd name="connsiteX11" fmla="*/ 391886 w 631371"/>
              <a:gd name="connsiteY11" fmla="*/ 43543 h 1992085"/>
              <a:gd name="connsiteX12" fmla="*/ 435429 w 631371"/>
              <a:gd name="connsiteY12" fmla="*/ 76200 h 1992085"/>
              <a:gd name="connsiteX13" fmla="*/ 468086 w 631371"/>
              <a:gd name="connsiteY13" fmla="*/ 97971 h 1992085"/>
              <a:gd name="connsiteX14" fmla="*/ 511629 w 631371"/>
              <a:gd name="connsiteY14" fmla="*/ 163285 h 1992085"/>
              <a:gd name="connsiteX15" fmla="*/ 544286 w 631371"/>
              <a:gd name="connsiteY15" fmla="*/ 304800 h 1992085"/>
              <a:gd name="connsiteX16" fmla="*/ 555171 w 631371"/>
              <a:gd name="connsiteY16" fmla="*/ 402771 h 1992085"/>
              <a:gd name="connsiteX17" fmla="*/ 533400 w 631371"/>
              <a:gd name="connsiteY17" fmla="*/ 566057 h 1992085"/>
              <a:gd name="connsiteX18" fmla="*/ 489857 w 631371"/>
              <a:gd name="connsiteY18" fmla="*/ 653143 h 1992085"/>
              <a:gd name="connsiteX19" fmla="*/ 446314 w 631371"/>
              <a:gd name="connsiteY19" fmla="*/ 740228 h 1992085"/>
              <a:gd name="connsiteX20" fmla="*/ 413657 w 631371"/>
              <a:gd name="connsiteY20" fmla="*/ 838200 h 1992085"/>
              <a:gd name="connsiteX21" fmla="*/ 370114 w 631371"/>
              <a:gd name="connsiteY21" fmla="*/ 903514 h 1992085"/>
              <a:gd name="connsiteX22" fmla="*/ 348343 w 631371"/>
              <a:gd name="connsiteY22" fmla="*/ 957943 h 1992085"/>
              <a:gd name="connsiteX23" fmla="*/ 326571 w 631371"/>
              <a:gd name="connsiteY23" fmla="*/ 1023257 h 1992085"/>
              <a:gd name="connsiteX24" fmla="*/ 304800 w 631371"/>
              <a:gd name="connsiteY24" fmla="*/ 1066800 h 1992085"/>
              <a:gd name="connsiteX25" fmla="*/ 283029 w 631371"/>
              <a:gd name="connsiteY25" fmla="*/ 1143000 h 1992085"/>
              <a:gd name="connsiteX26" fmla="*/ 261257 w 631371"/>
              <a:gd name="connsiteY26" fmla="*/ 1164771 h 1992085"/>
              <a:gd name="connsiteX27" fmla="*/ 239486 w 631371"/>
              <a:gd name="connsiteY27" fmla="*/ 1230085 h 1992085"/>
              <a:gd name="connsiteX28" fmla="*/ 195943 w 631371"/>
              <a:gd name="connsiteY28" fmla="*/ 1284514 h 1992085"/>
              <a:gd name="connsiteX29" fmla="*/ 174171 w 631371"/>
              <a:gd name="connsiteY29" fmla="*/ 1306285 h 1992085"/>
              <a:gd name="connsiteX30" fmla="*/ 152400 w 631371"/>
              <a:gd name="connsiteY30" fmla="*/ 1349828 h 1992085"/>
              <a:gd name="connsiteX31" fmla="*/ 130629 w 631371"/>
              <a:gd name="connsiteY31" fmla="*/ 1371600 h 1992085"/>
              <a:gd name="connsiteX32" fmla="*/ 76200 w 631371"/>
              <a:gd name="connsiteY32" fmla="*/ 1436914 h 1992085"/>
              <a:gd name="connsiteX33" fmla="*/ 43543 w 631371"/>
              <a:gd name="connsiteY33" fmla="*/ 1513114 h 1992085"/>
              <a:gd name="connsiteX34" fmla="*/ 21771 w 631371"/>
              <a:gd name="connsiteY34" fmla="*/ 1567543 h 1992085"/>
              <a:gd name="connsiteX35" fmla="*/ 0 w 631371"/>
              <a:gd name="connsiteY35" fmla="*/ 1643743 h 1992085"/>
              <a:gd name="connsiteX36" fmla="*/ 10886 w 631371"/>
              <a:gd name="connsiteY36" fmla="*/ 1785257 h 1992085"/>
              <a:gd name="connsiteX37" fmla="*/ 21771 w 631371"/>
              <a:gd name="connsiteY37" fmla="*/ 1850571 h 1992085"/>
              <a:gd name="connsiteX38" fmla="*/ 43543 w 631371"/>
              <a:gd name="connsiteY38" fmla="*/ 1872343 h 1992085"/>
              <a:gd name="connsiteX39" fmla="*/ 54429 w 631371"/>
              <a:gd name="connsiteY39" fmla="*/ 1905000 h 1992085"/>
              <a:gd name="connsiteX40" fmla="*/ 130629 w 631371"/>
              <a:gd name="connsiteY40" fmla="*/ 1948543 h 1992085"/>
              <a:gd name="connsiteX41" fmla="*/ 195943 w 631371"/>
              <a:gd name="connsiteY41" fmla="*/ 1970314 h 1992085"/>
              <a:gd name="connsiteX42" fmla="*/ 435429 w 631371"/>
              <a:gd name="connsiteY42" fmla="*/ 1992085 h 1992085"/>
              <a:gd name="connsiteX43" fmla="*/ 566057 w 631371"/>
              <a:gd name="connsiteY43" fmla="*/ 1981200 h 1992085"/>
              <a:gd name="connsiteX44" fmla="*/ 598714 w 631371"/>
              <a:gd name="connsiteY44" fmla="*/ 1970314 h 1992085"/>
              <a:gd name="connsiteX45" fmla="*/ 620486 w 631371"/>
              <a:gd name="connsiteY45" fmla="*/ 1948543 h 1992085"/>
              <a:gd name="connsiteX46" fmla="*/ 631371 w 631371"/>
              <a:gd name="connsiteY46" fmla="*/ 1915885 h 1992085"/>
              <a:gd name="connsiteX47" fmla="*/ 609600 w 631371"/>
              <a:gd name="connsiteY47" fmla="*/ 1643743 h 1992085"/>
              <a:gd name="connsiteX48" fmla="*/ 587829 w 631371"/>
              <a:gd name="connsiteY48" fmla="*/ 1567543 h 1992085"/>
              <a:gd name="connsiteX49" fmla="*/ 522514 w 631371"/>
              <a:gd name="connsiteY49" fmla="*/ 1480457 h 1992085"/>
              <a:gd name="connsiteX50" fmla="*/ 478971 w 631371"/>
              <a:gd name="connsiteY50" fmla="*/ 1415143 h 1992085"/>
              <a:gd name="connsiteX51" fmla="*/ 446314 w 631371"/>
              <a:gd name="connsiteY51" fmla="*/ 1436914 h 1992085"/>
              <a:gd name="connsiteX52" fmla="*/ 413657 w 631371"/>
              <a:gd name="connsiteY52" fmla="*/ 1469571 h 1992085"/>
              <a:gd name="connsiteX53" fmla="*/ 370114 w 631371"/>
              <a:gd name="connsiteY53" fmla="*/ 1480457 h 1992085"/>
              <a:gd name="connsiteX54" fmla="*/ 141514 w 631371"/>
              <a:gd name="connsiteY54" fmla="*/ 1502228 h 1992085"/>
              <a:gd name="connsiteX55" fmla="*/ 108857 w 631371"/>
              <a:gd name="connsiteY55" fmla="*/ 1524000 h 1992085"/>
              <a:gd name="connsiteX56" fmla="*/ 54429 w 631371"/>
              <a:gd name="connsiteY56" fmla="*/ 1545771 h 1992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631371" h="1992085">
                <a:moveTo>
                  <a:pt x="468086" y="446314"/>
                </a:moveTo>
                <a:cubicBezTo>
                  <a:pt x="395514" y="442685"/>
                  <a:pt x="322782" y="441462"/>
                  <a:pt x="250371" y="435428"/>
                </a:cubicBezTo>
                <a:cubicBezTo>
                  <a:pt x="235462" y="434186"/>
                  <a:pt x="220580" y="430436"/>
                  <a:pt x="206829" y="424543"/>
                </a:cubicBezTo>
                <a:cubicBezTo>
                  <a:pt x="194804" y="419389"/>
                  <a:pt x="185057" y="410028"/>
                  <a:pt x="174171" y="402771"/>
                </a:cubicBezTo>
                <a:cubicBezTo>
                  <a:pt x="121122" y="323197"/>
                  <a:pt x="185881" y="423262"/>
                  <a:pt x="130629" y="326571"/>
                </a:cubicBezTo>
                <a:cubicBezTo>
                  <a:pt x="124138" y="315212"/>
                  <a:pt x="114171" y="305869"/>
                  <a:pt x="108857" y="293914"/>
                </a:cubicBezTo>
                <a:cubicBezTo>
                  <a:pt x="93714" y="259843"/>
                  <a:pt x="85247" y="221242"/>
                  <a:pt x="76200" y="185057"/>
                </a:cubicBezTo>
                <a:cubicBezTo>
                  <a:pt x="79829" y="156028"/>
                  <a:pt x="80956" y="126576"/>
                  <a:pt x="87086" y="97971"/>
                </a:cubicBezTo>
                <a:cubicBezTo>
                  <a:pt x="93493" y="68073"/>
                  <a:pt x="100952" y="28691"/>
                  <a:pt x="130629" y="10885"/>
                </a:cubicBezTo>
                <a:cubicBezTo>
                  <a:pt x="140468" y="4982"/>
                  <a:pt x="152400" y="3628"/>
                  <a:pt x="163286" y="0"/>
                </a:cubicBezTo>
                <a:cubicBezTo>
                  <a:pt x="221343" y="3628"/>
                  <a:pt x="280314" y="1"/>
                  <a:pt x="337457" y="10885"/>
                </a:cubicBezTo>
                <a:cubicBezTo>
                  <a:pt x="358242" y="14844"/>
                  <a:pt x="374281" y="31806"/>
                  <a:pt x="391886" y="43543"/>
                </a:cubicBezTo>
                <a:cubicBezTo>
                  <a:pt x="406982" y="53607"/>
                  <a:pt x="420665" y="65655"/>
                  <a:pt x="435429" y="76200"/>
                </a:cubicBezTo>
                <a:cubicBezTo>
                  <a:pt x="446075" y="83804"/>
                  <a:pt x="457200" y="90714"/>
                  <a:pt x="468086" y="97971"/>
                </a:cubicBezTo>
                <a:cubicBezTo>
                  <a:pt x="482600" y="119742"/>
                  <a:pt x="505283" y="137900"/>
                  <a:pt x="511629" y="163285"/>
                </a:cubicBezTo>
                <a:cubicBezTo>
                  <a:pt x="519822" y="196058"/>
                  <a:pt x="538702" y="265714"/>
                  <a:pt x="544286" y="304800"/>
                </a:cubicBezTo>
                <a:cubicBezTo>
                  <a:pt x="548933" y="337328"/>
                  <a:pt x="551543" y="370114"/>
                  <a:pt x="555171" y="402771"/>
                </a:cubicBezTo>
                <a:cubicBezTo>
                  <a:pt x="553201" y="424448"/>
                  <a:pt x="550173" y="525801"/>
                  <a:pt x="533400" y="566057"/>
                </a:cubicBezTo>
                <a:cubicBezTo>
                  <a:pt x="520917" y="596015"/>
                  <a:pt x="500120" y="622354"/>
                  <a:pt x="489857" y="653143"/>
                </a:cubicBezTo>
                <a:cubicBezTo>
                  <a:pt x="472280" y="705872"/>
                  <a:pt x="484875" y="675961"/>
                  <a:pt x="446314" y="740228"/>
                </a:cubicBezTo>
                <a:cubicBezTo>
                  <a:pt x="437127" y="776979"/>
                  <a:pt x="432578" y="803511"/>
                  <a:pt x="413657" y="838200"/>
                </a:cubicBezTo>
                <a:cubicBezTo>
                  <a:pt x="401127" y="861171"/>
                  <a:pt x="379832" y="879219"/>
                  <a:pt x="370114" y="903514"/>
                </a:cubicBezTo>
                <a:cubicBezTo>
                  <a:pt x="362857" y="921657"/>
                  <a:pt x="355021" y="939579"/>
                  <a:pt x="348343" y="957943"/>
                </a:cubicBezTo>
                <a:cubicBezTo>
                  <a:pt x="340500" y="979510"/>
                  <a:pt x="336834" y="1002731"/>
                  <a:pt x="326571" y="1023257"/>
                </a:cubicBezTo>
                <a:cubicBezTo>
                  <a:pt x="319314" y="1037771"/>
                  <a:pt x="310498" y="1051606"/>
                  <a:pt x="304800" y="1066800"/>
                </a:cubicBezTo>
                <a:cubicBezTo>
                  <a:pt x="300059" y="1079444"/>
                  <a:pt x="291798" y="1128386"/>
                  <a:pt x="283029" y="1143000"/>
                </a:cubicBezTo>
                <a:cubicBezTo>
                  <a:pt x="277749" y="1151801"/>
                  <a:pt x="268514" y="1157514"/>
                  <a:pt x="261257" y="1164771"/>
                </a:cubicBezTo>
                <a:cubicBezTo>
                  <a:pt x="254000" y="1186542"/>
                  <a:pt x="255713" y="1213858"/>
                  <a:pt x="239486" y="1230085"/>
                </a:cubicBezTo>
                <a:cubicBezTo>
                  <a:pt x="186913" y="1282658"/>
                  <a:pt x="250877" y="1215847"/>
                  <a:pt x="195943" y="1284514"/>
                </a:cubicBezTo>
                <a:cubicBezTo>
                  <a:pt x="189532" y="1292528"/>
                  <a:pt x="181428" y="1299028"/>
                  <a:pt x="174171" y="1306285"/>
                </a:cubicBezTo>
                <a:cubicBezTo>
                  <a:pt x="166914" y="1320799"/>
                  <a:pt x="161401" y="1336326"/>
                  <a:pt x="152400" y="1349828"/>
                </a:cubicBezTo>
                <a:cubicBezTo>
                  <a:pt x="146707" y="1358368"/>
                  <a:pt x="137040" y="1363586"/>
                  <a:pt x="130629" y="1371600"/>
                </a:cubicBezTo>
                <a:cubicBezTo>
                  <a:pt x="70013" y="1447371"/>
                  <a:pt x="153767" y="1359347"/>
                  <a:pt x="76200" y="1436914"/>
                </a:cubicBezTo>
                <a:cubicBezTo>
                  <a:pt x="37971" y="1513375"/>
                  <a:pt x="67570" y="1449043"/>
                  <a:pt x="43543" y="1513114"/>
                </a:cubicBezTo>
                <a:cubicBezTo>
                  <a:pt x="36682" y="1531410"/>
                  <a:pt x="28632" y="1549246"/>
                  <a:pt x="21771" y="1567543"/>
                </a:cubicBezTo>
                <a:cubicBezTo>
                  <a:pt x="10061" y="1598769"/>
                  <a:pt x="8576" y="1609440"/>
                  <a:pt x="0" y="1643743"/>
                </a:cubicBezTo>
                <a:cubicBezTo>
                  <a:pt x="3629" y="1690914"/>
                  <a:pt x="5933" y="1738206"/>
                  <a:pt x="10886" y="1785257"/>
                </a:cubicBezTo>
                <a:cubicBezTo>
                  <a:pt x="13197" y="1807207"/>
                  <a:pt x="14021" y="1829905"/>
                  <a:pt x="21771" y="1850571"/>
                </a:cubicBezTo>
                <a:cubicBezTo>
                  <a:pt x="25375" y="1860181"/>
                  <a:pt x="36286" y="1865086"/>
                  <a:pt x="43543" y="1872343"/>
                </a:cubicBezTo>
                <a:cubicBezTo>
                  <a:pt x="47172" y="1883229"/>
                  <a:pt x="47261" y="1896040"/>
                  <a:pt x="54429" y="1905000"/>
                </a:cubicBezTo>
                <a:cubicBezTo>
                  <a:pt x="63670" y="1916550"/>
                  <a:pt x="121177" y="1944762"/>
                  <a:pt x="130629" y="1948543"/>
                </a:cubicBezTo>
                <a:cubicBezTo>
                  <a:pt x="151937" y="1957066"/>
                  <a:pt x="174172" y="1963057"/>
                  <a:pt x="195943" y="1970314"/>
                </a:cubicBezTo>
                <a:cubicBezTo>
                  <a:pt x="294099" y="2003033"/>
                  <a:pt x="217120" y="1980596"/>
                  <a:pt x="435429" y="1992085"/>
                </a:cubicBezTo>
                <a:cubicBezTo>
                  <a:pt x="478972" y="1988457"/>
                  <a:pt x="522747" y="1986975"/>
                  <a:pt x="566057" y="1981200"/>
                </a:cubicBezTo>
                <a:cubicBezTo>
                  <a:pt x="577431" y="1979684"/>
                  <a:pt x="588875" y="1976218"/>
                  <a:pt x="598714" y="1970314"/>
                </a:cubicBezTo>
                <a:cubicBezTo>
                  <a:pt x="607515" y="1965034"/>
                  <a:pt x="613229" y="1955800"/>
                  <a:pt x="620486" y="1948543"/>
                </a:cubicBezTo>
                <a:cubicBezTo>
                  <a:pt x="624114" y="1937657"/>
                  <a:pt x="631371" y="1927360"/>
                  <a:pt x="631371" y="1915885"/>
                </a:cubicBezTo>
                <a:cubicBezTo>
                  <a:pt x="631371" y="1782185"/>
                  <a:pt x="631730" y="1743324"/>
                  <a:pt x="609600" y="1643743"/>
                </a:cubicBezTo>
                <a:cubicBezTo>
                  <a:pt x="608198" y="1637436"/>
                  <a:pt x="594036" y="1577297"/>
                  <a:pt x="587829" y="1567543"/>
                </a:cubicBezTo>
                <a:cubicBezTo>
                  <a:pt x="568348" y="1536930"/>
                  <a:pt x="542642" y="1510649"/>
                  <a:pt x="522514" y="1480457"/>
                </a:cubicBezTo>
                <a:lnTo>
                  <a:pt x="478971" y="1415143"/>
                </a:lnTo>
                <a:cubicBezTo>
                  <a:pt x="468085" y="1422400"/>
                  <a:pt x="456365" y="1428539"/>
                  <a:pt x="446314" y="1436914"/>
                </a:cubicBezTo>
                <a:cubicBezTo>
                  <a:pt x="434487" y="1446769"/>
                  <a:pt x="427023" y="1461933"/>
                  <a:pt x="413657" y="1469571"/>
                </a:cubicBezTo>
                <a:cubicBezTo>
                  <a:pt x="400667" y="1476994"/>
                  <a:pt x="384871" y="1477997"/>
                  <a:pt x="370114" y="1480457"/>
                </a:cubicBezTo>
                <a:cubicBezTo>
                  <a:pt x="298306" y="1492425"/>
                  <a:pt x="211569" y="1496840"/>
                  <a:pt x="141514" y="1502228"/>
                </a:cubicBezTo>
                <a:cubicBezTo>
                  <a:pt x="130628" y="1509485"/>
                  <a:pt x="120882" y="1518846"/>
                  <a:pt x="108857" y="1524000"/>
                </a:cubicBezTo>
                <a:cubicBezTo>
                  <a:pt x="45174" y="1551293"/>
                  <a:pt x="81093" y="1519105"/>
                  <a:pt x="54429" y="1545771"/>
                </a:cubicBezTo>
              </a:path>
            </a:pathLst>
          </a:cu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Tahoma" charset="0"/>
            </a:endParaRPr>
          </a:p>
        </p:txBody>
      </p:sp>
      <p:sp>
        <p:nvSpPr>
          <p:cNvPr id="91" name="Rounded Rectangular Callout 90"/>
          <p:cNvSpPr/>
          <p:nvPr/>
        </p:nvSpPr>
        <p:spPr bwMode="auto">
          <a:xfrm>
            <a:off x="7715594" y="3899404"/>
            <a:ext cx="3065937" cy="919401"/>
          </a:xfrm>
          <a:prstGeom prst="wedgeRoundRectCallout">
            <a:avLst>
              <a:gd name="adj1" fmla="val -92117"/>
              <a:gd name="adj2" fmla="val 87317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This join </a:t>
            </a:r>
            <a:r>
              <a:rPr lang="en-US" u="sng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cannot</a:t>
            </a: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 be done “locally”</a:t>
            </a:r>
          </a:p>
        </p:txBody>
      </p:sp>
      <p:sp>
        <p:nvSpPr>
          <p:cNvPr id="92" name="Rounded Rectangular Callout 91"/>
          <p:cNvSpPr/>
          <p:nvPr/>
        </p:nvSpPr>
        <p:spPr bwMode="auto">
          <a:xfrm>
            <a:off x="3472386" y="2218304"/>
            <a:ext cx="5982122" cy="919401"/>
          </a:xfrm>
          <a:prstGeom prst="wedgeRoundRectCallout">
            <a:avLst>
              <a:gd name="adj1" fmla="val -12414"/>
              <a:gd name="adj2" fmla="val 143056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Must first ”shuffle” a copy of Orders by hashing </a:t>
            </a:r>
            <a:r>
              <a:rPr lang="en-US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on CID</a:t>
            </a:r>
            <a:endParaRPr lang="en-US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8" name="Rounded Rectangular Callout 87"/>
          <p:cNvSpPr/>
          <p:nvPr/>
        </p:nvSpPr>
        <p:spPr bwMode="auto">
          <a:xfrm>
            <a:off x="4518499" y="1927977"/>
            <a:ext cx="6826263" cy="578882"/>
          </a:xfrm>
          <a:prstGeom prst="wedgeRoundRectCallout">
            <a:avLst>
              <a:gd name="adj1" fmla="val -55349"/>
              <a:gd name="adj2" fmla="val 139938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Route rows with even CIDs to Node 1</a:t>
            </a:r>
          </a:p>
        </p:txBody>
      </p:sp>
      <p:sp>
        <p:nvSpPr>
          <p:cNvPr id="90" name="Rounded Rectangular Callout 89"/>
          <p:cNvSpPr/>
          <p:nvPr/>
        </p:nvSpPr>
        <p:spPr bwMode="auto">
          <a:xfrm>
            <a:off x="1344633" y="1926195"/>
            <a:ext cx="6826263" cy="578882"/>
          </a:xfrm>
          <a:prstGeom prst="wedgeRoundRectCallout">
            <a:avLst>
              <a:gd name="adj1" fmla="val 42718"/>
              <a:gd name="adj2" fmla="val 127827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Route rows with odd CIDs to Node 2</a:t>
            </a:r>
          </a:p>
        </p:txBody>
      </p:sp>
      <p:sp>
        <p:nvSpPr>
          <p:cNvPr id="93" name="Rounded Rectangular Callout 92"/>
          <p:cNvSpPr/>
          <p:nvPr/>
        </p:nvSpPr>
        <p:spPr bwMode="auto">
          <a:xfrm>
            <a:off x="662534" y="4242258"/>
            <a:ext cx="4516540" cy="578882"/>
          </a:xfrm>
          <a:prstGeom prst="wedgeRoundRectCallout">
            <a:avLst>
              <a:gd name="adj1" fmla="val 53379"/>
              <a:gd name="adj2" fmla="val 137568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One </a:t>
            </a:r>
            <a:r>
              <a:rPr lang="en-US" sz="280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table was “shuffled</a:t>
            </a:r>
            <a:r>
              <a:rPr lang="en-US" sz="280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"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95" name="Title 12"/>
          <p:cNvSpPr>
            <a:spLocks noGrp="1"/>
          </p:cNvSpPr>
          <p:nvPr>
            <p:ph type="title"/>
          </p:nvPr>
        </p:nvSpPr>
        <p:spPr>
          <a:xfrm>
            <a:off x="822960" y="-182880"/>
            <a:ext cx="10363200" cy="1143000"/>
          </a:xfrm>
        </p:spPr>
        <p:txBody>
          <a:bodyPr/>
          <a:lstStyle/>
          <a:p>
            <a:r>
              <a:rPr lang="en-US" dirty="0"/>
              <a:t>Query Ex #2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animBg="1"/>
      <p:bldP spid="89" grpId="0" animBg="1"/>
      <p:bldP spid="89" grpId="1" animBg="1"/>
      <p:bldP spid="91" grpId="0" animBg="1"/>
      <p:bldP spid="91" grpId="1" animBg="1"/>
      <p:bldP spid="92" grpId="0" animBg="1"/>
      <p:bldP spid="92" grpId="1" animBg="1"/>
      <p:bldP spid="88" grpId="0" animBg="1"/>
      <p:bldP spid="88" grpId="1" animBg="1"/>
      <p:bldP spid="90" grpId="0" animBg="1"/>
      <p:bldP spid="90" grpId="1" animBg="1"/>
      <p:bldP spid="93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4729018" y="2863272"/>
            <a:ext cx="1182254" cy="835194"/>
            <a:chOff x="2687782" y="2512291"/>
            <a:chExt cx="1182254" cy="835194"/>
          </a:xfrm>
        </p:grpSpPr>
        <p:cxnSp>
          <p:nvCxnSpPr>
            <p:cNvPr id="28" name="Straight Arrow Connector 27"/>
            <p:cNvCxnSpPr/>
            <p:nvPr/>
          </p:nvCxnSpPr>
          <p:spPr bwMode="auto">
            <a:xfrm>
              <a:off x="2687782" y="2512291"/>
              <a:ext cx="1182254" cy="0"/>
            </a:xfrm>
            <a:prstGeom prst="straightConnector1">
              <a:avLst/>
            </a:prstGeom>
            <a:solidFill>
              <a:schemeClr val="accent1"/>
            </a:solidFill>
            <a:ln w="34925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  <p:sp>
          <p:nvSpPr>
            <p:cNvPr id="29" name="TextBox 28"/>
            <p:cNvSpPr txBox="1"/>
            <p:nvPr/>
          </p:nvSpPr>
          <p:spPr>
            <a:xfrm>
              <a:off x="2724911" y="2639599"/>
              <a:ext cx="110799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b="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Insert a </a:t>
              </a:r>
            </a:p>
            <a:p>
              <a:pPr algn="ctr"/>
              <a:r>
                <a:rPr lang="en-US" sz="2000" b="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row</a:t>
              </a:r>
            </a:p>
          </p:txBody>
        </p:sp>
      </p:grpSp>
      <p:sp>
        <p:nvSpPr>
          <p:cNvPr id="7" name="TextBox 6"/>
          <p:cNvSpPr txBox="1"/>
          <p:nvPr/>
        </p:nvSpPr>
        <p:spPr>
          <a:xfrm rot="16200000">
            <a:off x="1699396" y="3091170"/>
            <a:ext cx="1976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Customer Table</a:t>
            </a:r>
          </a:p>
        </p:txBody>
      </p:sp>
      <p:grpSp>
        <p:nvGrpSpPr>
          <p:cNvPr id="115" name="Group 114"/>
          <p:cNvGrpSpPr/>
          <p:nvPr/>
        </p:nvGrpSpPr>
        <p:grpSpPr>
          <a:xfrm>
            <a:off x="2998817" y="2059853"/>
            <a:ext cx="1490058" cy="3017520"/>
            <a:chOff x="957581" y="1708872"/>
            <a:chExt cx="1490058" cy="3032106"/>
          </a:xfrm>
        </p:grpSpPr>
        <p:sp>
          <p:nvSpPr>
            <p:cNvPr id="8" name="AutoShape 13"/>
            <p:cNvSpPr>
              <a:spLocks noChangeArrowheads="1"/>
            </p:cNvSpPr>
            <p:nvPr/>
          </p:nvSpPr>
          <p:spPr bwMode="auto">
            <a:xfrm>
              <a:off x="957581" y="1708872"/>
              <a:ext cx="1490058" cy="2330646"/>
            </a:xfrm>
            <a:prstGeom prst="can">
              <a:avLst>
                <a:gd name="adj" fmla="val 10166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2000" b="0">
                <a:latin typeface="Arial" charset="0"/>
              </a:endParaRPr>
            </a:p>
          </p:txBody>
        </p:sp>
        <p:grpSp>
          <p:nvGrpSpPr>
            <p:cNvPr id="114" name="Group 113"/>
            <p:cNvGrpSpPr/>
            <p:nvPr/>
          </p:nvGrpSpPr>
          <p:grpSpPr>
            <a:xfrm>
              <a:off x="1131259" y="2016990"/>
              <a:ext cx="1142703" cy="2723988"/>
              <a:chOff x="1126788" y="2016990"/>
              <a:chExt cx="1142703" cy="2723988"/>
            </a:xfrm>
          </p:grpSpPr>
          <p:grpSp>
            <p:nvGrpSpPr>
              <p:cNvPr id="59" name="Group 58"/>
              <p:cNvGrpSpPr/>
              <p:nvPr/>
            </p:nvGrpSpPr>
            <p:grpSpPr>
              <a:xfrm>
                <a:off x="1126788" y="2016990"/>
                <a:ext cx="482278" cy="2723986"/>
                <a:chOff x="1126788" y="2016990"/>
                <a:chExt cx="482278" cy="2723986"/>
              </a:xfrm>
            </p:grpSpPr>
            <p:sp>
              <p:nvSpPr>
                <p:cNvPr id="14" name="TextBox 13"/>
                <p:cNvSpPr txBox="1"/>
                <p:nvPr/>
              </p:nvSpPr>
              <p:spPr>
                <a:xfrm rot="16200000">
                  <a:off x="996672" y="4169666"/>
                  <a:ext cx="74251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File1</a:t>
                  </a:r>
                </a:p>
              </p:txBody>
            </p:sp>
            <p:grpSp>
              <p:nvGrpSpPr>
                <p:cNvPr id="47" name="Group 46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13" name="Rounded Rectangle 12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46" name="Group 45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37" name="Rounded Rectangle 36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38" name="Rounded Rectangle 37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0" name="Rounded Rectangle 39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1" name="Rounded Rectangle 40"/>
                    <p:cNvSpPr/>
                    <p:nvPr/>
                  </p:nvSpPr>
                  <p:spPr bwMode="auto">
                    <a:xfrm>
                      <a:off x="1201260" y="2791019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2" name="Rounded Rectangle 41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3" name="Rounded Rectangle 42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4" name="Rounded Rectangle 43"/>
                    <p:cNvSpPr/>
                    <p:nvPr/>
                  </p:nvSpPr>
                  <p:spPr bwMode="auto">
                    <a:xfrm>
                      <a:off x="1201260" y="343920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5" name="Rounded Rectangle 44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  <p:grpSp>
            <p:nvGrpSpPr>
              <p:cNvPr id="60" name="Group 59"/>
              <p:cNvGrpSpPr/>
              <p:nvPr/>
            </p:nvGrpSpPr>
            <p:grpSpPr>
              <a:xfrm>
                <a:off x="1787213" y="2016991"/>
                <a:ext cx="482278" cy="2723987"/>
                <a:chOff x="1126788" y="2016990"/>
                <a:chExt cx="482278" cy="2723987"/>
              </a:xfrm>
            </p:grpSpPr>
            <p:sp>
              <p:nvSpPr>
                <p:cNvPr id="61" name="TextBox 60"/>
                <p:cNvSpPr txBox="1"/>
                <p:nvPr/>
              </p:nvSpPr>
              <p:spPr>
                <a:xfrm rot="16200000">
                  <a:off x="996671" y="4169666"/>
                  <a:ext cx="74251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File2</a:t>
                  </a:r>
                </a:p>
              </p:txBody>
            </p:sp>
            <p:grpSp>
              <p:nvGrpSpPr>
                <p:cNvPr id="62" name="Group 61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63" name="Rounded Rectangle 62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64" name="Group 63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65" name="Rounded Rectangle 64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66" name="Rounded Rectangle 65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67" name="Rounded Rectangle 66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68" name="Rounded Rectangle 67"/>
                    <p:cNvSpPr/>
                    <p:nvPr/>
                  </p:nvSpPr>
                  <p:spPr bwMode="auto">
                    <a:xfrm>
                      <a:off x="1201260" y="2791019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69" name="Rounded Rectangle 68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70" name="Rounded Rectangle 69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71" name="Rounded Rectangle 70"/>
                    <p:cNvSpPr/>
                    <p:nvPr/>
                  </p:nvSpPr>
                  <p:spPr bwMode="auto">
                    <a:xfrm>
                      <a:off x="1201260" y="343920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72" name="Rounded Rectangle 71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</p:grpSp>
      </p:grpSp>
      <p:sp>
        <p:nvSpPr>
          <p:cNvPr id="74" name="TextBox 73"/>
          <p:cNvSpPr txBox="1"/>
          <p:nvPr/>
        </p:nvSpPr>
        <p:spPr>
          <a:xfrm rot="16200000">
            <a:off x="5278487" y="3091170"/>
            <a:ext cx="1976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Customer Table</a:t>
            </a:r>
          </a:p>
        </p:txBody>
      </p:sp>
      <p:grpSp>
        <p:nvGrpSpPr>
          <p:cNvPr id="119" name="Group 118"/>
          <p:cNvGrpSpPr/>
          <p:nvPr/>
        </p:nvGrpSpPr>
        <p:grpSpPr>
          <a:xfrm>
            <a:off x="6577908" y="2059853"/>
            <a:ext cx="2067328" cy="3032105"/>
            <a:chOff x="4536672" y="1708872"/>
            <a:chExt cx="2067328" cy="3032105"/>
          </a:xfrm>
        </p:grpSpPr>
        <p:sp>
          <p:nvSpPr>
            <p:cNvPr id="73" name="AutoShape 13"/>
            <p:cNvSpPr>
              <a:spLocks noChangeArrowheads="1"/>
            </p:cNvSpPr>
            <p:nvPr/>
          </p:nvSpPr>
          <p:spPr bwMode="auto">
            <a:xfrm>
              <a:off x="4536672" y="1708872"/>
              <a:ext cx="2067328" cy="2330646"/>
            </a:xfrm>
            <a:prstGeom prst="can">
              <a:avLst>
                <a:gd name="adj" fmla="val 10166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2000" b="0">
                <a:latin typeface="Arial" charset="0"/>
              </a:endParaRPr>
            </a:p>
          </p:txBody>
        </p:sp>
        <p:grpSp>
          <p:nvGrpSpPr>
            <p:cNvPr id="118" name="Group 117"/>
            <p:cNvGrpSpPr/>
            <p:nvPr/>
          </p:nvGrpSpPr>
          <p:grpSpPr>
            <a:xfrm>
              <a:off x="4678925" y="2016990"/>
              <a:ext cx="1782822" cy="2723987"/>
              <a:chOff x="4705879" y="2016990"/>
              <a:chExt cx="1782822" cy="2723987"/>
            </a:xfrm>
          </p:grpSpPr>
          <p:grpSp>
            <p:nvGrpSpPr>
              <p:cNvPr id="75" name="Group 74"/>
              <p:cNvGrpSpPr/>
              <p:nvPr/>
            </p:nvGrpSpPr>
            <p:grpSpPr>
              <a:xfrm>
                <a:off x="4705879" y="2016990"/>
                <a:ext cx="482278" cy="2723986"/>
                <a:chOff x="1126788" y="2016990"/>
                <a:chExt cx="482278" cy="2723986"/>
              </a:xfrm>
            </p:grpSpPr>
            <p:sp>
              <p:nvSpPr>
                <p:cNvPr id="76" name="TextBox 75"/>
                <p:cNvSpPr txBox="1"/>
                <p:nvPr/>
              </p:nvSpPr>
              <p:spPr>
                <a:xfrm rot="16200000">
                  <a:off x="996672" y="4169666"/>
                  <a:ext cx="74251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File1</a:t>
                  </a:r>
                </a:p>
              </p:txBody>
            </p:sp>
            <p:grpSp>
              <p:nvGrpSpPr>
                <p:cNvPr id="77" name="Group 76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78" name="Rounded Rectangle 77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79" name="Group 78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80" name="Rounded Rectangle 79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81" name="Rounded Rectangle 80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82" name="Rounded Rectangle 81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83" name="Rounded Rectangle 82"/>
                    <p:cNvSpPr/>
                    <p:nvPr/>
                  </p:nvSpPr>
                  <p:spPr bwMode="auto">
                    <a:xfrm>
                      <a:off x="1201260" y="2791019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84" name="Rounded Rectangle 83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85" name="Rounded Rectangle 84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86" name="Rounded Rectangle 85"/>
                    <p:cNvSpPr/>
                    <p:nvPr/>
                  </p:nvSpPr>
                  <p:spPr bwMode="auto">
                    <a:xfrm>
                      <a:off x="1201260" y="343920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87" name="Rounded Rectangle 86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  <p:grpSp>
            <p:nvGrpSpPr>
              <p:cNvPr id="88" name="Group 87"/>
              <p:cNvGrpSpPr/>
              <p:nvPr/>
            </p:nvGrpSpPr>
            <p:grpSpPr>
              <a:xfrm>
                <a:off x="5356151" y="2016990"/>
                <a:ext cx="482278" cy="2723987"/>
                <a:chOff x="1126788" y="2016990"/>
                <a:chExt cx="482278" cy="2723987"/>
              </a:xfrm>
            </p:grpSpPr>
            <p:sp>
              <p:nvSpPr>
                <p:cNvPr id="89" name="TextBox 88"/>
                <p:cNvSpPr txBox="1"/>
                <p:nvPr/>
              </p:nvSpPr>
              <p:spPr>
                <a:xfrm rot="16200000">
                  <a:off x="996671" y="4169666"/>
                  <a:ext cx="74251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File2</a:t>
                  </a:r>
                </a:p>
              </p:txBody>
            </p:sp>
            <p:grpSp>
              <p:nvGrpSpPr>
                <p:cNvPr id="90" name="Group 89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91" name="Rounded Rectangle 90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92" name="Group 91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93" name="Rounded Rectangle 92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94" name="Rounded Rectangle 93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95" name="Rounded Rectangle 94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96" name="Rounded Rectangle 95"/>
                    <p:cNvSpPr/>
                    <p:nvPr/>
                  </p:nvSpPr>
                  <p:spPr bwMode="auto">
                    <a:xfrm>
                      <a:off x="1201260" y="2791019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97" name="Rounded Rectangle 96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98" name="Rounded Rectangle 97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99" name="Rounded Rectangle 98"/>
                    <p:cNvSpPr/>
                    <p:nvPr/>
                  </p:nvSpPr>
                  <p:spPr bwMode="auto">
                    <a:xfrm>
                      <a:off x="1201260" y="343920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00" name="Rounded Rectangle 99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  <p:grpSp>
            <p:nvGrpSpPr>
              <p:cNvPr id="117" name="Group 116"/>
              <p:cNvGrpSpPr/>
              <p:nvPr/>
            </p:nvGrpSpPr>
            <p:grpSpPr>
              <a:xfrm>
                <a:off x="6006423" y="2016990"/>
                <a:ext cx="482278" cy="2723987"/>
                <a:chOff x="6006423" y="2016990"/>
                <a:chExt cx="482278" cy="2723987"/>
              </a:xfrm>
            </p:grpSpPr>
            <p:sp>
              <p:nvSpPr>
                <p:cNvPr id="102" name="TextBox 101"/>
                <p:cNvSpPr txBox="1"/>
                <p:nvPr/>
              </p:nvSpPr>
              <p:spPr>
                <a:xfrm rot="16200000">
                  <a:off x="5876306" y="4169666"/>
                  <a:ext cx="74251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File3</a:t>
                  </a:r>
                </a:p>
              </p:txBody>
            </p:sp>
            <p:grpSp>
              <p:nvGrpSpPr>
                <p:cNvPr id="116" name="Group 115"/>
                <p:cNvGrpSpPr/>
                <p:nvPr/>
              </p:nvGrpSpPr>
              <p:grpSpPr>
                <a:xfrm>
                  <a:off x="6006423" y="2016990"/>
                  <a:ext cx="482278" cy="1846507"/>
                  <a:chOff x="6006423" y="2016990"/>
                  <a:chExt cx="482278" cy="1846507"/>
                </a:xfrm>
              </p:grpSpPr>
              <p:sp>
                <p:nvSpPr>
                  <p:cNvPr id="104" name="Rounded Rectangle 103"/>
                  <p:cNvSpPr/>
                  <p:nvPr/>
                </p:nvSpPr>
                <p:spPr bwMode="auto">
                  <a:xfrm>
                    <a:off x="6006423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sp>
                <p:nvSpPr>
                  <p:cNvPr id="106" name="Rounded Rectangle 105"/>
                  <p:cNvSpPr/>
                  <p:nvPr/>
                </p:nvSpPr>
                <p:spPr bwMode="auto">
                  <a:xfrm>
                    <a:off x="6080895" y="2142836"/>
                    <a:ext cx="325639" cy="73891"/>
                  </a:xfrm>
                  <a:prstGeom prst="roundRect">
                    <a:avLst/>
                  </a:prstGeom>
                  <a:solidFill>
                    <a:srgbClr val="FF0000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4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</p:grpSp>
          </p:grpSp>
        </p:grpSp>
      </p:grpSp>
      <p:sp>
        <p:nvSpPr>
          <p:cNvPr id="3" name="Freeform 2"/>
          <p:cNvSpPr/>
          <p:nvPr/>
        </p:nvSpPr>
        <p:spPr bwMode="auto">
          <a:xfrm>
            <a:off x="7871381" y="2073897"/>
            <a:ext cx="1074656" cy="3054284"/>
          </a:xfrm>
          <a:custGeom>
            <a:avLst/>
            <a:gdLst>
              <a:gd name="connsiteX0" fmla="*/ 886120 w 1074656"/>
              <a:gd name="connsiteY0" fmla="*/ 1018095 h 3054284"/>
              <a:gd name="connsiteX1" fmla="*/ 876693 w 1074656"/>
              <a:gd name="connsiteY1" fmla="*/ 612742 h 3054284"/>
              <a:gd name="connsiteX2" fmla="*/ 857840 w 1074656"/>
              <a:gd name="connsiteY2" fmla="*/ 518474 h 3054284"/>
              <a:gd name="connsiteX3" fmla="*/ 829559 w 1074656"/>
              <a:gd name="connsiteY3" fmla="*/ 367645 h 3054284"/>
              <a:gd name="connsiteX4" fmla="*/ 820132 w 1074656"/>
              <a:gd name="connsiteY4" fmla="*/ 329938 h 3054284"/>
              <a:gd name="connsiteX5" fmla="*/ 801279 w 1074656"/>
              <a:gd name="connsiteY5" fmla="*/ 282804 h 3054284"/>
              <a:gd name="connsiteX6" fmla="*/ 763572 w 1074656"/>
              <a:gd name="connsiteY6" fmla="*/ 197963 h 3054284"/>
              <a:gd name="connsiteX7" fmla="*/ 716438 w 1074656"/>
              <a:gd name="connsiteY7" fmla="*/ 122548 h 3054284"/>
              <a:gd name="connsiteX8" fmla="*/ 650450 w 1074656"/>
              <a:gd name="connsiteY8" fmla="*/ 75414 h 3054284"/>
              <a:gd name="connsiteX9" fmla="*/ 622170 w 1074656"/>
              <a:gd name="connsiteY9" fmla="*/ 56561 h 3054284"/>
              <a:gd name="connsiteX10" fmla="*/ 593889 w 1074656"/>
              <a:gd name="connsiteY10" fmla="*/ 47134 h 3054284"/>
              <a:gd name="connsiteX11" fmla="*/ 509048 w 1074656"/>
              <a:gd name="connsiteY11" fmla="*/ 9427 h 3054284"/>
              <a:gd name="connsiteX12" fmla="*/ 480767 w 1074656"/>
              <a:gd name="connsiteY12" fmla="*/ 0 h 3054284"/>
              <a:gd name="connsiteX13" fmla="*/ 197963 w 1074656"/>
              <a:gd name="connsiteY13" fmla="*/ 9427 h 3054284"/>
              <a:gd name="connsiteX14" fmla="*/ 103695 w 1074656"/>
              <a:gd name="connsiteY14" fmla="*/ 103695 h 3054284"/>
              <a:gd name="connsiteX15" fmla="*/ 84842 w 1074656"/>
              <a:gd name="connsiteY15" fmla="*/ 141402 h 3054284"/>
              <a:gd name="connsiteX16" fmla="*/ 65988 w 1074656"/>
              <a:gd name="connsiteY16" fmla="*/ 197963 h 3054284"/>
              <a:gd name="connsiteX17" fmla="*/ 56561 w 1074656"/>
              <a:gd name="connsiteY17" fmla="*/ 226243 h 3054284"/>
              <a:gd name="connsiteX18" fmla="*/ 37708 w 1074656"/>
              <a:gd name="connsiteY18" fmla="*/ 311084 h 3054284"/>
              <a:gd name="connsiteX19" fmla="*/ 47134 w 1074656"/>
              <a:gd name="connsiteY19" fmla="*/ 527901 h 3054284"/>
              <a:gd name="connsiteX20" fmla="*/ 56561 w 1074656"/>
              <a:gd name="connsiteY20" fmla="*/ 575035 h 3054284"/>
              <a:gd name="connsiteX21" fmla="*/ 65988 w 1074656"/>
              <a:gd name="connsiteY21" fmla="*/ 641023 h 3054284"/>
              <a:gd name="connsiteX22" fmla="*/ 75415 w 1074656"/>
              <a:gd name="connsiteY22" fmla="*/ 697583 h 3054284"/>
              <a:gd name="connsiteX23" fmla="*/ 84842 w 1074656"/>
              <a:gd name="connsiteY23" fmla="*/ 791851 h 3054284"/>
              <a:gd name="connsiteX24" fmla="*/ 94268 w 1074656"/>
              <a:gd name="connsiteY24" fmla="*/ 867266 h 3054284"/>
              <a:gd name="connsiteX25" fmla="*/ 113122 w 1074656"/>
              <a:gd name="connsiteY25" fmla="*/ 1018095 h 3054284"/>
              <a:gd name="connsiteX26" fmla="*/ 113122 w 1074656"/>
              <a:gd name="connsiteY26" fmla="*/ 1800519 h 3054284"/>
              <a:gd name="connsiteX27" fmla="*/ 103695 w 1074656"/>
              <a:gd name="connsiteY27" fmla="*/ 1857080 h 3054284"/>
              <a:gd name="connsiteX28" fmla="*/ 84842 w 1074656"/>
              <a:gd name="connsiteY28" fmla="*/ 1998482 h 3054284"/>
              <a:gd name="connsiteX29" fmla="*/ 65988 w 1074656"/>
              <a:gd name="connsiteY29" fmla="*/ 2092750 h 3054284"/>
              <a:gd name="connsiteX30" fmla="*/ 37708 w 1074656"/>
              <a:gd name="connsiteY30" fmla="*/ 2290713 h 3054284"/>
              <a:gd name="connsiteX31" fmla="*/ 28281 w 1074656"/>
              <a:gd name="connsiteY31" fmla="*/ 2347274 h 3054284"/>
              <a:gd name="connsiteX32" fmla="*/ 18854 w 1074656"/>
              <a:gd name="connsiteY32" fmla="*/ 2384981 h 3054284"/>
              <a:gd name="connsiteX33" fmla="*/ 0 w 1074656"/>
              <a:gd name="connsiteY33" fmla="*/ 2526383 h 3054284"/>
              <a:gd name="connsiteX34" fmla="*/ 9427 w 1074656"/>
              <a:gd name="connsiteY34" fmla="*/ 2752627 h 3054284"/>
              <a:gd name="connsiteX35" fmla="*/ 75415 w 1074656"/>
              <a:gd name="connsiteY35" fmla="*/ 2837468 h 3054284"/>
              <a:gd name="connsiteX36" fmla="*/ 131976 w 1074656"/>
              <a:gd name="connsiteY36" fmla="*/ 2875175 h 3054284"/>
              <a:gd name="connsiteX37" fmla="*/ 207390 w 1074656"/>
              <a:gd name="connsiteY37" fmla="*/ 2931736 h 3054284"/>
              <a:gd name="connsiteX38" fmla="*/ 263951 w 1074656"/>
              <a:gd name="connsiteY38" fmla="*/ 2960016 h 3054284"/>
              <a:gd name="connsiteX39" fmla="*/ 301658 w 1074656"/>
              <a:gd name="connsiteY39" fmla="*/ 2978870 h 3054284"/>
              <a:gd name="connsiteX40" fmla="*/ 386499 w 1074656"/>
              <a:gd name="connsiteY40" fmla="*/ 3026004 h 3054284"/>
              <a:gd name="connsiteX41" fmla="*/ 461914 w 1074656"/>
              <a:gd name="connsiteY41" fmla="*/ 3044858 h 3054284"/>
              <a:gd name="connsiteX42" fmla="*/ 527901 w 1074656"/>
              <a:gd name="connsiteY42" fmla="*/ 3054284 h 3054284"/>
              <a:gd name="connsiteX43" fmla="*/ 669304 w 1074656"/>
              <a:gd name="connsiteY43" fmla="*/ 3044858 h 3054284"/>
              <a:gd name="connsiteX44" fmla="*/ 707011 w 1074656"/>
              <a:gd name="connsiteY44" fmla="*/ 3016577 h 3054284"/>
              <a:gd name="connsiteX45" fmla="*/ 754145 w 1074656"/>
              <a:gd name="connsiteY45" fmla="*/ 2988297 h 3054284"/>
              <a:gd name="connsiteX46" fmla="*/ 791852 w 1074656"/>
              <a:gd name="connsiteY46" fmla="*/ 2969443 h 3054284"/>
              <a:gd name="connsiteX47" fmla="*/ 886120 w 1074656"/>
              <a:gd name="connsiteY47" fmla="*/ 2856322 h 3054284"/>
              <a:gd name="connsiteX48" fmla="*/ 914400 w 1074656"/>
              <a:gd name="connsiteY48" fmla="*/ 2818614 h 3054284"/>
              <a:gd name="connsiteX49" fmla="*/ 961534 w 1074656"/>
              <a:gd name="connsiteY49" fmla="*/ 2733773 h 3054284"/>
              <a:gd name="connsiteX50" fmla="*/ 970961 w 1074656"/>
              <a:gd name="connsiteY50" fmla="*/ 2696066 h 3054284"/>
              <a:gd name="connsiteX51" fmla="*/ 989815 w 1074656"/>
              <a:gd name="connsiteY51" fmla="*/ 2648932 h 3054284"/>
              <a:gd name="connsiteX52" fmla="*/ 1008668 w 1074656"/>
              <a:gd name="connsiteY52" fmla="*/ 2573517 h 3054284"/>
              <a:gd name="connsiteX53" fmla="*/ 1036949 w 1074656"/>
              <a:gd name="connsiteY53" fmla="*/ 2507530 h 3054284"/>
              <a:gd name="connsiteX54" fmla="*/ 1046376 w 1074656"/>
              <a:gd name="connsiteY54" fmla="*/ 2450969 h 3054284"/>
              <a:gd name="connsiteX55" fmla="*/ 1065229 w 1074656"/>
              <a:gd name="connsiteY55" fmla="*/ 2394408 h 3054284"/>
              <a:gd name="connsiteX56" fmla="*/ 1074656 w 1074656"/>
              <a:gd name="connsiteY56" fmla="*/ 2243579 h 3054284"/>
              <a:gd name="connsiteX57" fmla="*/ 1065229 w 1074656"/>
              <a:gd name="connsiteY57" fmla="*/ 1885361 h 3054284"/>
              <a:gd name="connsiteX58" fmla="*/ 1055803 w 1074656"/>
              <a:gd name="connsiteY58" fmla="*/ 1828800 h 3054284"/>
              <a:gd name="connsiteX59" fmla="*/ 1046376 w 1074656"/>
              <a:gd name="connsiteY59" fmla="*/ 1715678 h 3054284"/>
              <a:gd name="connsiteX60" fmla="*/ 1036949 w 1074656"/>
              <a:gd name="connsiteY60" fmla="*/ 1687398 h 3054284"/>
              <a:gd name="connsiteX61" fmla="*/ 1027522 w 1074656"/>
              <a:gd name="connsiteY61" fmla="*/ 1640264 h 3054284"/>
              <a:gd name="connsiteX62" fmla="*/ 1018095 w 1074656"/>
              <a:gd name="connsiteY62" fmla="*/ 1602557 h 3054284"/>
              <a:gd name="connsiteX63" fmla="*/ 999242 w 1074656"/>
              <a:gd name="connsiteY63" fmla="*/ 1517715 h 3054284"/>
              <a:gd name="connsiteX64" fmla="*/ 970961 w 1074656"/>
              <a:gd name="connsiteY64" fmla="*/ 1404594 h 3054284"/>
              <a:gd name="connsiteX65" fmla="*/ 942681 w 1074656"/>
              <a:gd name="connsiteY65" fmla="*/ 1253765 h 3054284"/>
              <a:gd name="connsiteX66" fmla="*/ 933254 w 1074656"/>
              <a:gd name="connsiteY66" fmla="*/ 1206631 h 3054284"/>
              <a:gd name="connsiteX67" fmla="*/ 923827 w 1074656"/>
              <a:gd name="connsiteY67" fmla="*/ 1055802 h 3054284"/>
              <a:gd name="connsiteX68" fmla="*/ 886120 w 1074656"/>
              <a:gd name="connsiteY68" fmla="*/ 1018095 h 3054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1074656" h="3054284">
                <a:moveTo>
                  <a:pt x="886120" y="1018095"/>
                </a:moveTo>
                <a:cubicBezTo>
                  <a:pt x="878264" y="944252"/>
                  <a:pt x="884331" y="747680"/>
                  <a:pt x="876693" y="612742"/>
                </a:cubicBezTo>
                <a:cubicBezTo>
                  <a:pt x="874882" y="580748"/>
                  <a:pt x="862372" y="550197"/>
                  <a:pt x="857840" y="518474"/>
                </a:cubicBezTo>
                <a:cubicBezTo>
                  <a:pt x="845451" y="431752"/>
                  <a:pt x="851753" y="463818"/>
                  <a:pt x="829559" y="367645"/>
                </a:cubicBezTo>
                <a:cubicBezTo>
                  <a:pt x="826646" y="355021"/>
                  <a:pt x="824229" y="342229"/>
                  <a:pt x="820132" y="329938"/>
                </a:cubicBezTo>
                <a:cubicBezTo>
                  <a:pt x="814781" y="313885"/>
                  <a:pt x="807062" y="298707"/>
                  <a:pt x="801279" y="282804"/>
                </a:cubicBezTo>
                <a:cubicBezTo>
                  <a:pt x="770909" y="199285"/>
                  <a:pt x="797972" y="252020"/>
                  <a:pt x="763572" y="197963"/>
                </a:cubicBezTo>
                <a:cubicBezTo>
                  <a:pt x="747657" y="172953"/>
                  <a:pt x="741104" y="138991"/>
                  <a:pt x="716438" y="122548"/>
                </a:cubicBezTo>
                <a:cubicBezTo>
                  <a:pt x="649802" y="78126"/>
                  <a:pt x="732281" y="133865"/>
                  <a:pt x="650450" y="75414"/>
                </a:cubicBezTo>
                <a:cubicBezTo>
                  <a:pt x="641231" y="68829"/>
                  <a:pt x="632303" y="61628"/>
                  <a:pt x="622170" y="56561"/>
                </a:cubicBezTo>
                <a:cubicBezTo>
                  <a:pt x="613282" y="52117"/>
                  <a:pt x="603316" y="50276"/>
                  <a:pt x="593889" y="47134"/>
                </a:cubicBezTo>
                <a:cubicBezTo>
                  <a:pt x="549073" y="17256"/>
                  <a:pt x="576358" y="31863"/>
                  <a:pt x="509048" y="9427"/>
                </a:cubicBezTo>
                <a:lnTo>
                  <a:pt x="480767" y="0"/>
                </a:lnTo>
                <a:cubicBezTo>
                  <a:pt x="386499" y="3142"/>
                  <a:pt x="292111" y="3721"/>
                  <a:pt x="197963" y="9427"/>
                </a:cubicBezTo>
                <a:cubicBezTo>
                  <a:pt x="151815" y="12224"/>
                  <a:pt x="117659" y="75767"/>
                  <a:pt x="103695" y="103695"/>
                </a:cubicBezTo>
                <a:cubicBezTo>
                  <a:pt x="97411" y="116264"/>
                  <a:pt x="90061" y="128355"/>
                  <a:pt x="84842" y="141402"/>
                </a:cubicBezTo>
                <a:cubicBezTo>
                  <a:pt x="77461" y="159854"/>
                  <a:pt x="72273" y="179109"/>
                  <a:pt x="65988" y="197963"/>
                </a:cubicBezTo>
                <a:cubicBezTo>
                  <a:pt x="62846" y="207390"/>
                  <a:pt x="58971" y="216603"/>
                  <a:pt x="56561" y="226243"/>
                </a:cubicBezTo>
                <a:cubicBezTo>
                  <a:pt x="43248" y="279494"/>
                  <a:pt x="49675" y="251246"/>
                  <a:pt x="37708" y="311084"/>
                </a:cubicBezTo>
                <a:cubicBezTo>
                  <a:pt x="40850" y="383356"/>
                  <a:pt x="41980" y="455744"/>
                  <a:pt x="47134" y="527901"/>
                </a:cubicBezTo>
                <a:cubicBezTo>
                  <a:pt x="48276" y="543883"/>
                  <a:pt x="53927" y="559231"/>
                  <a:pt x="56561" y="575035"/>
                </a:cubicBezTo>
                <a:cubicBezTo>
                  <a:pt x="60214" y="596952"/>
                  <a:pt x="62609" y="619062"/>
                  <a:pt x="65988" y="641023"/>
                </a:cubicBezTo>
                <a:cubicBezTo>
                  <a:pt x="68894" y="659914"/>
                  <a:pt x="73044" y="678617"/>
                  <a:pt x="75415" y="697583"/>
                </a:cubicBezTo>
                <a:cubicBezTo>
                  <a:pt x="79332" y="728919"/>
                  <a:pt x="81355" y="760465"/>
                  <a:pt x="84842" y="791851"/>
                </a:cubicBezTo>
                <a:cubicBezTo>
                  <a:pt x="87640" y="817030"/>
                  <a:pt x="91308" y="842106"/>
                  <a:pt x="94268" y="867266"/>
                </a:cubicBezTo>
                <a:cubicBezTo>
                  <a:pt x="110104" y="1001877"/>
                  <a:pt x="96582" y="902319"/>
                  <a:pt x="113122" y="1018095"/>
                </a:cubicBezTo>
                <a:cubicBezTo>
                  <a:pt x="131466" y="1366631"/>
                  <a:pt x="129047" y="1243144"/>
                  <a:pt x="113122" y="1800519"/>
                </a:cubicBezTo>
                <a:cubicBezTo>
                  <a:pt x="112576" y="1819625"/>
                  <a:pt x="106398" y="1838158"/>
                  <a:pt x="103695" y="1857080"/>
                </a:cubicBezTo>
                <a:cubicBezTo>
                  <a:pt x="97213" y="1902453"/>
                  <a:pt x="92851" y="1953100"/>
                  <a:pt x="84842" y="1998482"/>
                </a:cubicBezTo>
                <a:cubicBezTo>
                  <a:pt x="79273" y="2030039"/>
                  <a:pt x="71091" y="2061114"/>
                  <a:pt x="65988" y="2092750"/>
                </a:cubicBezTo>
                <a:cubicBezTo>
                  <a:pt x="55374" y="2158557"/>
                  <a:pt x="48667" y="2224962"/>
                  <a:pt x="37708" y="2290713"/>
                </a:cubicBezTo>
                <a:cubicBezTo>
                  <a:pt x="34566" y="2309567"/>
                  <a:pt x="32030" y="2328531"/>
                  <a:pt x="28281" y="2347274"/>
                </a:cubicBezTo>
                <a:cubicBezTo>
                  <a:pt x="25740" y="2359978"/>
                  <a:pt x="21172" y="2372234"/>
                  <a:pt x="18854" y="2384981"/>
                </a:cubicBezTo>
                <a:cubicBezTo>
                  <a:pt x="13650" y="2413600"/>
                  <a:pt x="3283" y="2500122"/>
                  <a:pt x="0" y="2526383"/>
                </a:cubicBezTo>
                <a:cubicBezTo>
                  <a:pt x="3142" y="2601798"/>
                  <a:pt x="-2982" y="2678174"/>
                  <a:pt x="9427" y="2752627"/>
                </a:cubicBezTo>
                <a:cubicBezTo>
                  <a:pt x="12461" y="2770829"/>
                  <a:pt x="55862" y="2822260"/>
                  <a:pt x="75415" y="2837468"/>
                </a:cubicBezTo>
                <a:cubicBezTo>
                  <a:pt x="93301" y="2851379"/>
                  <a:pt x="113849" y="2861579"/>
                  <a:pt x="131976" y="2875175"/>
                </a:cubicBezTo>
                <a:cubicBezTo>
                  <a:pt x="157114" y="2894029"/>
                  <a:pt x="177580" y="2921799"/>
                  <a:pt x="207390" y="2931736"/>
                </a:cubicBezTo>
                <a:cubicBezTo>
                  <a:pt x="259239" y="2949019"/>
                  <a:pt x="212786" y="2930779"/>
                  <a:pt x="263951" y="2960016"/>
                </a:cubicBezTo>
                <a:cubicBezTo>
                  <a:pt x="276152" y="2966988"/>
                  <a:pt x="289374" y="2972045"/>
                  <a:pt x="301658" y="2978870"/>
                </a:cubicBezTo>
                <a:cubicBezTo>
                  <a:pt x="341874" y="3001212"/>
                  <a:pt x="346952" y="3009055"/>
                  <a:pt x="386499" y="3026004"/>
                </a:cubicBezTo>
                <a:cubicBezTo>
                  <a:pt x="409678" y="3035938"/>
                  <a:pt x="437772" y="3040834"/>
                  <a:pt x="461914" y="3044858"/>
                </a:cubicBezTo>
                <a:cubicBezTo>
                  <a:pt x="483831" y="3048511"/>
                  <a:pt x="505905" y="3051142"/>
                  <a:pt x="527901" y="3054284"/>
                </a:cubicBezTo>
                <a:cubicBezTo>
                  <a:pt x="575035" y="3051142"/>
                  <a:pt x="623078" y="3054590"/>
                  <a:pt x="669304" y="3044858"/>
                </a:cubicBezTo>
                <a:cubicBezTo>
                  <a:pt x="684678" y="3041621"/>
                  <a:pt x="693938" y="3025292"/>
                  <a:pt x="707011" y="3016577"/>
                </a:cubicBezTo>
                <a:cubicBezTo>
                  <a:pt x="722256" y="3006414"/>
                  <a:pt x="738128" y="2997195"/>
                  <a:pt x="754145" y="2988297"/>
                </a:cubicBezTo>
                <a:cubicBezTo>
                  <a:pt x="766429" y="2981472"/>
                  <a:pt x="780976" y="2978342"/>
                  <a:pt x="791852" y="2969443"/>
                </a:cubicBezTo>
                <a:cubicBezTo>
                  <a:pt x="868123" y="2907040"/>
                  <a:pt x="843410" y="2920388"/>
                  <a:pt x="886120" y="2856322"/>
                </a:cubicBezTo>
                <a:cubicBezTo>
                  <a:pt x="894835" y="2843249"/>
                  <a:pt x="905685" y="2831687"/>
                  <a:pt x="914400" y="2818614"/>
                </a:cubicBezTo>
                <a:cubicBezTo>
                  <a:pt x="924689" y="2803180"/>
                  <a:pt x="953831" y="2754314"/>
                  <a:pt x="961534" y="2733773"/>
                </a:cubicBezTo>
                <a:cubicBezTo>
                  <a:pt x="966083" y="2721642"/>
                  <a:pt x="966864" y="2708357"/>
                  <a:pt x="970961" y="2696066"/>
                </a:cubicBezTo>
                <a:cubicBezTo>
                  <a:pt x="976312" y="2680013"/>
                  <a:pt x="984839" y="2665105"/>
                  <a:pt x="989815" y="2648932"/>
                </a:cubicBezTo>
                <a:cubicBezTo>
                  <a:pt x="997435" y="2624166"/>
                  <a:pt x="998461" y="2597334"/>
                  <a:pt x="1008668" y="2573517"/>
                </a:cubicBezTo>
                <a:lnTo>
                  <a:pt x="1036949" y="2507530"/>
                </a:lnTo>
                <a:cubicBezTo>
                  <a:pt x="1040091" y="2488676"/>
                  <a:pt x="1041740" y="2469512"/>
                  <a:pt x="1046376" y="2450969"/>
                </a:cubicBezTo>
                <a:cubicBezTo>
                  <a:pt x="1051196" y="2431689"/>
                  <a:pt x="1062544" y="2414099"/>
                  <a:pt x="1065229" y="2394408"/>
                </a:cubicBezTo>
                <a:cubicBezTo>
                  <a:pt x="1072035" y="2344495"/>
                  <a:pt x="1071514" y="2293855"/>
                  <a:pt x="1074656" y="2243579"/>
                </a:cubicBezTo>
                <a:cubicBezTo>
                  <a:pt x="1071514" y="2124173"/>
                  <a:pt x="1070653" y="2004685"/>
                  <a:pt x="1065229" y="1885361"/>
                </a:cubicBezTo>
                <a:cubicBezTo>
                  <a:pt x="1064361" y="1866267"/>
                  <a:pt x="1057914" y="1847797"/>
                  <a:pt x="1055803" y="1828800"/>
                </a:cubicBezTo>
                <a:cubicBezTo>
                  <a:pt x="1051625" y="1791193"/>
                  <a:pt x="1051377" y="1753184"/>
                  <a:pt x="1046376" y="1715678"/>
                </a:cubicBezTo>
                <a:cubicBezTo>
                  <a:pt x="1045063" y="1705829"/>
                  <a:pt x="1039359" y="1697038"/>
                  <a:pt x="1036949" y="1687398"/>
                </a:cubicBezTo>
                <a:cubicBezTo>
                  <a:pt x="1033063" y="1671854"/>
                  <a:pt x="1030998" y="1655905"/>
                  <a:pt x="1027522" y="1640264"/>
                </a:cubicBezTo>
                <a:cubicBezTo>
                  <a:pt x="1024711" y="1627617"/>
                  <a:pt x="1021008" y="1615181"/>
                  <a:pt x="1018095" y="1602557"/>
                </a:cubicBezTo>
                <a:cubicBezTo>
                  <a:pt x="1011581" y="1574328"/>
                  <a:pt x="1005952" y="1545898"/>
                  <a:pt x="999242" y="1517715"/>
                </a:cubicBezTo>
                <a:cubicBezTo>
                  <a:pt x="990239" y="1479904"/>
                  <a:pt x="979575" y="1442495"/>
                  <a:pt x="970961" y="1404594"/>
                </a:cubicBezTo>
                <a:cubicBezTo>
                  <a:pt x="949493" y="1310133"/>
                  <a:pt x="956700" y="1330871"/>
                  <a:pt x="942681" y="1253765"/>
                </a:cubicBezTo>
                <a:cubicBezTo>
                  <a:pt x="939815" y="1238001"/>
                  <a:pt x="936396" y="1222342"/>
                  <a:pt x="933254" y="1206631"/>
                </a:cubicBezTo>
                <a:cubicBezTo>
                  <a:pt x="930112" y="1156355"/>
                  <a:pt x="930633" y="1105715"/>
                  <a:pt x="923827" y="1055802"/>
                </a:cubicBezTo>
                <a:cubicBezTo>
                  <a:pt x="919875" y="1026819"/>
                  <a:pt x="893976" y="1091938"/>
                  <a:pt x="886120" y="1018095"/>
                </a:cubicBezTo>
                <a:close/>
              </a:path>
            </a:pathLst>
          </a:custGeom>
          <a:noFill/>
          <a:ln w="762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Inserts/Appends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338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3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 rot="16200000">
            <a:off x="1699396" y="3091170"/>
            <a:ext cx="19760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Customer Table</a:t>
            </a:r>
          </a:p>
        </p:txBody>
      </p:sp>
      <p:grpSp>
        <p:nvGrpSpPr>
          <p:cNvPr id="115" name="Group 114"/>
          <p:cNvGrpSpPr/>
          <p:nvPr/>
        </p:nvGrpSpPr>
        <p:grpSpPr>
          <a:xfrm>
            <a:off x="3008376" y="2059853"/>
            <a:ext cx="1490058" cy="3032106"/>
            <a:chOff x="957581" y="1708872"/>
            <a:chExt cx="1490058" cy="3032106"/>
          </a:xfrm>
        </p:grpSpPr>
        <p:sp>
          <p:nvSpPr>
            <p:cNvPr id="8" name="AutoShape 13"/>
            <p:cNvSpPr>
              <a:spLocks noChangeArrowheads="1"/>
            </p:cNvSpPr>
            <p:nvPr/>
          </p:nvSpPr>
          <p:spPr bwMode="auto">
            <a:xfrm>
              <a:off x="957581" y="1708872"/>
              <a:ext cx="1490058" cy="2330646"/>
            </a:xfrm>
            <a:prstGeom prst="can">
              <a:avLst>
                <a:gd name="adj" fmla="val 10166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2000" b="0">
                <a:latin typeface="Arial" charset="0"/>
              </a:endParaRPr>
            </a:p>
          </p:txBody>
        </p:sp>
        <p:grpSp>
          <p:nvGrpSpPr>
            <p:cNvPr id="114" name="Group 113"/>
            <p:cNvGrpSpPr/>
            <p:nvPr/>
          </p:nvGrpSpPr>
          <p:grpSpPr>
            <a:xfrm>
              <a:off x="1131259" y="2016990"/>
              <a:ext cx="1142703" cy="2723988"/>
              <a:chOff x="1126788" y="2016990"/>
              <a:chExt cx="1142703" cy="2723988"/>
            </a:xfrm>
          </p:grpSpPr>
          <p:grpSp>
            <p:nvGrpSpPr>
              <p:cNvPr id="59" name="Group 58"/>
              <p:cNvGrpSpPr/>
              <p:nvPr/>
            </p:nvGrpSpPr>
            <p:grpSpPr>
              <a:xfrm>
                <a:off x="1126788" y="2016990"/>
                <a:ext cx="482278" cy="2723986"/>
                <a:chOff x="1126788" y="2016990"/>
                <a:chExt cx="482278" cy="2723986"/>
              </a:xfrm>
            </p:grpSpPr>
            <p:sp>
              <p:nvSpPr>
                <p:cNvPr id="14" name="TextBox 13"/>
                <p:cNvSpPr txBox="1"/>
                <p:nvPr/>
              </p:nvSpPr>
              <p:spPr>
                <a:xfrm rot="16200000">
                  <a:off x="996672" y="4169666"/>
                  <a:ext cx="74251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File1</a:t>
                  </a:r>
                </a:p>
              </p:txBody>
            </p:sp>
            <p:grpSp>
              <p:nvGrpSpPr>
                <p:cNvPr id="47" name="Group 46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13" name="Rounded Rectangle 12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46" name="Group 45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37" name="Rounded Rectangle 36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38" name="Rounded Rectangle 37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0" name="Rounded Rectangle 39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1" name="Rounded Rectangle 40"/>
                    <p:cNvSpPr/>
                    <p:nvPr/>
                  </p:nvSpPr>
                  <p:spPr bwMode="auto">
                    <a:xfrm>
                      <a:off x="1201260" y="2791019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2" name="Rounded Rectangle 41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3" name="Rounded Rectangle 42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4" name="Rounded Rectangle 43"/>
                    <p:cNvSpPr/>
                    <p:nvPr/>
                  </p:nvSpPr>
                  <p:spPr bwMode="auto">
                    <a:xfrm>
                      <a:off x="1201260" y="343920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45" name="Rounded Rectangle 44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  <p:grpSp>
            <p:nvGrpSpPr>
              <p:cNvPr id="60" name="Group 59"/>
              <p:cNvGrpSpPr/>
              <p:nvPr/>
            </p:nvGrpSpPr>
            <p:grpSpPr>
              <a:xfrm>
                <a:off x="1787213" y="2016991"/>
                <a:ext cx="482278" cy="2723987"/>
                <a:chOff x="1126788" y="2016990"/>
                <a:chExt cx="482278" cy="2723987"/>
              </a:xfrm>
            </p:grpSpPr>
            <p:sp>
              <p:nvSpPr>
                <p:cNvPr id="61" name="TextBox 60"/>
                <p:cNvSpPr txBox="1"/>
                <p:nvPr/>
              </p:nvSpPr>
              <p:spPr>
                <a:xfrm rot="16200000">
                  <a:off x="996671" y="4169666"/>
                  <a:ext cx="74251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File2</a:t>
                  </a:r>
                </a:p>
              </p:txBody>
            </p:sp>
            <p:grpSp>
              <p:nvGrpSpPr>
                <p:cNvPr id="62" name="Group 61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63" name="Rounded Rectangle 62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64" name="Group 63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65" name="Rounded Rectangle 64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66" name="Rounded Rectangle 65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67" name="Rounded Rectangle 66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68" name="Rounded Rectangle 67"/>
                    <p:cNvSpPr/>
                    <p:nvPr/>
                  </p:nvSpPr>
                  <p:spPr bwMode="auto">
                    <a:xfrm>
                      <a:off x="1201260" y="2791019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69" name="Rounded Rectangle 68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70" name="Rounded Rectangle 69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71" name="Rounded Rectangle 70"/>
                    <p:cNvSpPr/>
                    <p:nvPr/>
                  </p:nvSpPr>
                  <p:spPr bwMode="auto">
                    <a:xfrm>
                      <a:off x="1201260" y="343920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72" name="Rounded Rectangle 71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</p:grpSp>
      </p:grpSp>
      <p:grpSp>
        <p:nvGrpSpPr>
          <p:cNvPr id="10" name="Group 9"/>
          <p:cNvGrpSpPr/>
          <p:nvPr/>
        </p:nvGrpSpPr>
        <p:grpSpPr>
          <a:xfrm>
            <a:off x="4235366" y="3611944"/>
            <a:ext cx="1955415" cy="1161854"/>
            <a:chOff x="4032174" y="3611944"/>
            <a:chExt cx="1955415" cy="1161854"/>
          </a:xfrm>
        </p:grpSpPr>
        <p:grpSp>
          <p:nvGrpSpPr>
            <p:cNvPr id="166" name="Group 165"/>
            <p:cNvGrpSpPr/>
            <p:nvPr/>
          </p:nvGrpSpPr>
          <p:grpSpPr>
            <a:xfrm rot="1566022">
              <a:off x="4179617" y="4246380"/>
              <a:ext cx="1807972" cy="527418"/>
              <a:chOff x="2687782" y="2512291"/>
              <a:chExt cx="1182254" cy="527418"/>
            </a:xfrm>
          </p:grpSpPr>
          <p:cxnSp>
            <p:nvCxnSpPr>
              <p:cNvPr id="167" name="Straight Arrow Connector 166"/>
              <p:cNvCxnSpPr/>
              <p:nvPr/>
            </p:nvCxnSpPr>
            <p:spPr bwMode="auto">
              <a:xfrm>
                <a:off x="2687782" y="2512291"/>
                <a:ext cx="1182254" cy="0"/>
              </a:xfrm>
              <a:prstGeom prst="straightConnector1">
                <a:avLst/>
              </a:prstGeom>
              <a:solidFill>
                <a:schemeClr val="accent1"/>
              </a:solidFill>
              <a:ln w="34925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68" name="TextBox 167"/>
              <p:cNvSpPr txBox="1"/>
              <p:nvPr/>
            </p:nvSpPr>
            <p:spPr>
              <a:xfrm>
                <a:off x="2720102" y="2639599"/>
                <a:ext cx="111761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Update a row</a:t>
                </a:r>
              </a:p>
            </p:txBody>
          </p:sp>
        </p:grpSp>
        <p:sp>
          <p:nvSpPr>
            <p:cNvPr id="222" name="Freeform 221"/>
            <p:cNvSpPr/>
            <p:nvPr/>
          </p:nvSpPr>
          <p:spPr bwMode="auto">
            <a:xfrm flipV="1">
              <a:off x="4032174" y="3611944"/>
              <a:ext cx="1531303" cy="485703"/>
            </a:xfrm>
            <a:custGeom>
              <a:avLst/>
              <a:gdLst>
                <a:gd name="connsiteX0" fmla="*/ 1505528 w 1533237"/>
                <a:gd name="connsiteY0" fmla="*/ 0 h 480290"/>
                <a:gd name="connsiteX1" fmla="*/ 1514764 w 1533237"/>
                <a:gd name="connsiteY1" fmla="*/ 46181 h 480290"/>
                <a:gd name="connsiteX2" fmla="*/ 1533237 w 1533237"/>
                <a:gd name="connsiteY2" fmla="*/ 101600 h 480290"/>
                <a:gd name="connsiteX3" fmla="*/ 1524000 w 1533237"/>
                <a:gd name="connsiteY3" fmla="*/ 240145 h 480290"/>
                <a:gd name="connsiteX4" fmla="*/ 1505528 w 1533237"/>
                <a:gd name="connsiteY4" fmla="*/ 267854 h 480290"/>
                <a:gd name="connsiteX5" fmla="*/ 1440873 w 1533237"/>
                <a:gd name="connsiteY5" fmla="*/ 304800 h 480290"/>
                <a:gd name="connsiteX6" fmla="*/ 1413164 w 1533237"/>
                <a:gd name="connsiteY6" fmla="*/ 314036 h 480290"/>
                <a:gd name="connsiteX7" fmla="*/ 1376218 w 1533237"/>
                <a:gd name="connsiteY7" fmla="*/ 332509 h 480290"/>
                <a:gd name="connsiteX8" fmla="*/ 1283855 w 1533237"/>
                <a:gd name="connsiteY8" fmla="*/ 360218 h 480290"/>
                <a:gd name="connsiteX9" fmla="*/ 1219200 w 1533237"/>
                <a:gd name="connsiteY9" fmla="*/ 378690 h 480290"/>
                <a:gd name="connsiteX10" fmla="*/ 1126837 w 1533237"/>
                <a:gd name="connsiteY10" fmla="*/ 387927 h 480290"/>
                <a:gd name="connsiteX11" fmla="*/ 997528 w 1533237"/>
                <a:gd name="connsiteY11" fmla="*/ 397163 h 480290"/>
                <a:gd name="connsiteX12" fmla="*/ 886691 w 1533237"/>
                <a:gd name="connsiteY12" fmla="*/ 406400 h 480290"/>
                <a:gd name="connsiteX13" fmla="*/ 729673 w 1533237"/>
                <a:gd name="connsiteY13" fmla="*/ 415636 h 480290"/>
                <a:gd name="connsiteX14" fmla="*/ 628073 w 1533237"/>
                <a:gd name="connsiteY14" fmla="*/ 424872 h 480290"/>
                <a:gd name="connsiteX15" fmla="*/ 471055 w 1533237"/>
                <a:gd name="connsiteY15" fmla="*/ 434109 h 480290"/>
                <a:gd name="connsiteX16" fmla="*/ 267855 w 1533237"/>
                <a:gd name="connsiteY16" fmla="*/ 452581 h 480290"/>
                <a:gd name="connsiteX17" fmla="*/ 184728 w 1533237"/>
                <a:gd name="connsiteY17" fmla="*/ 461818 h 480290"/>
                <a:gd name="connsiteX18" fmla="*/ 55418 w 1533237"/>
                <a:gd name="connsiteY18" fmla="*/ 480290 h 480290"/>
                <a:gd name="connsiteX19" fmla="*/ 0 w 1533237"/>
                <a:gd name="connsiteY19" fmla="*/ 480290 h 480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33237" h="480290">
                  <a:moveTo>
                    <a:pt x="1505528" y="0"/>
                  </a:moveTo>
                  <a:cubicBezTo>
                    <a:pt x="1508607" y="15394"/>
                    <a:pt x="1510633" y="31036"/>
                    <a:pt x="1514764" y="46181"/>
                  </a:cubicBezTo>
                  <a:cubicBezTo>
                    <a:pt x="1519887" y="64967"/>
                    <a:pt x="1533237" y="101600"/>
                    <a:pt x="1533237" y="101600"/>
                  </a:cubicBezTo>
                  <a:cubicBezTo>
                    <a:pt x="1530158" y="147782"/>
                    <a:pt x="1531609" y="194491"/>
                    <a:pt x="1524000" y="240145"/>
                  </a:cubicBezTo>
                  <a:cubicBezTo>
                    <a:pt x="1522175" y="251095"/>
                    <a:pt x="1513377" y="260005"/>
                    <a:pt x="1505528" y="267854"/>
                  </a:cubicBezTo>
                  <a:cubicBezTo>
                    <a:pt x="1493934" y="279448"/>
                    <a:pt x="1453548" y="299368"/>
                    <a:pt x="1440873" y="304800"/>
                  </a:cubicBezTo>
                  <a:cubicBezTo>
                    <a:pt x="1431924" y="308635"/>
                    <a:pt x="1422113" y="310201"/>
                    <a:pt x="1413164" y="314036"/>
                  </a:cubicBezTo>
                  <a:cubicBezTo>
                    <a:pt x="1400508" y="319460"/>
                    <a:pt x="1389002" y="327395"/>
                    <a:pt x="1376218" y="332509"/>
                  </a:cubicBezTo>
                  <a:cubicBezTo>
                    <a:pt x="1321359" y="354452"/>
                    <a:pt x="1331475" y="346612"/>
                    <a:pt x="1283855" y="360218"/>
                  </a:cubicBezTo>
                  <a:cubicBezTo>
                    <a:pt x="1257538" y="367737"/>
                    <a:pt x="1248074" y="374565"/>
                    <a:pt x="1219200" y="378690"/>
                  </a:cubicBezTo>
                  <a:cubicBezTo>
                    <a:pt x="1188570" y="383066"/>
                    <a:pt x="1157671" y="385357"/>
                    <a:pt x="1126837" y="387927"/>
                  </a:cubicBezTo>
                  <a:cubicBezTo>
                    <a:pt x="1083773" y="391516"/>
                    <a:pt x="1040614" y="393849"/>
                    <a:pt x="997528" y="397163"/>
                  </a:cubicBezTo>
                  <a:lnTo>
                    <a:pt x="886691" y="406400"/>
                  </a:lnTo>
                  <a:cubicBezTo>
                    <a:pt x="834385" y="410007"/>
                    <a:pt x="781970" y="411901"/>
                    <a:pt x="729673" y="415636"/>
                  </a:cubicBezTo>
                  <a:cubicBezTo>
                    <a:pt x="695753" y="418059"/>
                    <a:pt x="661993" y="422449"/>
                    <a:pt x="628073" y="424872"/>
                  </a:cubicBezTo>
                  <a:cubicBezTo>
                    <a:pt x="575776" y="428608"/>
                    <a:pt x="523394" y="431030"/>
                    <a:pt x="471055" y="434109"/>
                  </a:cubicBezTo>
                  <a:cubicBezTo>
                    <a:pt x="375954" y="457883"/>
                    <a:pt x="465623" y="437931"/>
                    <a:pt x="267855" y="452581"/>
                  </a:cubicBezTo>
                  <a:cubicBezTo>
                    <a:pt x="240052" y="454641"/>
                    <a:pt x="212373" y="458212"/>
                    <a:pt x="184728" y="461818"/>
                  </a:cubicBezTo>
                  <a:cubicBezTo>
                    <a:pt x="141553" y="467450"/>
                    <a:pt x="98959" y="480290"/>
                    <a:pt x="55418" y="480290"/>
                  </a:cubicBezTo>
                  <a:lnTo>
                    <a:pt x="0" y="480290"/>
                  </a:lnTo>
                </a:path>
              </a:pathLst>
            </a:custGeom>
            <a:noFill/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227934" y="2245833"/>
            <a:ext cx="1996228" cy="931438"/>
            <a:chOff x="4227934" y="2245833"/>
            <a:chExt cx="1996228" cy="931438"/>
          </a:xfrm>
        </p:grpSpPr>
        <p:grpSp>
          <p:nvGrpSpPr>
            <p:cNvPr id="101" name="Group 100"/>
            <p:cNvGrpSpPr/>
            <p:nvPr/>
          </p:nvGrpSpPr>
          <p:grpSpPr>
            <a:xfrm rot="19962042">
              <a:off x="4416190" y="2245833"/>
              <a:ext cx="1807972" cy="527418"/>
              <a:chOff x="2687782" y="2512291"/>
              <a:chExt cx="1182254" cy="527418"/>
            </a:xfrm>
          </p:grpSpPr>
          <p:cxnSp>
            <p:nvCxnSpPr>
              <p:cNvPr id="103" name="Straight Arrow Connector 102"/>
              <p:cNvCxnSpPr/>
              <p:nvPr/>
            </p:nvCxnSpPr>
            <p:spPr bwMode="auto">
              <a:xfrm>
                <a:off x="2687782" y="2512291"/>
                <a:ext cx="1182254" cy="0"/>
              </a:xfrm>
              <a:prstGeom prst="straightConnector1">
                <a:avLst/>
              </a:prstGeom>
              <a:solidFill>
                <a:schemeClr val="accent1"/>
              </a:solidFill>
              <a:ln w="34925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sp>
            <p:nvSpPr>
              <p:cNvPr id="105" name="TextBox 104"/>
              <p:cNvSpPr txBox="1"/>
              <p:nvPr/>
            </p:nvSpPr>
            <p:spPr>
              <a:xfrm>
                <a:off x="2701234" y="2639599"/>
                <a:ext cx="115535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000" b="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Delete row #4</a:t>
                </a:r>
              </a:p>
            </p:txBody>
          </p:sp>
        </p:grpSp>
        <p:sp>
          <p:nvSpPr>
            <p:cNvPr id="224" name="Freeform 223"/>
            <p:cNvSpPr/>
            <p:nvPr/>
          </p:nvSpPr>
          <p:spPr bwMode="auto">
            <a:xfrm>
              <a:off x="4227934" y="2691568"/>
              <a:ext cx="1335543" cy="485703"/>
            </a:xfrm>
            <a:custGeom>
              <a:avLst/>
              <a:gdLst>
                <a:gd name="connsiteX0" fmla="*/ 1505528 w 1533237"/>
                <a:gd name="connsiteY0" fmla="*/ 0 h 480290"/>
                <a:gd name="connsiteX1" fmla="*/ 1514764 w 1533237"/>
                <a:gd name="connsiteY1" fmla="*/ 46181 h 480290"/>
                <a:gd name="connsiteX2" fmla="*/ 1533237 w 1533237"/>
                <a:gd name="connsiteY2" fmla="*/ 101600 h 480290"/>
                <a:gd name="connsiteX3" fmla="*/ 1524000 w 1533237"/>
                <a:gd name="connsiteY3" fmla="*/ 240145 h 480290"/>
                <a:gd name="connsiteX4" fmla="*/ 1505528 w 1533237"/>
                <a:gd name="connsiteY4" fmla="*/ 267854 h 480290"/>
                <a:gd name="connsiteX5" fmla="*/ 1440873 w 1533237"/>
                <a:gd name="connsiteY5" fmla="*/ 304800 h 480290"/>
                <a:gd name="connsiteX6" fmla="*/ 1413164 w 1533237"/>
                <a:gd name="connsiteY6" fmla="*/ 314036 h 480290"/>
                <a:gd name="connsiteX7" fmla="*/ 1376218 w 1533237"/>
                <a:gd name="connsiteY7" fmla="*/ 332509 h 480290"/>
                <a:gd name="connsiteX8" fmla="*/ 1283855 w 1533237"/>
                <a:gd name="connsiteY8" fmla="*/ 360218 h 480290"/>
                <a:gd name="connsiteX9" fmla="*/ 1219200 w 1533237"/>
                <a:gd name="connsiteY9" fmla="*/ 378690 h 480290"/>
                <a:gd name="connsiteX10" fmla="*/ 1126837 w 1533237"/>
                <a:gd name="connsiteY10" fmla="*/ 387927 h 480290"/>
                <a:gd name="connsiteX11" fmla="*/ 997528 w 1533237"/>
                <a:gd name="connsiteY11" fmla="*/ 397163 h 480290"/>
                <a:gd name="connsiteX12" fmla="*/ 886691 w 1533237"/>
                <a:gd name="connsiteY12" fmla="*/ 406400 h 480290"/>
                <a:gd name="connsiteX13" fmla="*/ 729673 w 1533237"/>
                <a:gd name="connsiteY13" fmla="*/ 415636 h 480290"/>
                <a:gd name="connsiteX14" fmla="*/ 628073 w 1533237"/>
                <a:gd name="connsiteY14" fmla="*/ 424872 h 480290"/>
                <a:gd name="connsiteX15" fmla="*/ 471055 w 1533237"/>
                <a:gd name="connsiteY15" fmla="*/ 434109 h 480290"/>
                <a:gd name="connsiteX16" fmla="*/ 267855 w 1533237"/>
                <a:gd name="connsiteY16" fmla="*/ 452581 h 480290"/>
                <a:gd name="connsiteX17" fmla="*/ 184728 w 1533237"/>
                <a:gd name="connsiteY17" fmla="*/ 461818 h 480290"/>
                <a:gd name="connsiteX18" fmla="*/ 55418 w 1533237"/>
                <a:gd name="connsiteY18" fmla="*/ 480290 h 480290"/>
                <a:gd name="connsiteX19" fmla="*/ 0 w 1533237"/>
                <a:gd name="connsiteY19" fmla="*/ 480290 h 480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33237" h="480290">
                  <a:moveTo>
                    <a:pt x="1505528" y="0"/>
                  </a:moveTo>
                  <a:cubicBezTo>
                    <a:pt x="1508607" y="15394"/>
                    <a:pt x="1510633" y="31036"/>
                    <a:pt x="1514764" y="46181"/>
                  </a:cubicBezTo>
                  <a:cubicBezTo>
                    <a:pt x="1519887" y="64967"/>
                    <a:pt x="1533237" y="101600"/>
                    <a:pt x="1533237" y="101600"/>
                  </a:cubicBezTo>
                  <a:cubicBezTo>
                    <a:pt x="1530158" y="147782"/>
                    <a:pt x="1531609" y="194491"/>
                    <a:pt x="1524000" y="240145"/>
                  </a:cubicBezTo>
                  <a:cubicBezTo>
                    <a:pt x="1522175" y="251095"/>
                    <a:pt x="1513377" y="260005"/>
                    <a:pt x="1505528" y="267854"/>
                  </a:cubicBezTo>
                  <a:cubicBezTo>
                    <a:pt x="1493934" y="279448"/>
                    <a:pt x="1453548" y="299368"/>
                    <a:pt x="1440873" y="304800"/>
                  </a:cubicBezTo>
                  <a:cubicBezTo>
                    <a:pt x="1431924" y="308635"/>
                    <a:pt x="1422113" y="310201"/>
                    <a:pt x="1413164" y="314036"/>
                  </a:cubicBezTo>
                  <a:cubicBezTo>
                    <a:pt x="1400508" y="319460"/>
                    <a:pt x="1389002" y="327395"/>
                    <a:pt x="1376218" y="332509"/>
                  </a:cubicBezTo>
                  <a:cubicBezTo>
                    <a:pt x="1321359" y="354452"/>
                    <a:pt x="1331475" y="346612"/>
                    <a:pt x="1283855" y="360218"/>
                  </a:cubicBezTo>
                  <a:cubicBezTo>
                    <a:pt x="1257538" y="367737"/>
                    <a:pt x="1248074" y="374565"/>
                    <a:pt x="1219200" y="378690"/>
                  </a:cubicBezTo>
                  <a:cubicBezTo>
                    <a:pt x="1188570" y="383066"/>
                    <a:pt x="1157671" y="385357"/>
                    <a:pt x="1126837" y="387927"/>
                  </a:cubicBezTo>
                  <a:cubicBezTo>
                    <a:pt x="1083773" y="391516"/>
                    <a:pt x="1040614" y="393849"/>
                    <a:pt x="997528" y="397163"/>
                  </a:cubicBezTo>
                  <a:lnTo>
                    <a:pt x="886691" y="406400"/>
                  </a:lnTo>
                  <a:cubicBezTo>
                    <a:pt x="834385" y="410007"/>
                    <a:pt x="781970" y="411901"/>
                    <a:pt x="729673" y="415636"/>
                  </a:cubicBezTo>
                  <a:cubicBezTo>
                    <a:pt x="695753" y="418059"/>
                    <a:pt x="661993" y="422449"/>
                    <a:pt x="628073" y="424872"/>
                  </a:cubicBezTo>
                  <a:cubicBezTo>
                    <a:pt x="575776" y="428608"/>
                    <a:pt x="523394" y="431030"/>
                    <a:pt x="471055" y="434109"/>
                  </a:cubicBezTo>
                  <a:cubicBezTo>
                    <a:pt x="375954" y="457883"/>
                    <a:pt x="465623" y="437931"/>
                    <a:pt x="267855" y="452581"/>
                  </a:cubicBezTo>
                  <a:cubicBezTo>
                    <a:pt x="240052" y="454641"/>
                    <a:pt x="212373" y="458212"/>
                    <a:pt x="184728" y="461818"/>
                  </a:cubicBezTo>
                  <a:cubicBezTo>
                    <a:pt x="141553" y="467450"/>
                    <a:pt x="98959" y="480290"/>
                    <a:pt x="55418" y="480290"/>
                  </a:cubicBezTo>
                  <a:lnTo>
                    <a:pt x="0" y="480290"/>
                  </a:lnTo>
                </a:path>
              </a:pathLst>
            </a:custGeom>
            <a:noFill/>
            <a:ln w="7620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410663" y="534834"/>
            <a:ext cx="2067328" cy="3052241"/>
            <a:chOff x="6410663" y="534834"/>
            <a:chExt cx="2067328" cy="3052241"/>
          </a:xfrm>
        </p:grpSpPr>
        <p:grpSp>
          <p:nvGrpSpPr>
            <p:cNvPr id="108" name="Group 107"/>
            <p:cNvGrpSpPr/>
            <p:nvPr/>
          </p:nvGrpSpPr>
          <p:grpSpPr>
            <a:xfrm>
              <a:off x="6410663" y="534834"/>
              <a:ext cx="2067328" cy="3052241"/>
              <a:chOff x="5035956" y="1707088"/>
              <a:chExt cx="2067328" cy="3052241"/>
            </a:xfrm>
          </p:grpSpPr>
          <p:sp>
            <p:nvSpPr>
              <p:cNvPr id="109" name="AutoShape 13"/>
              <p:cNvSpPr>
                <a:spLocks noChangeArrowheads="1"/>
              </p:cNvSpPr>
              <p:nvPr/>
            </p:nvSpPr>
            <p:spPr bwMode="auto">
              <a:xfrm>
                <a:off x="5035956" y="1707088"/>
                <a:ext cx="2067328" cy="2330646"/>
              </a:xfrm>
              <a:prstGeom prst="can">
                <a:avLst>
                  <a:gd name="adj" fmla="val 10166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2000" b="0">
                  <a:latin typeface="Arial" charset="0"/>
                </a:endParaRPr>
              </a:p>
            </p:txBody>
          </p:sp>
          <p:grpSp>
            <p:nvGrpSpPr>
              <p:cNvPr id="110" name="Group 109"/>
              <p:cNvGrpSpPr/>
              <p:nvPr/>
            </p:nvGrpSpPr>
            <p:grpSpPr>
              <a:xfrm>
                <a:off x="5178209" y="2000077"/>
                <a:ext cx="482278" cy="2723986"/>
                <a:chOff x="1126788" y="2016990"/>
                <a:chExt cx="482278" cy="2723986"/>
              </a:xfrm>
            </p:grpSpPr>
            <p:sp>
              <p:nvSpPr>
                <p:cNvPr id="142" name="TextBox 141"/>
                <p:cNvSpPr txBox="1"/>
                <p:nvPr/>
              </p:nvSpPr>
              <p:spPr>
                <a:xfrm rot="16200000">
                  <a:off x="996672" y="4169666"/>
                  <a:ext cx="74251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File1</a:t>
                  </a:r>
                </a:p>
              </p:txBody>
            </p:sp>
            <p:grpSp>
              <p:nvGrpSpPr>
                <p:cNvPr id="143" name="Group 142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144" name="Rounded Rectangle 143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145" name="Group 144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146" name="Rounded Rectangle 145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47" name="Rounded Rectangle 146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48" name="Rounded Rectangle 147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49" name="Rounded Rectangle 148"/>
                    <p:cNvSpPr/>
                    <p:nvPr/>
                  </p:nvSpPr>
                  <p:spPr bwMode="auto">
                    <a:xfrm>
                      <a:off x="1201260" y="2791019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50" name="Rounded Rectangle 149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51" name="Rounded Rectangle 150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52" name="Rounded Rectangle 151"/>
                    <p:cNvSpPr/>
                    <p:nvPr/>
                  </p:nvSpPr>
                  <p:spPr bwMode="auto">
                    <a:xfrm>
                      <a:off x="1201260" y="343920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53" name="Rounded Rectangle 152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  <p:grpSp>
            <p:nvGrpSpPr>
              <p:cNvPr id="111" name="Group 110"/>
              <p:cNvGrpSpPr/>
              <p:nvPr/>
            </p:nvGrpSpPr>
            <p:grpSpPr>
              <a:xfrm>
                <a:off x="5828481" y="2000077"/>
                <a:ext cx="482278" cy="2759252"/>
                <a:chOff x="1126788" y="2016990"/>
                <a:chExt cx="482278" cy="2759252"/>
              </a:xfrm>
            </p:grpSpPr>
            <p:sp>
              <p:nvSpPr>
                <p:cNvPr id="130" name="TextBox 129"/>
                <p:cNvSpPr txBox="1"/>
                <p:nvPr/>
              </p:nvSpPr>
              <p:spPr>
                <a:xfrm rot="16200000">
                  <a:off x="961405" y="4169666"/>
                  <a:ext cx="81304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File2 </a:t>
                  </a:r>
                </a:p>
              </p:txBody>
            </p:sp>
            <p:grpSp>
              <p:nvGrpSpPr>
                <p:cNvPr id="131" name="Group 130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132" name="Rounded Rectangle 131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133" name="Group 132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134" name="Rounded Rectangle 133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35" name="Rounded Rectangle 134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36" name="Rounded Rectangle 135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37" name="Rounded Rectangle 136"/>
                    <p:cNvSpPr/>
                    <p:nvPr/>
                  </p:nvSpPr>
                  <p:spPr bwMode="auto">
                    <a:xfrm>
                      <a:off x="1201260" y="2791019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38" name="Rounded Rectangle 137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39" name="Rounded Rectangle 138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40" name="Rounded Rectangle 139"/>
                    <p:cNvSpPr/>
                    <p:nvPr/>
                  </p:nvSpPr>
                  <p:spPr bwMode="auto">
                    <a:xfrm>
                      <a:off x="1201260" y="343920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41" name="Rounded Rectangle 140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  <p:grpSp>
            <p:nvGrpSpPr>
              <p:cNvPr id="112" name="Group 111"/>
              <p:cNvGrpSpPr/>
              <p:nvPr/>
            </p:nvGrpSpPr>
            <p:grpSpPr>
              <a:xfrm>
                <a:off x="6483977" y="2000077"/>
                <a:ext cx="482278" cy="2723987"/>
                <a:chOff x="1126788" y="2016990"/>
                <a:chExt cx="482278" cy="2723987"/>
              </a:xfrm>
            </p:grpSpPr>
            <p:sp>
              <p:nvSpPr>
                <p:cNvPr id="113" name="TextBox 112"/>
                <p:cNvSpPr txBox="1"/>
                <p:nvPr/>
              </p:nvSpPr>
              <p:spPr>
                <a:xfrm rot="16200000">
                  <a:off x="996671" y="4169666"/>
                  <a:ext cx="74251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File3</a:t>
                  </a:r>
                </a:p>
              </p:txBody>
            </p:sp>
            <p:grpSp>
              <p:nvGrpSpPr>
                <p:cNvPr id="120" name="Group 119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121" name="Rounded Rectangle 120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122" name="Group 121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123" name="Rounded Rectangle 122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24" name="Rounded Rectangle 123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25" name="Rounded Rectangle 124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27" name="Rounded Rectangle 126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28" name="Rounded Rectangle 127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29" name="Rounded Rectangle 128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</p:grpSp>
        <p:sp>
          <p:nvSpPr>
            <p:cNvPr id="226" name="Rounded Rectangle 225"/>
            <p:cNvSpPr/>
            <p:nvPr/>
          </p:nvSpPr>
          <p:spPr bwMode="auto">
            <a:xfrm>
              <a:off x="7938660" y="2250034"/>
              <a:ext cx="325639" cy="73891"/>
            </a:xfrm>
            <a:prstGeom prst="roundRect">
              <a:avLst/>
            </a:prstGeom>
            <a:solidFill>
              <a:srgbClr val="01020B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406815" y="3604923"/>
            <a:ext cx="2067328" cy="3052241"/>
            <a:chOff x="6406815" y="3604923"/>
            <a:chExt cx="2067328" cy="3052241"/>
          </a:xfrm>
        </p:grpSpPr>
        <p:grpSp>
          <p:nvGrpSpPr>
            <p:cNvPr id="181" name="Group 180"/>
            <p:cNvGrpSpPr/>
            <p:nvPr/>
          </p:nvGrpSpPr>
          <p:grpSpPr>
            <a:xfrm>
              <a:off x="6406815" y="3604923"/>
              <a:ext cx="2067328" cy="3052241"/>
              <a:chOff x="5035956" y="1707088"/>
              <a:chExt cx="2067328" cy="3052241"/>
            </a:xfrm>
          </p:grpSpPr>
          <p:sp>
            <p:nvSpPr>
              <p:cNvPr id="182" name="AutoShape 13"/>
              <p:cNvSpPr>
                <a:spLocks noChangeArrowheads="1"/>
              </p:cNvSpPr>
              <p:nvPr/>
            </p:nvSpPr>
            <p:spPr bwMode="auto">
              <a:xfrm>
                <a:off x="5035956" y="1707088"/>
                <a:ext cx="2067328" cy="2330646"/>
              </a:xfrm>
              <a:prstGeom prst="can">
                <a:avLst>
                  <a:gd name="adj" fmla="val 10166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2000" b="0">
                  <a:latin typeface="Arial" charset="0"/>
                </a:endParaRPr>
              </a:p>
            </p:txBody>
          </p:sp>
          <p:grpSp>
            <p:nvGrpSpPr>
              <p:cNvPr id="183" name="Group 182"/>
              <p:cNvGrpSpPr/>
              <p:nvPr/>
            </p:nvGrpSpPr>
            <p:grpSpPr>
              <a:xfrm>
                <a:off x="5178209" y="2000077"/>
                <a:ext cx="482278" cy="2723986"/>
                <a:chOff x="1126788" y="2016990"/>
                <a:chExt cx="482278" cy="2723986"/>
              </a:xfrm>
            </p:grpSpPr>
            <p:sp>
              <p:nvSpPr>
                <p:cNvPr id="209" name="TextBox 208"/>
                <p:cNvSpPr txBox="1"/>
                <p:nvPr/>
              </p:nvSpPr>
              <p:spPr>
                <a:xfrm rot="16200000">
                  <a:off x="996672" y="4169666"/>
                  <a:ext cx="742511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File1</a:t>
                  </a:r>
                </a:p>
              </p:txBody>
            </p:sp>
            <p:grpSp>
              <p:nvGrpSpPr>
                <p:cNvPr id="210" name="Group 209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211" name="Rounded Rectangle 210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212" name="Group 211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213" name="Rounded Rectangle 212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14" name="Rounded Rectangle 213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15" name="Rounded Rectangle 214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16" name="Rounded Rectangle 215"/>
                    <p:cNvSpPr/>
                    <p:nvPr/>
                  </p:nvSpPr>
                  <p:spPr bwMode="auto">
                    <a:xfrm>
                      <a:off x="1201260" y="2791019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17" name="Rounded Rectangle 216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18" name="Rounded Rectangle 217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19" name="Rounded Rectangle 218"/>
                    <p:cNvSpPr/>
                    <p:nvPr/>
                  </p:nvSpPr>
                  <p:spPr bwMode="auto">
                    <a:xfrm>
                      <a:off x="1201260" y="343920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20" name="Rounded Rectangle 219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  <p:grpSp>
            <p:nvGrpSpPr>
              <p:cNvPr id="184" name="Group 183"/>
              <p:cNvGrpSpPr/>
              <p:nvPr/>
            </p:nvGrpSpPr>
            <p:grpSpPr>
              <a:xfrm>
                <a:off x="5828481" y="2000077"/>
                <a:ext cx="482278" cy="2759252"/>
                <a:chOff x="1126788" y="2016990"/>
                <a:chExt cx="482278" cy="2759252"/>
              </a:xfrm>
            </p:grpSpPr>
            <p:sp>
              <p:nvSpPr>
                <p:cNvPr id="197" name="TextBox 196"/>
                <p:cNvSpPr txBox="1"/>
                <p:nvPr/>
              </p:nvSpPr>
              <p:spPr>
                <a:xfrm rot="16200000">
                  <a:off x="961405" y="4169666"/>
                  <a:ext cx="81304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File2 </a:t>
                  </a:r>
                </a:p>
              </p:txBody>
            </p:sp>
            <p:grpSp>
              <p:nvGrpSpPr>
                <p:cNvPr id="198" name="Group 197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199" name="Rounded Rectangle 198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200" name="Group 199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201" name="Rounded Rectangle 200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02" name="Rounded Rectangle 201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03" name="Rounded Rectangle 202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04" name="Rounded Rectangle 203"/>
                    <p:cNvSpPr/>
                    <p:nvPr/>
                  </p:nvSpPr>
                  <p:spPr bwMode="auto">
                    <a:xfrm>
                      <a:off x="1201260" y="2791019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05" name="Rounded Rectangle 204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06" name="Rounded Rectangle 205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07" name="Rounded Rectangle 206"/>
                    <p:cNvSpPr/>
                    <p:nvPr/>
                  </p:nvSpPr>
                  <p:spPr bwMode="auto">
                    <a:xfrm>
                      <a:off x="1201260" y="343920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208" name="Rounded Rectangle 207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  <p:grpSp>
            <p:nvGrpSpPr>
              <p:cNvPr id="185" name="Group 184"/>
              <p:cNvGrpSpPr/>
              <p:nvPr/>
            </p:nvGrpSpPr>
            <p:grpSpPr>
              <a:xfrm>
                <a:off x="6483977" y="2000077"/>
                <a:ext cx="482278" cy="2723987"/>
                <a:chOff x="1126788" y="2016990"/>
                <a:chExt cx="482278" cy="2723987"/>
              </a:xfrm>
            </p:grpSpPr>
            <p:sp>
              <p:nvSpPr>
                <p:cNvPr id="186" name="TextBox 185"/>
                <p:cNvSpPr txBox="1"/>
                <p:nvPr/>
              </p:nvSpPr>
              <p:spPr>
                <a:xfrm rot="16200000">
                  <a:off x="996671" y="4169666"/>
                  <a:ext cx="74251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sz="2000" b="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File3</a:t>
                  </a:r>
                </a:p>
              </p:txBody>
            </p:sp>
            <p:grpSp>
              <p:nvGrpSpPr>
                <p:cNvPr id="187" name="Group 186"/>
                <p:cNvGrpSpPr/>
                <p:nvPr/>
              </p:nvGrpSpPr>
              <p:grpSpPr>
                <a:xfrm>
                  <a:off x="1126788" y="2016990"/>
                  <a:ext cx="482278" cy="1846507"/>
                  <a:chOff x="1126788" y="2016990"/>
                  <a:chExt cx="482278" cy="1846507"/>
                </a:xfrm>
              </p:grpSpPr>
              <p:sp>
                <p:nvSpPr>
                  <p:cNvPr id="188" name="Rounded Rectangle 187"/>
                  <p:cNvSpPr/>
                  <p:nvPr/>
                </p:nvSpPr>
                <p:spPr bwMode="auto">
                  <a:xfrm>
                    <a:off x="1126788" y="2016990"/>
                    <a:ext cx="482278" cy="1846507"/>
                  </a:xfrm>
                  <a:prstGeom prst="roundRect">
                    <a:avLst/>
                  </a:prstGeom>
                  <a:solidFill>
                    <a:schemeClr val="accent1"/>
                  </a:solidFill>
                  <a:ln w="19050" cap="flat" cmpd="sng" algn="ctr">
                    <a:solidFill>
                      <a:srgbClr val="01020B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marL="0" marR="0" indent="0" algn="ctr" defTabSz="914400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</a:pPr>
                    <a:endParaRPr kumimoji="0" lang="en-US" sz="2000" b="1" i="0" u="none" strike="noStrike" cap="none" normalizeH="0" baseline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Tahoma" charset="0"/>
                    </a:endParaRPr>
                  </a:p>
                </p:txBody>
              </p:sp>
              <p:grpSp>
                <p:nvGrpSpPr>
                  <p:cNvPr id="189" name="Group 188"/>
                  <p:cNvGrpSpPr/>
                  <p:nvPr/>
                </p:nvGrpSpPr>
                <p:grpSpPr>
                  <a:xfrm>
                    <a:off x="1201260" y="2142836"/>
                    <a:ext cx="325639" cy="1586317"/>
                    <a:chOff x="1201260" y="2142836"/>
                    <a:chExt cx="325639" cy="1586317"/>
                  </a:xfrm>
                </p:grpSpPr>
                <p:sp>
                  <p:nvSpPr>
                    <p:cNvPr id="190" name="Rounded Rectangle 189"/>
                    <p:cNvSpPr/>
                    <p:nvPr/>
                  </p:nvSpPr>
                  <p:spPr bwMode="auto">
                    <a:xfrm>
                      <a:off x="1201260" y="2142836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91" name="Rounded Rectangle 190"/>
                    <p:cNvSpPr/>
                    <p:nvPr/>
                  </p:nvSpPr>
                  <p:spPr bwMode="auto">
                    <a:xfrm>
                      <a:off x="1201260" y="2358897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92" name="Rounded Rectangle 191"/>
                    <p:cNvSpPr/>
                    <p:nvPr/>
                  </p:nvSpPr>
                  <p:spPr bwMode="auto">
                    <a:xfrm>
                      <a:off x="1201260" y="2574958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93" name="Rounded Rectangle 192"/>
                    <p:cNvSpPr/>
                    <p:nvPr/>
                  </p:nvSpPr>
                  <p:spPr bwMode="auto">
                    <a:xfrm>
                      <a:off x="1201260" y="2791019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94" name="Rounded Rectangle 193"/>
                    <p:cNvSpPr/>
                    <p:nvPr/>
                  </p:nvSpPr>
                  <p:spPr bwMode="auto">
                    <a:xfrm>
                      <a:off x="1201260" y="3007080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95" name="Rounded Rectangle 194"/>
                    <p:cNvSpPr/>
                    <p:nvPr/>
                  </p:nvSpPr>
                  <p:spPr bwMode="auto">
                    <a:xfrm>
                      <a:off x="1201260" y="3223141"/>
                      <a:ext cx="325639" cy="73891"/>
                    </a:xfrm>
                    <a:prstGeom prst="roundRect">
                      <a:avLst/>
                    </a:prstGeom>
                    <a:solidFill>
                      <a:srgbClr val="FF0000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  <p:sp>
                  <p:nvSpPr>
                    <p:cNvPr id="196" name="Rounded Rectangle 195"/>
                    <p:cNvSpPr/>
                    <p:nvPr/>
                  </p:nvSpPr>
                  <p:spPr bwMode="auto">
                    <a:xfrm>
                      <a:off x="1201260" y="3655262"/>
                      <a:ext cx="325639" cy="73891"/>
                    </a:xfrm>
                    <a:prstGeom prst="roundRect">
                      <a:avLst/>
                    </a:prstGeom>
                    <a:solidFill>
                      <a:srgbClr val="01020B"/>
                    </a:solidFill>
                    <a:ln w="19050" cap="flat" cmpd="sng" algn="ctr">
                      <a:solidFill>
                        <a:srgbClr val="0102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>
                    <a:effectLst/>
                  </p:spPr>
                  <p:txBody>
                    <a:bodyPr vert="horz" wrap="none" lIns="91440" tIns="45720" rIns="91440" bIns="45720" numCol="1" rtlCol="0" anchor="ctr" anchorCtr="0" compatLnSpc="1">
                      <a:prstTxWarp prst="textNoShape">
                        <a:avLst/>
                      </a:prstTxWarp>
                    </a:bodyPr>
                    <a:lstStyle/>
                    <a:p>
                      <a:pPr marL="0" marR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2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ahoma" charset="0"/>
                      </a:endParaRPr>
                    </a:p>
                  </p:txBody>
                </p:sp>
              </p:grpSp>
            </p:grpSp>
          </p:grpSp>
        </p:grpSp>
        <p:sp>
          <p:nvSpPr>
            <p:cNvPr id="227" name="Rounded Rectangle 226"/>
            <p:cNvSpPr/>
            <p:nvPr/>
          </p:nvSpPr>
          <p:spPr bwMode="auto">
            <a:xfrm>
              <a:off x="7922762" y="5327948"/>
              <a:ext cx="329184" cy="73152"/>
            </a:xfrm>
            <a:prstGeom prst="roundRect">
              <a:avLst/>
            </a:prstGeom>
            <a:solidFill>
              <a:srgbClr val="01020B"/>
            </a:solidFill>
            <a:ln w="1905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</p:grpSp>
      <p:sp>
        <p:nvSpPr>
          <p:cNvPr id="154" name="Rounded Rectangular Callout 153"/>
          <p:cNvSpPr/>
          <p:nvPr/>
        </p:nvSpPr>
        <p:spPr bwMode="auto">
          <a:xfrm>
            <a:off x="8634930" y="1927013"/>
            <a:ext cx="3557070" cy="919401"/>
          </a:xfrm>
          <a:prstGeom prst="wedgeRoundRectCallout">
            <a:avLst>
              <a:gd name="adj1" fmla="val -76682"/>
              <a:gd name="adj2" fmla="val 68291"/>
              <a:gd name="adj3" fmla="val 16667"/>
            </a:avLst>
          </a:prstGeom>
          <a:solidFill>
            <a:srgbClr val="CCFFCC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Copy File2 to File3, dropping 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deleted row(s)</a:t>
            </a:r>
            <a:endParaRPr lang="en-US" b="0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7235102" y="905994"/>
            <a:ext cx="440020" cy="1727991"/>
            <a:chOff x="9989007" y="3844890"/>
            <a:chExt cx="440020" cy="1727991"/>
          </a:xfrm>
        </p:grpSpPr>
        <p:cxnSp>
          <p:nvCxnSpPr>
            <p:cNvPr id="5" name="Straight Connector 4"/>
            <p:cNvCxnSpPr/>
            <p:nvPr/>
          </p:nvCxnSpPr>
          <p:spPr bwMode="auto">
            <a:xfrm>
              <a:off x="9994917" y="3844890"/>
              <a:ext cx="434110" cy="1727991"/>
            </a:xfrm>
            <a:prstGeom prst="line">
              <a:avLst/>
            </a:prstGeom>
            <a:solidFill>
              <a:schemeClr val="accent1"/>
            </a:solidFill>
            <a:ln w="793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5" name="Straight Connector 154"/>
            <p:cNvCxnSpPr/>
            <p:nvPr/>
          </p:nvCxnSpPr>
          <p:spPr bwMode="auto">
            <a:xfrm flipV="1">
              <a:off x="9989007" y="3844890"/>
              <a:ext cx="434110" cy="1727991"/>
            </a:xfrm>
            <a:prstGeom prst="line">
              <a:avLst/>
            </a:prstGeom>
            <a:solidFill>
              <a:schemeClr val="accent1"/>
            </a:solidFill>
            <a:ln w="793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56" name="Group 155"/>
          <p:cNvGrpSpPr/>
          <p:nvPr/>
        </p:nvGrpSpPr>
        <p:grpSpPr>
          <a:xfrm>
            <a:off x="7232042" y="3957169"/>
            <a:ext cx="440020" cy="1727991"/>
            <a:chOff x="9989007" y="3844890"/>
            <a:chExt cx="440020" cy="1727991"/>
          </a:xfrm>
        </p:grpSpPr>
        <p:cxnSp>
          <p:nvCxnSpPr>
            <p:cNvPr id="157" name="Straight Connector 156"/>
            <p:cNvCxnSpPr/>
            <p:nvPr/>
          </p:nvCxnSpPr>
          <p:spPr bwMode="auto">
            <a:xfrm>
              <a:off x="9994917" y="3844890"/>
              <a:ext cx="434110" cy="1727991"/>
            </a:xfrm>
            <a:prstGeom prst="line">
              <a:avLst/>
            </a:prstGeom>
            <a:solidFill>
              <a:schemeClr val="accent1"/>
            </a:solidFill>
            <a:ln w="793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8" name="Straight Connector 157"/>
            <p:cNvCxnSpPr/>
            <p:nvPr/>
          </p:nvCxnSpPr>
          <p:spPr bwMode="auto">
            <a:xfrm flipV="1">
              <a:off x="9989007" y="3844890"/>
              <a:ext cx="434110" cy="1727991"/>
            </a:xfrm>
            <a:prstGeom prst="line">
              <a:avLst/>
            </a:prstGeom>
            <a:solidFill>
              <a:schemeClr val="accent1"/>
            </a:solidFill>
            <a:ln w="793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59" name="Rounded Rectangular Callout 158"/>
          <p:cNvSpPr/>
          <p:nvPr/>
        </p:nvSpPr>
        <p:spPr bwMode="auto">
          <a:xfrm>
            <a:off x="8258795" y="265969"/>
            <a:ext cx="1905955" cy="510778"/>
          </a:xfrm>
          <a:prstGeom prst="wedgeRoundRectCallout">
            <a:avLst>
              <a:gd name="adj1" fmla="val -78881"/>
              <a:gd name="adj2" fmla="val 64273"/>
              <a:gd name="adj3" fmla="val 16667"/>
            </a:avLst>
          </a:prstGeom>
          <a:solidFill>
            <a:srgbClr val="CCFFCC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Delete 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File2</a:t>
            </a:r>
            <a:endParaRPr lang="en-US" b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0" name="Rounded Rectangular Callout 159"/>
          <p:cNvSpPr/>
          <p:nvPr/>
        </p:nvSpPr>
        <p:spPr bwMode="auto">
          <a:xfrm>
            <a:off x="8551224" y="4476996"/>
            <a:ext cx="3012125" cy="1328023"/>
          </a:xfrm>
          <a:prstGeom prst="wedgeRoundRectCallout">
            <a:avLst>
              <a:gd name="adj1" fmla="val -75307"/>
              <a:gd name="adj2" fmla="val 67287"/>
              <a:gd name="adj3" fmla="val 16667"/>
            </a:avLst>
          </a:prstGeom>
          <a:solidFill>
            <a:srgbClr val="CCFFCC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Copy File2 to File3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, modify 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qualifying rows(s)</a:t>
            </a:r>
          </a:p>
        </p:txBody>
      </p:sp>
      <p:sp>
        <p:nvSpPr>
          <p:cNvPr id="161" name="Rounded Rectangular Callout 160"/>
          <p:cNvSpPr/>
          <p:nvPr/>
        </p:nvSpPr>
        <p:spPr bwMode="auto">
          <a:xfrm>
            <a:off x="8250092" y="3308376"/>
            <a:ext cx="1905955" cy="510778"/>
          </a:xfrm>
          <a:prstGeom prst="wedgeRoundRectCallout">
            <a:avLst>
              <a:gd name="adj1" fmla="val -78881"/>
              <a:gd name="adj2" fmla="val 64273"/>
              <a:gd name="adj3" fmla="val 16667"/>
            </a:avLst>
          </a:prstGeom>
          <a:solidFill>
            <a:srgbClr val="CCFFCC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Delete </a:t>
            </a:r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File2</a:t>
            </a:r>
            <a:endParaRPr lang="en-US" b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Right Arrow 17"/>
          <p:cNvSpPr/>
          <p:nvPr/>
        </p:nvSpPr>
        <p:spPr bwMode="auto">
          <a:xfrm>
            <a:off x="7629040" y="3119140"/>
            <a:ext cx="265502" cy="193570"/>
          </a:xfrm>
          <a:prstGeom prst="rightArrow">
            <a:avLst/>
          </a:prstGeom>
          <a:solidFill>
            <a:schemeClr val="accent1"/>
          </a:solidFill>
          <a:ln w="349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charset="0"/>
            </a:endParaRPr>
          </a:p>
        </p:txBody>
      </p:sp>
      <p:sp>
        <p:nvSpPr>
          <p:cNvPr id="163" name="Right Arrow 162"/>
          <p:cNvSpPr/>
          <p:nvPr/>
        </p:nvSpPr>
        <p:spPr bwMode="auto">
          <a:xfrm>
            <a:off x="7642344" y="6153857"/>
            <a:ext cx="265502" cy="193570"/>
          </a:xfrm>
          <a:prstGeom prst="rightArrow">
            <a:avLst/>
          </a:prstGeom>
          <a:solidFill>
            <a:schemeClr val="accent1"/>
          </a:solidFill>
          <a:ln w="349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Deletes/Updates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29937" y="329480"/>
            <a:ext cx="8439593" cy="1323439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Assume:</a:t>
            </a:r>
            <a:endParaRPr lang="en-US" b="0" dirty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Customer table is 100GB =&gt; 10,000 S3 files @ 10MB/file 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Delete/update query updates 1 or more rows in each file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325773" y="1837474"/>
            <a:ext cx="7004791" cy="584775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0" dirty="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</a:rPr>
              <a:t>Delete/Update vs. Select perf tradeoff</a:t>
            </a:r>
            <a:endParaRPr lang="en-US" b="0" dirty="0">
              <a:solidFill>
                <a:srgbClr val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819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" grpId="0" animBg="1"/>
      <p:bldP spid="159" grpId="0" animBg="1"/>
      <p:bldP spid="160" grpId="0" animBg="1"/>
      <p:bldP spid="161" grpId="0" animBg="1"/>
      <p:bldP spid="18" grpId="0" animBg="1"/>
      <p:bldP spid="163" grpId="0" animBg="1"/>
      <p:bldP spid="16" grpId="0" animBg="1"/>
      <p:bldP spid="16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Rectangle 125"/>
          <p:cNvSpPr/>
          <p:nvPr/>
        </p:nvSpPr>
        <p:spPr bwMode="auto">
          <a:xfrm>
            <a:off x="863818" y="1229709"/>
            <a:ext cx="10789920" cy="5486400"/>
          </a:xfrm>
          <a:prstGeom prst="rect">
            <a:avLst/>
          </a:prstGeom>
          <a:solidFill>
            <a:srgbClr val="CCFFCC"/>
          </a:solidFill>
          <a:ln w="127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/>
          </a:p>
        </p:txBody>
      </p:sp>
      <p:grpSp>
        <p:nvGrpSpPr>
          <p:cNvPr id="12" name="Group 114"/>
          <p:cNvGrpSpPr/>
          <p:nvPr/>
        </p:nvGrpSpPr>
        <p:grpSpPr>
          <a:xfrm>
            <a:off x="5469331" y="1329828"/>
            <a:ext cx="1326004" cy="1194569"/>
            <a:chOff x="1011112" y="2592340"/>
            <a:chExt cx="1326004" cy="1194569"/>
          </a:xfrm>
        </p:grpSpPr>
        <p:sp>
          <p:nvSpPr>
            <p:cNvPr id="13" name="Rectangle 210"/>
            <p:cNvSpPr>
              <a:spLocks noChangeArrowheads="1"/>
            </p:cNvSpPr>
            <p:nvPr/>
          </p:nvSpPr>
          <p:spPr bwMode="auto">
            <a:xfrm>
              <a:off x="1055832" y="2592340"/>
              <a:ext cx="1259608" cy="1194569"/>
            </a:xfrm>
            <a:prstGeom prst="rect">
              <a:avLst/>
            </a:prstGeom>
            <a:solidFill>
              <a:schemeClr val="folHlink">
                <a:alpha val="98822"/>
              </a:schemeClr>
            </a:solidFill>
            <a:ln w="1905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600" dirty="0">
                <a:solidFill>
                  <a:srgbClr val="01020B"/>
                </a:solidFill>
                <a:latin typeface="Arial"/>
                <a:cs typeface="Arial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011112" y="2921077"/>
              <a:ext cx="1326004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CONTROL</a:t>
              </a:r>
            </a:p>
            <a:p>
              <a:pPr algn="ctr"/>
              <a:r>
                <a:rPr lang="en-US" sz="1800" dirty="0">
                  <a:solidFill>
                    <a:srgbClr val="01020B"/>
                  </a:solidFill>
                  <a:latin typeface="Arial"/>
                  <a:cs typeface="Arial"/>
                </a:rPr>
                <a:t>NODE</a:t>
              </a:r>
            </a:p>
          </p:txBody>
        </p:sp>
      </p:grpSp>
      <p:grpSp>
        <p:nvGrpSpPr>
          <p:cNvPr id="19" name="Group 113"/>
          <p:cNvGrpSpPr/>
          <p:nvPr/>
        </p:nvGrpSpPr>
        <p:grpSpPr>
          <a:xfrm>
            <a:off x="4215172" y="1541687"/>
            <a:ext cx="939681" cy="702948"/>
            <a:chOff x="4723623" y="1929921"/>
            <a:chExt cx="1292666" cy="771716"/>
          </a:xfrm>
        </p:grpSpPr>
        <p:sp>
          <p:nvSpPr>
            <p:cNvPr id="20" name="AutoShape 13"/>
            <p:cNvSpPr>
              <a:spLocks noChangeArrowheads="1"/>
            </p:cNvSpPr>
            <p:nvPr/>
          </p:nvSpPr>
          <p:spPr bwMode="auto">
            <a:xfrm>
              <a:off x="4827829" y="1929921"/>
              <a:ext cx="1068050" cy="771716"/>
            </a:xfrm>
            <a:prstGeom prst="can">
              <a:avLst>
                <a:gd name="adj" fmla="val 25000"/>
              </a:avLst>
            </a:prstGeom>
            <a:solidFill>
              <a:srgbClr val="E9FF51"/>
            </a:solidFill>
            <a:ln w="19050">
              <a:solidFill>
                <a:srgbClr val="01020B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US" sz="1800" b="0">
                <a:latin typeface="Arial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723623" y="2172299"/>
              <a:ext cx="1292666" cy="33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rgbClr val="01020B"/>
                  </a:solidFill>
                  <a:latin typeface="Arial"/>
                  <a:cs typeface="Arial"/>
                </a:rPr>
                <a:t>Catalogs</a:t>
              </a:r>
            </a:p>
          </p:txBody>
        </p:sp>
      </p:grpSp>
      <p:cxnSp>
        <p:nvCxnSpPr>
          <p:cNvPr id="22" name="Straight Connector 21"/>
          <p:cNvCxnSpPr/>
          <p:nvPr/>
        </p:nvCxnSpPr>
        <p:spPr bwMode="auto">
          <a:xfrm>
            <a:off x="5071631" y="1893161"/>
            <a:ext cx="450423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70" name="Slide Number Placeholder 67"/>
          <p:cNvSpPr txBox="1">
            <a:spLocks/>
          </p:cNvSpPr>
          <p:nvPr/>
        </p:nvSpPr>
        <p:spPr bwMode="auto">
          <a:xfrm>
            <a:off x="11099799" y="6286500"/>
            <a:ext cx="927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b="0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5pPr>
            <a:lvl6pPr marL="22860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6pPr>
            <a:lvl7pPr marL="27432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7pPr>
            <a:lvl8pPr marL="32004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8pPr>
            <a:lvl9pPr marL="3657600" algn="l" defTabSz="457200" rtl="0" eaLnBrk="1" latinLnBrk="0" hangingPunct="1">
              <a:defRPr sz="2400" b="1" kern="1200">
                <a:solidFill>
                  <a:schemeClr val="tx1"/>
                </a:solidFill>
                <a:latin typeface="Tahoma" charset="0"/>
                <a:ea typeface="ＭＳ Ｐゴシック" charset="-128"/>
                <a:cs typeface="ＭＳ Ｐゴシック" charset="-128"/>
              </a:defRPr>
            </a:lvl9pPr>
          </a:lstStyle>
          <a:p>
            <a:fld id="{E98DCB10-97A4-405D-8E23-559299D9D189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80" name="Title 79"/>
          <p:cNvSpPr>
            <a:spLocks noGrp="1"/>
          </p:cNvSpPr>
          <p:nvPr>
            <p:ph type="title"/>
          </p:nvPr>
        </p:nvSpPr>
        <p:spPr>
          <a:xfrm>
            <a:off x="731520" y="0"/>
            <a:ext cx="10922218" cy="1143000"/>
          </a:xfrm>
        </p:spPr>
        <p:txBody>
          <a:bodyPr/>
          <a:lstStyle/>
          <a:p>
            <a:r>
              <a:rPr lang="en-US" dirty="0"/>
              <a:t>Scaling Down from DWU </a:t>
            </a:r>
            <a:r>
              <a:rPr lang="en-US"/>
              <a:t>200 to DWU 100</a:t>
            </a:r>
            <a:endParaRPr lang="en-US" dirty="0"/>
          </a:p>
        </p:txBody>
      </p:sp>
      <p:cxnSp>
        <p:nvCxnSpPr>
          <p:cNvPr id="112" name="Straight Connector 111"/>
          <p:cNvCxnSpPr/>
          <p:nvPr/>
        </p:nvCxnSpPr>
        <p:spPr bwMode="auto">
          <a:xfrm>
            <a:off x="3718150" y="3007284"/>
            <a:ext cx="5900763" cy="725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09" name="Straight Connector 108"/>
          <p:cNvCxnSpPr/>
          <p:nvPr/>
        </p:nvCxnSpPr>
        <p:spPr bwMode="auto">
          <a:xfrm>
            <a:off x="6143855" y="2523002"/>
            <a:ext cx="0" cy="484280"/>
          </a:xfrm>
          <a:prstGeom prst="line">
            <a:avLst/>
          </a:prstGeom>
          <a:solidFill>
            <a:srgbClr val="FFFF00"/>
          </a:solidFill>
          <a:ln w="38100" cap="flat" cmpd="sng" algn="ctr">
            <a:solidFill>
              <a:srgbClr val="01020B"/>
            </a:solidFill>
            <a:prstDash val="solid"/>
            <a:round/>
            <a:headEnd type="oval" w="med" len="med"/>
            <a:tailEnd type="oval" w="med" len="med"/>
          </a:ln>
          <a:effectLst/>
        </p:spPr>
      </p:cxnSp>
      <p:grpSp>
        <p:nvGrpSpPr>
          <p:cNvPr id="127" name="Group 126"/>
          <p:cNvGrpSpPr/>
          <p:nvPr/>
        </p:nvGrpSpPr>
        <p:grpSpPr>
          <a:xfrm>
            <a:off x="1470334" y="4586451"/>
            <a:ext cx="9325446" cy="1416143"/>
            <a:chOff x="768608" y="5387545"/>
            <a:chExt cx="9325446" cy="1416143"/>
          </a:xfrm>
        </p:grpSpPr>
        <p:grpSp>
          <p:nvGrpSpPr>
            <p:cNvPr id="128" name="Group 127"/>
            <p:cNvGrpSpPr/>
            <p:nvPr/>
          </p:nvGrpSpPr>
          <p:grpSpPr>
            <a:xfrm>
              <a:off x="768608" y="5387545"/>
              <a:ext cx="9325446" cy="1416143"/>
              <a:chOff x="768608" y="5387545"/>
              <a:chExt cx="9325446" cy="1416143"/>
            </a:xfrm>
          </p:grpSpPr>
          <p:sp>
            <p:nvSpPr>
              <p:cNvPr id="138" name="Rounded Rectangle 137"/>
              <p:cNvSpPr/>
              <p:nvPr/>
            </p:nvSpPr>
            <p:spPr bwMode="auto">
              <a:xfrm>
                <a:off x="950054" y="5387545"/>
                <a:ext cx="9144000" cy="1416143"/>
              </a:xfrm>
              <a:prstGeom prst="roundRect">
                <a:avLst/>
              </a:prstGeom>
              <a:solidFill>
                <a:schemeClr val="accent2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1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ahoma" charset="0"/>
                </a:endParaRPr>
              </a:p>
            </p:txBody>
          </p:sp>
          <p:sp>
            <p:nvSpPr>
              <p:cNvPr id="139" name="TextBox 138"/>
              <p:cNvSpPr txBox="1"/>
              <p:nvPr/>
            </p:nvSpPr>
            <p:spPr>
              <a:xfrm>
                <a:off x="768608" y="5715309"/>
                <a:ext cx="1504011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AZURE</a:t>
                </a:r>
              </a:p>
              <a:p>
                <a:pPr algn="ctr"/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PREMIUM</a:t>
                </a:r>
                <a:b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</a:br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STORAGE</a:t>
                </a:r>
              </a:p>
            </p:txBody>
          </p:sp>
        </p:grpSp>
        <p:grpSp>
          <p:nvGrpSpPr>
            <p:cNvPr id="129" name="Group 128"/>
            <p:cNvGrpSpPr/>
            <p:nvPr/>
          </p:nvGrpSpPr>
          <p:grpSpPr>
            <a:xfrm>
              <a:off x="2117486" y="5519237"/>
              <a:ext cx="7769039" cy="1097281"/>
              <a:chOff x="2292412" y="5519237"/>
              <a:chExt cx="7769039" cy="1097281"/>
            </a:xfrm>
          </p:grpSpPr>
          <p:sp>
            <p:nvSpPr>
              <p:cNvPr id="130" name="AutoShape 13"/>
              <p:cNvSpPr>
                <a:spLocks noChangeArrowheads="1"/>
              </p:cNvSpPr>
              <p:nvPr/>
            </p:nvSpPr>
            <p:spPr bwMode="auto">
              <a:xfrm>
                <a:off x="2292412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1" name="AutoShape 13"/>
              <p:cNvSpPr>
                <a:spLocks noChangeArrowheads="1"/>
              </p:cNvSpPr>
              <p:nvPr/>
            </p:nvSpPr>
            <p:spPr bwMode="auto">
              <a:xfrm>
                <a:off x="3277674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2" name="AutoShape 13"/>
              <p:cNvSpPr>
                <a:spLocks noChangeArrowheads="1"/>
              </p:cNvSpPr>
              <p:nvPr/>
            </p:nvSpPr>
            <p:spPr bwMode="auto">
              <a:xfrm>
                <a:off x="4262936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3" name="AutoShape 13"/>
              <p:cNvSpPr>
                <a:spLocks noChangeArrowheads="1"/>
              </p:cNvSpPr>
              <p:nvPr/>
            </p:nvSpPr>
            <p:spPr bwMode="auto">
              <a:xfrm>
                <a:off x="5248198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4" name="AutoShape 13"/>
              <p:cNvSpPr>
                <a:spLocks noChangeArrowheads="1"/>
              </p:cNvSpPr>
              <p:nvPr/>
            </p:nvSpPr>
            <p:spPr bwMode="auto">
              <a:xfrm>
                <a:off x="6233460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5" name="AutoShape 13"/>
              <p:cNvSpPr>
                <a:spLocks noChangeArrowheads="1"/>
              </p:cNvSpPr>
              <p:nvPr/>
            </p:nvSpPr>
            <p:spPr bwMode="auto">
              <a:xfrm>
                <a:off x="7218722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6" name="AutoShape 13"/>
              <p:cNvSpPr>
                <a:spLocks noChangeArrowheads="1"/>
              </p:cNvSpPr>
              <p:nvPr/>
            </p:nvSpPr>
            <p:spPr bwMode="auto">
              <a:xfrm>
                <a:off x="8203984" y="5519237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  <p:sp>
            <p:nvSpPr>
              <p:cNvPr id="137" name="AutoShape 13"/>
              <p:cNvSpPr>
                <a:spLocks noChangeArrowheads="1"/>
              </p:cNvSpPr>
              <p:nvPr/>
            </p:nvSpPr>
            <p:spPr bwMode="auto">
              <a:xfrm>
                <a:off x="9189243" y="5519238"/>
                <a:ext cx="872208" cy="1097280"/>
              </a:xfrm>
              <a:prstGeom prst="can">
                <a:avLst>
                  <a:gd name="adj" fmla="val 25000"/>
                </a:avLst>
              </a:prstGeom>
              <a:solidFill>
                <a:srgbClr val="E9FF51"/>
              </a:solidFill>
              <a:ln w="19050">
                <a:solidFill>
                  <a:srgbClr val="01020B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US" sz="1200" b="0">
                  <a:latin typeface="Arial" charset="0"/>
                </a:endParaRPr>
              </a:p>
            </p:txBody>
          </p:sp>
        </p:grpSp>
      </p:grpSp>
      <p:grpSp>
        <p:nvGrpSpPr>
          <p:cNvPr id="146" name="Group 145"/>
          <p:cNvGrpSpPr/>
          <p:nvPr/>
        </p:nvGrpSpPr>
        <p:grpSpPr>
          <a:xfrm>
            <a:off x="2821444" y="5045000"/>
            <a:ext cx="884232" cy="625641"/>
            <a:chOff x="3097833" y="591102"/>
            <a:chExt cx="884232" cy="625641"/>
          </a:xfrm>
        </p:grpSpPr>
        <p:grpSp>
          <p:nvGrpSpPr>
            <p:cNvPr id="147" name="Group 146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</p:grpSpPr>
          <p:sp>
            <p:nvSpPr>
              <p:cNvPr id="152" name="Rectangle 151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53" name="Straight Connector 152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4" name="Straight Connector 153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5" name="Straight Connector 154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6" name="Straight Connector 155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57" name="Straight Connector 156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solidFill>
                <a:schemeClr val="accent1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48" name="Group 147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noFill/>
          </p:grpSpPr>
          <p:sp>
            <p:nvSpPr>
              <p:cNvPr id="149" name="TextBox 148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50" name="TextBox 149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58" name="Group 157"/>
          <p:cNvGrpSpPr/>
          <p:nvPr/>
        </p:nvGrpSpPr>
        <p:grpSpPr>
          <a:xfrm>
            <a:off x="3815238" y="5045000"/>
            <a:ext cx="884232" cy="625641"/>
            <a:chOff x="3097833" y="591102"/>
            <a:chExt cx="884232" cy="625641"/>
          </a:xfrm>
          <a:solidFill>
            <a:srgbClr val="00FDFF"/>
          </a:solidFill>
        </p:grpSpPr>
        <p:grpSp>
          <p:nvGrpSpPr>
            <p:cNvPr id="159" name="Group 158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64" name="Rectangle 163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65" name="Straight Connector 164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6" name="Straight Connector 165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7" name="Straight Connector 166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8" name="Straight Connector 167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69" name="Straight Connector 168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60" name="Group 159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61" name="TextBox 160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62" name="TextBox 161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63" name="TextBox 162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70" name="Group 169"/>
          <p:cNvGrpSpPr/>
          <p:nvPr/>
        </p:nvGrpSpPr>
        <p:grpSpPr>
          <a:xfrm>
            <a:off x="4794348" y="5045000"/>
            <a:ext cx="884232" cy="625641"/>
            <a:chOff x="3097833" y="591102"/>
            <a:chExt cx="884232" cy="625641"/>
          </a:xfrm>
          <a:solidFill>
            <a:schemeClr val="accent1">
              <a:lumMod val="75000"/>
            </a:schemeClr>
          </a:solidFill>
        </p:grpSpPr>
        <p:grpSp>
          <p:nvGrpSpPr>
            <p:cNvPr id="171" name="Group 170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76" name="Rectangle 175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77" name="Straight Connector 176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78" name="Straight Connector 177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79" name="Straight Connector 178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0" name="Straight Connector 179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81" name="Straight Connector 180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72" name="Group 171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73" name="TextBox 172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74" name="TextBox 173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75" name="TextBox 174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82" name="Group 181"/>
          <p:cNvGrpSpPr/>
          <p:nvPr/>
        </p:nvGrpSpPr>
        <p:grpSpPr>
          <a:xfrm>
            <a:off x="5775483" y="5045000"/>
            <a:ext cx="884232" cy="625641"/>
            <a:chOff x="3097833" y="591102"/>
            <a:chExt cx="884232" cy="625641"/>
          </a:xfrm>
          <a:solidFill>
            <a:srgbClr val="FF0000"/>
          </a:solidFill>
        </p:grpSpPr>
        <p:grpSp>
          <p:nvGrpSpPr>
            <p:cNvPr id="183" name="Group 182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188" name="Rectangle 187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189" name="Straight Connector 188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0" name="Straight Connector 189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1" name="Straight Connector 190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2" name="Straight Connector 191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193" name="Straight Connector 192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84" name="Group 183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85" name="TextBox 184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86" name="TextBox 185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87" name="TextBox 186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194" name="Group 193"/>
          <p:cNvGrpSpPr/>
          <p:nvPr/>
        </p:nvGrpSpPr>
        <p:grpSpPr>
          <a:xfrm>
            <a:off x="9729385" y="5045000"/>
            <a:ext cx="884232" cy="625641"/>
            <a:chOff x="3097833" y="591102"/>
            <a:chExt cx="884232" cy="625641"/>
          </a:xfrm>
          <a:solidFill>
            <a:srgbClr val="92D050"/>
          </a:solidFill>
        </p:grpSpPr>
        <p:grpSp>
          <p:nvGrpSpPr>
            <p:cNvPr id="195" name="Group 194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00" name="Rectangle 199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01" name="Straight Connector 200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2" name="Straight Connector 201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3" name="Straight Connector 202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4" name="Straight Connector 203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05" name="Straight Connector 204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196" name="Group 195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197" name="TextBox 196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198" name="TextBox 197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199" name="TextBox 198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06" name="Group 205"/>
          <p:cNvGrpSpPr/>
          <p:nvPr/>
        </p:nvGrpSpPr>
        <p:grpSpPr>
          <a:xfrm>
            <a:off x="6772715" y="5045000"/>
            <a:ext cx="884232" cy="625641"/>
            <a:chOff x="3097833" y="591102"/>
            <a:chExt cx="884232" cy="625641"/>
          </a:xfrm>
          <a:solidFill>
            <a:srgbClr val="B8C1EC"/>
          </a:solidFill>
        </p:grpSpPr>
        <p:grpSp>
          <p:nvGrpSpPr>
            <p:cNvPr id="207" name="Group 206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12" name="Rectangle 211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13" name="Straight Connector 212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4" name="Straight Connector 213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5" name="Straight Connector 214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6" name="Straight Connector 215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17" name="Straight Connector 216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08" name="Group 207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09" name="TextBox 208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10" name="TextBox 209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11" name="TextBox 210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18" name="Group 217"/>
          <p:cNvGrpSpPr/>
          <p:nvPr/>
        </p:nvGrpSpPr>
        <p:grpSpPr>
          <a:xfrm>
            <a:off x="8739557" y="5045000"/>
            <a:ext cx="884232" cy="625641"/>
            <a:chOff x="3097833" y="591102"/>
            <a:chExt cx="884232" cy="625641"/>
          </a:xfrm>
          <a:solidFill>
            <a:srgbClr val="FFC000"/>
          </a:solidFill>
        </p:grpSpPr>
        <p:grpSp>
          <p:nvGrpSpPr>
            <p:cNvPr id="219" name="Group 218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24" name="Rectangle 223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25" name="Straight Connector 224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6" name="Straight Connector 225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7" name="Straight Connector 226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8" name="Straight Connector 227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29" name="Straight Connector 228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20" name="Group 219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21" name="TextBox 220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22" name="TextBox 221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23" name="TextBox 222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230" name="Group 229"/>
          <p:cNvGrpSpPr/>
          <p:nvPr/>
        </p:nvGrpSpPr>
        <p:grpSpPr>
          <a:xfrm>
            <a:off x="7751579" y="5045000"/>
            <a:ext cx="884232" cy="625641"/>
            <a:chOff x="3097833" y="591102"/>
            <a:chExt cx="884232" cy="625641"/>
          </a:xfrm>
          <a:solidFill>
            <a:srgbClr val="8EFA00"/>
          </a:solidFill>
        </p:grpSpPr>
        <p:grpSp>
          <p:nvGrpSpPr>
            <p:cNvPr id="231" name="Group 230"/>
            <p:cNvGrpSpPr/>
            <p:nvPr/>
          </p:nvGrpSpPr>
          <p:grpSpPr>
            <a:xfrm>
              <a:off x="3137608" y="591103"/>
              <a:ext cx="778090" cy="625640"/>
              <a:chOff x="3137607" y="591102"/>
              <a:chExt cx="787687" cy="728879"/>
            </a:xfrm>
            <a:grpFill/>
          </p:grpSpPr>
          <p:sp>
            <p:nvSpPr>
              <p:cNvPr id="236" name="Rectangle 235"/>
              <p:cNvSpPr/>
              <p:nvPr/>
            </p:nvSpPr>
            <p:spPr bwMode="auto">
              <a:xfrm>
                <a:off x="3137607" y="591102"/>
                <a:ext cx="787687" cy="728879"/>
              </a:xfrm>
              <a:prstGeom prst="rect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00" b="0" u="none" strike="noStrike" cap="none" normalizeH="0" baseline="0">
                  <a:ln>
                    <a:noFill/>
                  </a:ln>
                  <a:solidFill>
                    <a:srgbClr val="002060"/>
                  </a:solidFill>
                  <a:effectLst/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  <p:cxnSp>
            <p:nvCxnSpPr>
              <p:cNvPr id="237" name="Straight Connector 236"/>
              <p:cNvCxnSpPr/>
              <p:nvPr/>
            </p:nvCxnSpPr>
            <p:spPr bwMode="auto">
              <a:xfrm>
                <a:off x="3307918" y="591102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8" name="Straight Connector 237"/>
              <p:cNvCxnSpPr/>
              <p:nvPr/>
            </p:nvCxnSpPr>
            <p:spPr bwMode="auto">
              <a:xfrm>
                <a:off x="3653860" y="598518"/>
                <a:ext cx="0" cy="721463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39" name="Straight Connector 238"/>
              <p:cNvCxnSpPr/>
              <p:nvPr/>
            </p:nvCxnSpPr>
            <p:spPr bwMode="auto">
              <a:xfrm>
                <a:off x="3146478" y="814154"/>
                <a:ext cx="778816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0" name="Straight Connector 239"/>
              <p:cNvCxnSpPr/>
              <p:nvPr/>
            </p:nvCxnSpPr>
            <p:spPr bwMode="auto">
              <a:xfrm>
                <a:off x="3137607" y="975921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41" name="Straight Connector 240"/>
              <p:cNvCxnSpPr/>
              <p:nvPr/>
            </p:nvCxnSpPr>
            <p:spPr bwMode="auto">
              <a:xfrm>
                <a:off x="3137607" y="1137688"/>
                <a:ext cx="787687" cy="0"/>
              </a:xfrm>
              <a:prstGeom prst="line">
                <a:avLst/>
              </a:prstGeom>
              <a:grpFill/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32" name="Group 231"/>
            <p:cNvGrpSpPr/>
            <p:nvPr/>
          </p:nvGrpSpPr>
          <p:grpSpPr>
            <a:xfrm>
              <a:off x="3097833" y="591102"/>
              <a:ext cx="884232" cy="264988"/>
              <a:chOff x="3097831" y="591102"/>
              <a:chExt cx="1150897" cy="329077"/>
            </a:xfrm>
            <a:grpFill/>
          </p:grpSpPr>
          <p:sp>
            <p:nvSpPr>
              <p:cNvPr id="233" name="TextBox 232"/>
              <p:cNvSpPr txBox="1"/>
              <p:nvPr/>
            </p:nvSpPr>
            <p:spPr>
              <a:xfrm>
                <a:off x="3097831" y="591102"/>
                <a:ext cx="369456" cy="3057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Id</a:t>
                </a:r>
              </a:p>
            </p:txBody>
          </p:sp>
          <p:sp>
            <p:nvSpPr>
              <p:cNvPr id="234" name="TextBox 233"/>
              <p:cNvSpPr txBox="1"/>
              <p:nvPr/>
            </p:nvSpPr>
            <p:spPr>
              <a:xfrm>
                <a:off x="3297381" y="591102"/>
                <a:ext cx="604981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Name</a:t>
                </a:r>
              </a:p>
            </p:txBody>
          </p:sp>
          <p:sp>
            <p:nvSpPr>
              <p:cNvPr id="235" name="TextBox 234"/>
              <p:cNvSpPr txBox="1"/>
              <p:nvPr/>
            </p:nvSpPr>
            <p:spPr>
              <a:xfrm>
                <a:off x="3756892" y="591102"/>
                <a:ext cx="491836" cy="3290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b="0" dirty="0" err="1">
                    <a:solidFill>
                      <a:srgbClr val="002060"/>
                    </a:solidFill>
                    <a:latin typeface="Arial Narrow" charset="0"/>
                    <a:ea typeface="Arial Narrow" charset="0"/>
                    <a:cs typeface="Arial Narrow" charset="0"/>
                  </a:rPr>
                  <a:t>Amt</a:t>
                </a:r>
                <a:endParaRPr lang="en-US" sz="1000" b="0" dirty="0">
                  <a:solidFill>
                    <a:srgbClr val="002060"/>
                  </a:solidFill>
                  <a:latin typeface="Arial Narrow" charset="0"/>
                  <a:ea typeface="Arial Narrow" charset="0"/>
                  <a:cs typeface="Arial Narrow" charset="0"/>
                </a:endParaRP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3105400" y="2998561"/>
            <a:ext cx="1259237" cy="1335260"/>
            <a:chOff x="3105400" y="2998561"/>
            <a:chExt cx="1259237" cy="1335260"/>
          </a:xfrm>
        </p:grpSpPr>
        <p:cxnSp>
          <p:nvCxnSpPr>
            <p:cNvPr id="110" name="Straight Connector 109"/>
            <p:cNvCxnSpPr/>
            <p:nvPr/>
          </p:nvCxnSpPr>
          <p:spPr bwMode="auto">
            <a:xfrm>
              <a:off x="3735018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246" name="Group 245"/>
            <p:cNvGrpSpPr/>
            <p:nvPr/>
          </p:nvGrpSpPr>
          <p:grpSpPr>
            <a:xfrm>
              <a:off x="3105400" y="3400463"/>
              <a:ext cx="1259237" cy="933358"/>
              <a:chOff x="8098615" y="2886474"/>
              <a:chExt cx="1259237" cy="933358"/>
            </a:xfrm>
          </p:grpSpPr>
          <p:sp>
            <p:nvSpPr>
              <p:cNvPr id="247" name="Rectangle 246"/>
              <p:cNvSpPr/>
              <p:nvPr/>
            </p:nvSpPr>
            <p:spPr bwMode="auto">
              <a:xfrm>
                <a:off x="8098615" y="2925098"/>
                <a:ext cx="1259237" cy="894734"/>
              </a:xfrm>
              <a:prstGeom prst="rect">
                <a:avLst/>
              </a:prstGeom>
              <a:solidFill>
                <a:srgbClr val="92D050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248" name="Group 247"/>
              <p:cNvGrpSpPr/>
              <p:nvPr/>
            </p:nvGrpSpPr>
            <p:grpSpPr>
              <a:xfrm>
                <a:off x="8179420" y="3206309"/>
                <a:ext cx="1097626" cy="595431"/>
                <a:chOff x="8152324" y="3206309"/>
                <a:chExt cx="1097626" cy="595431"/>
              </a:xfrm>
            </p:grpSpPr>
            <p:pic>
              <p:nvPicPr>
                <p:cNvPr id="250" name="Picture 249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52324" y="3206309"/>
                  <a:ext cx="567532" cy="595431"/>
                </a:xfrm>
                <a:prstGeom prst="rect">
                  <a:avLst/>
                </a:prstGeom>
              </p:spPr>
            </p:pic>
            <p:sp>
              <p:nvSpPr>
                <p:cNvPr id="251" name="Rectangle 250"/>
                <p:cNvSpPr/>
                <p:nvPr/>
              </p:nvSpPr>
              <p:spPr bwMode="auto">
                <a:xfrm>
                  <a:off x="8728233" y="3318385"/>
                  <a:ext cx="521717" cy="371279"/>
                </a:xfrm>
                <a:prstGeom prst="rect">
                  <a:avLst/>
                </a:prstGeom>
                <a:solidFill>
                  <a:srgbClr val="FF9300"/>
                </a:solidFill>
                <a:ln>
                  <a:solidFill>
                    <a:srgbClr val="01020B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DMS</a:t>
                  </a:r>
                </a:p>
              </p:txBody>
            </p:sp>
          </p:grpSp>
          <p:sp>
            <p:nvSpPr>
              <p:cNvPr id="249" name="TextBox 248"/>
              <p:cNvSpPr txBox="1"/>
              <p:nvPr/>
            </p:nvSpPr>
            <p:spPr>
              <a:xfrm>
                <a:off x="8106992" y="2886474"/>
                <a:ext cx="124248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DW Node</a:t>
                </a:r>
              </a:p>
            </p:txBody>
          </p:sp>
        </p:grpSp>
      </p:grpSp>
      <p:grpSp>
        <p:nvGrpSpPr>
          <p:cNvPr id="5" name="Group 4"/>
          <p:cNvGrpSpPr/>
          <p:nvPr/>
        </p:nvGrpSpPr>
        <p:grpSpPr>
          <a:xfrm>
            <a:off x="3267254" y="4323457"/>
            <a:ext cx="935529" cy="479995"/>
            <a:chOff x="3255194" y="4328192"/>
            <a:chExt cx="935529" cy="479995"/>
          </a:xfrm>
        </p:grpSpPr>
        <p:cxnSp>
          <p:nvCxnSpPr>
            <p:cNvPr id="98" name="Straight Connector 97"/>
            <p:cNvCxnSpPr/>
            <p:nvPr/>
          </p:nvCxnSpPr>
          <p:spPr bwMode="auto">
            <a:xfrm flipH="1">
              <a:off x="3255194" y="4328192"/>
              <a:ext cx="479702" cy="479995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2" name="Straight Connector 241"/>
            <p:cNvCxnSpPr/>
            <p:nvPr/>
          </p:nvCxnSpPr>
          <p:spPr bwMode="auto">
            <a:xfrm>
              <a:off x="3711021" y="4328192"/>
              <a:ext cx="479702" cy="479995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4" name="Group 23"/>
          <p:cNvGrpSpPr/>
          <p:nvPr/>
        </p:nvGrpSpPr>
        <p:grpSpPr>
          <a:xfrm>
            <a:off x="4973307" y="2998561"/>
            <a:ext cx="1259237" cy="1804891"/>
            <a:chOff x="4973307" y="2998561"/>
            <a:chExt cx="1259237" cy="1804891"/>
          </a:xfrm>
        </p:grpSpPr>
        <p:cxnSp>
          <p:nvCxnSpPr>
            <p:cNvPr id="254" name="Straight Connector 253"/>
            <p:cNvCxnSpPr/>
            <p:nvPr/>
          </p:nvCxnSpPr>
          <p:spPr bwMode="auto">
            <a:xfrm>
              <a:off x="5602925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9" name="Group 8"/>
            <p:cNvGrpSpPr/>
            <p:nvPr/>
          </p:nvGrpSpPr>
          <p:grpSpPr>
            <a:xfrm>
              <a:off x="4973307" y="3400463"/>
              <a:ext cx="1259237" cy="1402989"/>
              <a:chOff x="4973307" y="3400463"/>
              <a:chExt cx="1259237" cy="1402989"/>
            </a:xfrm>
          </p:grpSpPr>
          <p:grpSp>
            <p:nvGrpSpPr>
              <p:cNvPr id="255" name="Group 254"/>
              <p:cNvGrpSpPr/>
              <p:nvPr/>
            </p:nvGrpSpPr>
            <p:grpSpPr>
              <a:xfrm>
                <a:off x="4973307" y="3400463"/>
                <a:ext cx="1259237" cy="933358"/>
                <a:chOff x="8098615" y="2886474"/>
                <a:chExt cx="1259237" cy="933358"/>
              </a:xfrm>
            </p:grpSpPr>
            <p:sp>
              <p:nvSpPr>
                <p:cNvPr id="256" name="Rectangle 255"/>
                <p:cNvSpPr/>
                <p:nvPr/>
              </p:nvSpPr>
              <p:spPr bwMode="auto">
                <a:xfrm>
                  <a:off x="8098615" y="2925098"/>
                  <a:ext cx="1259237" cy="894734"/>
                </a:xfrm>
                <a:prstGeom prst="rect">
                  <a:avLst/>
                </a:prstGeom>
                <a:solidFill>
                  <a:srgbClr val="92D050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57" name="Group 256"/>
                <p:cNvGrpSpPr/>
                <p:nvPr/>
              </p:nvGrpSpPr>
              <p:grpSpPr>
                <a:xfrm>
                  <a:off x="8179420" y="3206309"/>
                  <a:ext cx="1097626" cy="595431"/>
                  <a:chOff x="8152324" y="3206309"/>
                  <a:chExt cx="1097626" cy="595431"/>
                </a:xfrm>
              </p:grpSpPr>
              <p:pic>
                <p:nvPicPr>
                  <p:cNvPr id="259" name="Picture 258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52324" y="3206309"/>
                    <a:ext cx="567532" cy="595431"/>
                  </a:xfrm>
                  <a:prstGeom prst="rect">
                    <a:avLst/>
                  </a:prstGeom>
                </p:spPr>
              </p:pic>
              <p:sp>
                <p:nvSpPr>
                  <p:cNvPr id="260" name="Rectangle 259"/>
                  <p:cNvSpPr/>
                  <p:nvPr/>
                </p:nvSpPr>
                <p:spPr bwMode="auto">
                  <a:xfrm>
                    <a:off x="8728233" y="3318385"/>
                    <a:ext cx="521717" cy="371279"/>
                  </a:xfrm>
                  <a:prstGeom prst="rect">
                    <a:avLst/>
                  </a:prstGeom>
                  <a:solidFill>
                    <a:srgbClr val="FF9300"/>
                  </a:solidFill>
                  <a:ln>
                    <a:solidFill>
                      <a:srgbClr val="01020B"/>
                    </a:solidFill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14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DMS</a:t>
                    </a:r>
                  </a:p>
                </p:txBody>
              </p:sp>
            </p:grpSp>
            <p:sp>
              <p:nvSpPr>
                <p:cNvPr id="258" name="TextBox 257"/>
                <p:cNvSpPr txBox="1"/>
                <p:nvPr/>
              </p:nvSpPr>
              <p:spPr>
                <a:xfrm>
                  <a:off x="8106992" y="2886474"/>
                  <a:ext cx="124248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DW Node</a:t>
                  </a:r>
                </a:p>
              </p:txBody>
            </p:sp>
          </p:grpSp>
          <p:grpSp>
            <p:nvGrpSpPr>
              <p:cNvPr id="243" name="Group 242"/>
              <p:cNvGrpSpPr/>
              <p:nvPr/>
            </p:nvGrpSpPr>
            <p:grpSpPr>
              <a:xfrm>
                <a:off x="5135161" y="4323457"/>
                <a:ext cx="935529" cy="479995"/>
                <a:chOff x="3255194" y="4328192"/>
                <a:chExt cx="935529" cy="479995"/>
              </a:xfrm>
            </p:grpSpPr>
            <p:cxnSp>
              <p:nvCxnSpPr>
                <p:cNvPr id="244" name="Straight Connector 243"/>
                <p:cNvCxnSpPr/>
                <p:nvPr/>
              </p:nvCxnSpPr>
              <p:spPr bwMode="auto">
                <a:xfrm flipH="1">
                  <a:off x="3255194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45" name="Straight Connector 244"/>
                <p:cNvCxnSpPr/>
                <p:nvPr/>
              </p:nvCxnSpPr>
              <p:spPr bwMode="auto">
                <a:xfrm>
                  <a:off x="3711021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</p:grpSp>
      <p:grpSp>
        <p:nvGrpSpPr>
          <p:cNvPr id="18" name="Group 17"/>
          <p:cNvGrpSpPr/>
          <p:nvPr/>
        </p:nvGrpSpPr>
        <p:grpSpPr>
          <a:xfrm>
            <a:off x="6951774" y="2998561"/>
            <a:ext cx="1259237" cy="1804891"/>
            <a:chOff x="6951774" y="2998561"/>
            <a:chExt cx="1259237" cy="1804891"/>
          </a:xfrm>
        </p:grpSpPr>
        <p:cxnSp>
          <p:nvCxnSpPr>
            <p:cNvPr id="273" name="Straight Connector 272"/>
            <p:cNvCxnSpPr/>
            <p:nvPr/>
          </p:nvCxnSpPr>
          <p:spPr bwMode="auto">
            <a:xfrm>
              <a:off x="7581392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10" name="Group 9"/>
            <p:cNvGrpSpPr/>
            <p:nvPr/>
          </p:nvGrpSpPr>
          <p:grpSpPr>
            <a:xfrm>
              <a:off x="6951774" y="3400463"/>
              <a:ext cx="1259237" cy="1402989"/>
              <a:chOff x="6951774" y="3400463"/>
              <a:chExt cx="1259237" cy="1402989"/>
            </a:xfrm>
          </p:grpSpPr>
          <p:grpSp>
            <p:nvGrpSpPr>
              <p:cNvPr id="274" name="Group 273"/>
              <p:cNvGrpSpPr/>
              <p:nvPr/>
            </p:nvGrpSpPr>
            <p:grpSpPr>
              <a:xfrm>
                <a:off x="6951774" y="3400463"/>
                <a:ext cx="1259237" cy="933358"/>
                <a:chOff x="8098615" y="2886474"/>
                <a:chExt cx="1259237" cy="933358"/>
              </a:xfrm>
            </p:grpSpPr>
            <p:sp>
              <p:nvSpPr>
                <p:cNvPr id="275" name="Rectangle 274"/>
                <p:cNvSpPr/>
                <p:nvPr/>
              </p:nvSpPr>
              <p:spPr bwMode="auto">
                <a:xfrm>
                  <a:off x="8098615" y="2925098"/>
                  <a:ext cx="1259237" cy="894734"/>
                </a:xfrm>
                <a:prstGeom prst="rect">
                  <a:avLst/>
                </a:prstGeom>
                <a:solidFill>
                  <a:srgbClr val="92D050"/>
                </a:solidFill>
                <a:ln w="1905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276" name="Group 275"/>
                <p:cNvGrpSpPr/>
                <p:nvPr/>
              </p:nvGrpSpPr>
              <p:grpSpPr>
                <a:xfrm>
                  <a:off x="8179420" y="3206309"/>
                  <a:ext cx="1097626" cy="595431"/>
                  <a:chOff x="8152324" y="3206309"/>
                  <a:chExt cx="1097626" cy="595431"/>
                </a:xfrm>
              </p:grpSpPr>
              <p:pic>
                <p:nvPicPr>
                  <p:cNvPr id="278" name="Picture 277"/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8152324" y="3206309"/>
                    <a:ext cx="567532" cy="595431"/>
                  </a:xfrm>
                  <a:prstGeom prst="rect">
                    <a:avLst/>
                  </a:prstGeom>
                </p:spPr>
              </p:pic>
              <p:sp>
                <p:nvSpPr>
                  <p:cNvPr id="279" name="Rectangle 278"/>
                  <p:cNvSpPr/>
                  <p:nvPr/>
                </p:nvSpPr>
                <p:spPr bwMode="auto">
                  <a:xfrm>
                    <a:off x="8728233" y="3318385"/>
                    <a:ext cx="521717" cy="371279"/>
                  </a:xfrm>
                  <a:prstGeom prst="rect">
                    <a:avLst/>
                  </a:prstGeom>
                  <a:solidFill>
                    <a:srgbClr val="FF9300"/>
                  </a:solidFill>
                  <a:ln>
                    <a:solidFill>
                      <a:srgbClr val="01020B"/>
                    </a:solidFill>
                    <a:headEnd type="none" w="med" len="med"/>
                    <a:tailEnd type="none" w="med" len="med"/>
                  </a:ln>
                </p:spPr>
                <p:style>
                  <a:lnRef idx="2">
                    <a:schemeClr val="accent2">
                      <a:shade val="50000"/>
                    </a:schemeClr>
                  </a:lnRef>
                  <a:fillRef idx="1">
                    <a:schemeClr val="accent2"/>
                  </a:fillRef>
                  <a:effectRef idx="0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vert="horz" wrap="none" lIns="91440" tIns="45720" rIns="91440" bIns="45720" numCol="1" rtlCol="0" anchor="ctr" anchorCtr="0" compatLnSpc="1">
                    <a:prstTxWarp prst="textNoShape">
                      <a:avLst/>
                    </a:prstTxWarp>
                  </a:bodyPr>
                  <a:lstStyle/>
                  <a:p>
                    <a:pPr algn="ctr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r>
                      <a:rPr lang="en-US" sz="14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DMS</a:t>
                    </a:r>
                  </a:p>
                </p:txBody>
              </p:sp>
            </p:grpSp>
            <p:sp>
              <p:nvSpPr>
                <p:cNvPr id="277" name="TextBox 276"/>
                <p:cNvSpPr txBox="1"/>
                <p:nvPr/>
              </p:nvSpPr>
              <p:spPr>
                <a:xfrm>
                  <a:off x="8106992" y="2886474"/>
                  <a:ext cx="1242483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01020B"/>
                      </a:solidFill>
                      <a:latin typeface="Arial"/>
                      <a:cs typeface="Arial"/>
                    </a:rPr>
                    <a:t>DW Node</a:t>
                  </a:r>
                </a:p>
              </p:txBody>
            </p:sp>
          </p:grpSp>
          <p:grpSp>
            <p:nvGrpSpPr>
              <p:cNvPr id="284" name="Group 283"/>
              <p:cNvGrpSpPr/>
              <p:nvPr/>
            </p:nvGrpSpPr>
            <p:grpSpPr>
              <a:xfrm>
                <a:off x="7113628" y="4323457"/>
                <a:ext cx="935529" cy="479995"/>
                <a:chOff x="3255194" y="4328192"/>
                <a:chExt cx="935529" cy="479995"/>
              </a:xfrm>
            </p:grpSpPr>
            <p:cxnSp>
              <p:nvCxnSpPr>
                <p:cNvPr id="285" name="Straight Connector 284"/>
                <p:cNvCxnSpPr/>
                <p:nvPr/>
              </p:nvCxnSpPr>
              <p:spPr bwMode="auto">
                <a:xfrm flipH="1">
                  <a:off x="3255194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  <p:cxnSp>
              <p:nvCxnSpPr>
                <p:cNvPr id="286" name="Straight Connector 285"/>
                <p:cNvCxnSpPr/>
                <p:nvPr/>
              </p:nvCxnSpPr>
              <p:spPr bwMode="auto">
                <a:xfrm>
                  <a:off x="3711021" y="4328192"/>
                  <a:ext cx="479702" cy="479995"/>
                </a:xfrm>
                <a:prstGeom prst="line">
                  <a:avLst/>
                </a:prstGeom>
                <a:solidFill>
                  <a:srgbClr val="FFFF00"/>
                </a:solidFill>
                <a:ln w="38100" cap="flat" cmpd="sng" algn="ctr">
                  <a:solidFill>
                    <a:srgbClr val="01020B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</p:cxnSp>
          </p:grpSp>
        </p:grpSp>
      </p:grpSp>
      <p:grpSp>
        <p:nvGrpSpPr>
          <p:cNvPr id="7" name="Group 6"/>
          <p:cNvGrpSpPr/>
          <p:nvPr/>
        </p:nvGrpSpPr>
        <p:grpSpPr>
          <a:xfrm>
            <a:off x="8989295" y="2998561"/>
            <a:ext cx="1259237" cy="1335260"/>
            <a:chOff x="8989295" y="2998561"/>
            <a:chExt cx="1259237" cy="1335260"/>
          </a:xfrm>
        </p:grpSpPr>
        <p:cxnSp>
          <p:nvCxnSpPr>
            <p:cNvPr id="265" name="Straight Connector 264"/>
            <p:cNvCxnSpPr/>
            <p:nvPr/>
          </p:nvCxnSpPr>
          <p:spPr bwMode="auto">
            <a:xfrm>
              <a:off x="9618913" y="2998561"/>
              <a:ext cx="0" cy="376058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oval" w="med" len="med"/>
              <a:tailEnd type="oval" w="med" len="med"/>
            </a:ln>
            <a:effectLst/>
          </p:spPr>
        </p:cxnSp>
        <p:grpSp>
          <p:nvGrpSpPr>
            <p:cNvPr id="266" name="Group 265"/>
            <p:cNvGrpSpPr/>
            <p:nvPr/>
          </p:nvGrpSpPr>
          <p:grpSpPr>
            <a:xfrm>
              <a:off x="8989295" y="3400463"/>
              <a:ext cx="1259237" cy="933358"/>
              <a:chOff x="8098615" y="2886474"/>
              <a:chExt cx="1259237" cy="933358"/>
            </a:xfrm>
          </p:grpSpPr>
          <p:sp>
            <p:nvSpPr>
              <p:cNvPr id="267" name="Rectangle 266"/>
              <p:cNvSpPr/>
              <p:nvPr/>
            </p:nvSpPr>
            <p:spPr bwMode="auto">
              <a:xfrm>
                <a:off x="8098615" y="2925098"/>
                <a:ext cx="1259237" cy="894734"/>
              </a:xfrm>
              <a:prstGeom prst="rect">
                <a:avLst/>
              </a:prstGeom>
              <a:solidFill>
                <a:srgbClr val="92D050"/>
              </a:solidFill>
              <a:ln w="1905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grpSp>
            <p:nvGrpSpPr>
              <p:cNvPr id="268" name="Group 267"/>
              <p:cNvGrpSpPr/>
              <p:nvPr/>
            </p:nvGrpSpPr>
            <p:grpSpPr>
              <a:xfrm>
                <a:off x="8179420" y="3206309"/>
                <a:ext cx="1097626" cy="595431"/>
                <a:chOff x="8152324" y="3206309"/>
                <a:chExt cx="1097626" cy="595431"/>
              </a:xfrm>
            </p:grpSpPr>
            <p:pic>
              <p:nvPicPr>
                <p:cNvPr id="270" name="Picture 269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52324" y="3206309"/>
                  <a:ext cx="567532" cy="595431"/>
                </a:xfrm>
                <a:prstGeom prst="rect">
                  <a:avLst/>
                </a:prstGeom>
              </p:spPr>
            </p:pic>
            <p:sp>
              <p:nvSpPr>
                <p:cNvPr id="271" name="Rectangle 270"/>
                <p:cNvSpPr/>
                <p:nvPr/>
              </p:nvSpPr>
              <p:spPr bwMode="auto">
                <a:xfrm>
                  <a:off x="8728233" y="3318385"/>
                  <a:ext cx="521717" cy="371279"/>
                </a:xfrm>
                <a:prstGeom prst="rect">
                  <a:avLst/>
                </a:prstGeom>
                <a:solidFill>
                  <a:srgbClr val="FF9300"/>
                </a:solidFill>
                <a:ln>
                  <a:solidFill>
                    <a:srgbClr val="01020B"/>
                  </a:solidFill>
                  <a:headEnd type="none" w="med" len="med"/>
                  <a:tailEnd type="none" w="med" len="med"/>
                </a:ln>
              </p:spPr>
              <p:style>
                <a:lnRef idx="2">
                  <a:schemeClr val="accent2">
                    <a:shade val="50000"/>
                  </a:schemeClr>
                </a:lnRef>
                <a:fillRef idx="1">
                  <a:schemeClr val="accent2"/>
                </a:fillRef>
                <a:effectRef idx="0">
                  <a:schemeClr val="accent2"/>
                </a:effectRef>
                <a:fontRef idx="minor">
                  <a:schemeClr val="lt1"/>
                </a:fontRef>
              </p:style>
              <p:txBody>
                <a:bodyPr vert="horz" wrap="non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US" sz="14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DMS</a:t>
                  </a:r>
                </a:p>
              </p:txBody>
            </p:sp>
          </p:grpSp>
          <p:sp>
            <p:nvSpPr>
              <p:cNvPr id="269" name="TextBox 268"/>
              <p:cNvSpPr txBox="1"/>
              <p:nvPr/>
            </p:nvSpPr>
            <p:spPr>
              <a:xfrm>
                <a:off x="8106992" y="2886474"/>
                <a:ext cx="124248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1020B"/>
                    </a:solidFill>
                    <a:latin typeface="Arial"/>
                    <a:cs typeface="Arial"/>
                  </a:rPr>
                  <a:t>DW Node</a:t>
                </a:r>
              </a:p>
            </p:txBody>
          </p:sp>
        </p:grpSp>
      </p:grpSp>
      <p:grpSp>
        <p:nvGrpSpPr>
          <p:cNvPr id="287" name="Group 286"/>
          <p:cNvGrpSpPr/>
          <p:nvPr/>
        </p:nvGrpSpPr>
        <p:grpSpPr>
          <a:xfrm>
            <a:off x="9151149" y="4323457"/>
            <a:ext cx="935529" cy="479995"/>
            <a:chOff x="3255194" y="4328192"/>
            <a:chExt cx="935529" cy="479995"/>
          </a:xfrm>
        </p:grpSpPr>
        <p:cxnSp>
          <p:nvCxnSpPr>
            <p:cNvPr id="288" name="Straight Connector 287"/>
            <p:cNvCxnSpPr/>
            <p:nvPr/>
          </p:nvCxnSpPr>
          <p:spPr bwMode="auto">
            <a:xfrm flipH="1">
              <a:off x="3255194" y="4328192"/>
              <a:ext cx="479702" cy="479995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9" name="Straight Connector 288"/>
            <p:cNvCxnSpPr/>
            <p:nvPr/>
          </p:nvCxnSpPr>
          <p:spPr bwMode="auto">
            <a:xfrm>
              <a:off x="3711021" y="4328192"/>
              <a:ext cx="479702" cy="479995"/>
            </a:xfrm>
            <a:prstGeom prst="line">
              <a:avLst/>
            </a:prstGeom>
            <a:solidFill>
              <a:srgbClr val="FFFF00"/>
            </a:solidFill>
            <a:ln w="38100" cap="flat" cmpd="sng" algn="ctr">
              <a:solidFill>
                <a:srgbClr val="01020B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253" name="Rounded Rectangle 252"/>
          <p:cNvSpPr/>
          <p:nvPr/>
        </p:nvSpPr>
        <p:spPr bwMode="auto">
          <a:xfrm>
            <a:off x="886625" y="1243584"/>
            <a:ext cx="3306870" cy="714366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Step 1: DBs detached</a:t>
            </a:r>
          </a:p>
        </p:txBody>
      </p:sp>
      <p:sp>
        <p:nvSpPr>
          <p:cNvPr id="261" name="Rounded Rectangle 260"/>
          <p:cNvSpPr/>
          <p:nvPr/>
        </p:nvSpPr>
        <p:spPr bwMode="auto">
          <a:xfrm>
            <a:off x="886625" y="2091874"/>
            <a:ext cx="3312235" cy="714366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Step 2: Nodes released</a:t>
            </a:r>
          </a:p>
        </p:txBody>
      </p:sp>
      <p:sp>
        <p:nvSpPr>
          <p:cNvPr id="262" name="Rounded Rectangle 261"/>
          <p:cNvSpPr/>
          <p:nvPr/>
        </p:nvSpPr>
        <p:spPr bwMode="auto">
          <a:xfrm>
            <a:off x="886625" y="2940164"/>
            <a:ext cx="3316157" cy="714366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Step 3: </a:t>
            </a:r>
            <a:r>
              <a:rPr lang="en-US" b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DBs reattached</a:t>
            </a:r>
            <a:endParaRPr lang="en-US" b="0" dirty="0">
              <a:solidFill>
                <a:srgbClr val="01020B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3329732" y="4313251"/>
            <a:ext cx="6485355" cy="500406"/>
            <a:chOff x="3329732" y="4313251"/>
            <a:chExt cx="6485355" cy="500406"/>
          </a:xfrm>
        </p:grpSpPr>
        <p:grpSp>
          <p:nvGrpSpPr>
            <p:cNvPr id="16" name="Group 15"/>
            <p:cNvGrpSpPr/>
            <p:nvPr/>
          </p:nvGrpSpPr>
          <p:grpSpPr>
            <a:xfrm>
              <a:off x="3329732" y="4313251"/>
              <a:ext cx="1922907" cy="500406"/>
              <a:chOff x="3329732" y="4313251"/>
              <a:chExt cx="1922907" cy="500406"/>
            </a:xfrm>
          </p:grpSpPr>
          <p:cxnSp>
            <p:nvCxnSpPr>
              <p:cNvPr id="264" name="Straight Connector 263"/>
              <p:cNvCxnSpPr/>
              <p:nvPr/>
            </p:nvCxnSpPr>
            <p:spPr bwMode="auto">
              <a:xfrm flipH="1">
                <a:off x="3329732" y="4313251"/>
                <a:ext cx="1634376" cy="500406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72" name="Straight Connector 271"/>
              <p:cNvCxnSpPr/>
              <p:nvPr/>
            </p:nvCxnSpPr>
            <p:spPr bwMode="auto">
              <a:xfrm flipH="1">
                <a:off x="4304338" y="4331264"/>
                <a:ext cx="948301" cy="474366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  <p:grpSp>
          <p:nvGrpSpPr>
            <p:cNvPr id="280" name="Group 279"/>
            <p:cNvGrpSpPr/>
            <p:nvPr/>
          </p:nvGrpSpPr>
          <p:grpSpPr>
            <a:xfrm flipH="1">
              <a:off x="7892180" y="4313251"/>
              <a:ext cx="1922907" cy="500406"/>
              <a:chOff x="3329732" y="4313251"/>
              <a:chExt cx="1922907" cy="500406"/>
            </a:xfrm>
          </p:grpSpPr>
          <p:cxnSp>
            <p:nvCxnSpPr>
              <p:cNvPr id="281" name="Straight Connector 280"/>
              <p:cNvCxnSpPr/>
              <p:nvPr/>
            </p:nvCxnSpPr>
            <p:spPr bwMode="auto">
              <a:xfrm flipH="1">
                <a:off x="3329732" y="4313251"/>
                <a:ext cx="1634376" cy="500406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  <p:cxnSp>
            <p:nvCxnSpPr>
              <p:cNvPr id="282" name="Straight Connector 281"/>
              <p:cNvCxnSpPr/>
              <p:nvPr/>
            </p:nvCxnSpPr>
            <p:spPr bwMode="auto">
              <a:xfrm flipH="1">
                <a:off x="4304338" y="4331264"/>
                <a:ext cx="948301" cy="474366"/>
              </a:xfrm>
              <a:prstGeom prst="line">
                <a:avLst/>
              </a:prstGeom>
              <a:solidFill>
                <a:srgbClr val="FFFF00"/>
              </a:solidFill>
              <a:ln w="38100" cap="flat" cmpd="sng" algn="ctr">
                <a:solidFill>
                  <a:srgbClr val="01020B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283" name="Rounded Rectangle 282"/>
          <p:cNvSpPr/>
          <p:nvPr/>
        </p:nvSpPr>
        <p:spPr bwMode="auto">
          <a:xfrm>
            <a:off x="886625" y="3788455"/>
            <a:ext cx="3308397" cy="714366"/>
          </a:xfrm>
          <a:prstGeom prst="roundRect">
            <a:avLst/>
          </a:prstGeom>
          <a:solidFill>
            <a:srgbClr val="8EFA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Result is a DWU 100</a:t>
            </a:r>
          </a:p>
          <a:p>
            <a:pPr algn="ctr"/>
            <a:r>
              <a:rPr lang="en-US" b="0" dirty="0">
                <a:solidFill>
                  <a:srgbClr val="01020B"/>
                </a:solidFill>
                <a:latin typeface="Arial" charset="0"/>
                <a:ea typeface="Arial" charset="0"/>
                <a:cs typeface="Arial" charset="0"/>
              </a:rPr>
              <a:t>configuration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4284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3" grpId="0" animBg="1"/>
      <p:bldP spid="261" grpId="0" animBg="1"/>
      <p:bldP spid="262" grpId="0" animBg="1"/>
      <p:bldP spid="28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5634440" y="2823274"/>
            <a:ext cx="1669326" cy="369332"/>
            <a:chOff x="4026080" y="3778490"/>
            <a:chExt cx="1669326" cy="369332"/>
          </a:xfrm>
        </p:grpSpPr>
        <p:sp>
          <p:nvSpPr>
            <p:cNvPr id="15" name="TextBox 14"/>
            <p:cNvSpPr txBox="1"/>
            <p:nvPr/>
          </p:nvSpPr>
          <p:spPr>
            <a:xfrm flipH="1">
              <a:off x="4370614" y="3778490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Appliance</a:t>
              </a:r>
            </a:p>
          </p:txBody>
        </p:sp>
        <p:sp>
          <p:nvSpPr>
            <p:cNvPr id="16" name="Oval 15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137381" y="4014337"/>
            <a:ext cx="1669326" cy="369332"/>
            <a:chOff x="4026080" y="3778490"/>
            <a:chExt cx="1669326" cy="369332"/>
          </a:xfrm>
        </p:grpSpPr>
        <p:sp>
          <p:nvSpPr>
            <p:cNvPr id="20" name="TextBox 19"/>
            <p:cNvSpPr txBox="1"/>
            <p:nvPr/>
          </p:nvSpPr>
          <p:spPr>
            <a:xfrm flipH="1">
              <a:off x="4370614" y="3778490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RYO</a:t>
              </a:r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735302" y="5121422"/>
            <a:ext cx="1918880" cy="369332"/>
            <a:chOff x="4026080" y="3778490"/>
            <a:chExt cx="1918880" cy="369332"/>
          </a:xfrm>
        </p:grpSpPr>
        <p:sp>
          <p:nvSpPr>
            <p:cNvPr id="23" name="TextBox 22"/>
            <p:cNvSpPr txBox="1"/>
            <p:nvPr/>
          </p:nvSpPr>
          <p:spPr>
            <a:xfrm flipH="1">
              <a:off x="4370614" y="3778490"/>
              <a:ext cx="15743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CLOUD DW</a:t>
              </a:r>
            </a:p>
          </p:txBody>
        </p:sp>
        <p:sp>
          <p:nvSpPr>
            <p:cNvPr id="24" name="Oval 23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1130077" y="1788458"/>
            <a:ext cx="9701280" cy="4423659"/>
            <a:chOff x="2135028" y="1861539"/>
            <a:chExt cx="9701280" cy="4423659"/>
          </a:xfrm>
        </p:grpSpPr>
        <p:cxnSp>
          <p:nvCxnSpPr>
            <p:cNvPr id="11" name="Straight Connector 10"/>
            <p:cNvCxnSpPr/>
            <p:nvPr/>
          </p:nvCxnSpPr>
          <p:spPr bwMode="auto">
            <a:xfrm>
              <a:off x="3879549" y="5633147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/>
            <p:nvPr/>
          </p:nvCxnSpPr>
          <p:spPr bwMode="auto">
            <a:xfrm>
              <a:off x="5302736" y="5633147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/>
            <p:cNvCxnSpPr/>
            <p:nvPr/>
          </p:nvCxnSpPr>
          <p:spPr bwMode="auto">
            <a:xfrm>
              <a:off x="6725922" y="5633147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56" name="Group 55"/>
            <p:cNvGrpSpPr/>
            <p:nvPr/>
          </p:nvGrpSpPr>
          <p:grpSpPr>
            <a:xfrm>
              <a:off x="2135028" y="1861539"/>
              <a:ext cx="9701280" cy="4423659"/>
              <a:chOff x="1795394" y="1574278"/>
              <a:chExt cx="9701280" cy="4423659"/>
            </a:xfrm>
          </p:grpSpPr>
          <p:sp>
            <p:nvSpPr>
              <p:cNvPr id="13" name="TextBox 12"/>
              <p:cNvSpPr txBox="1"/>
              <p:nvPr/>
            </p:nvSpPr>
            <p:spPr>
              <a:xfrm flipH="1">
                <a:off x="1823881" y="1574278"/>
                <a:ext cx="2567348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Time to make an adjustment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 flipH="1">
                <a:off x="6724267" y="5291630"/>
                <a:ext cx="477240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Cost of making an adjustment</a:t>
                </a:r>
              </a:p>
            </p:txBody>
          </p:sp>
          <p:grpSp>
            <p:nvGrpSpPr>
              <p:cNvPr id="55" name="Group 54"/>
              <p:cNvGrpSpPr/>
              <p:nvPr/>
            </p:nvGrpSpPr>
            <p:grpSpPr>
              <a:xfrm>
                <a:off x="1795394" y="2293215"/>
                <a:ext cx="4992984" cy="3704722"/>
                <a:chOff x="1795394" y="2293215"/>
                <a:chExt cx="4992984" cy="3704722"/>
              </a:xfrm>
            </p:grpSpPr>
            <p:sp>
              <p:nvSpPr>
                <p:cNvPr id="42" name="TextBox 41"/>
                <p:cNvSpPr txBox="1"/>
                <p:nvPr/>
              </p:nvSpPr>
              <p:spPr>
                <a:xfrm>
                  <a:off x="1795394" y="4869228"/>
                  <a:ext cx="111551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Minutes</a:t>
                  </a:r>
                </a:p>
              </p:txBody>
            </p:sp>
            <p:sp>
              <p:nvSpPr>
                <p:cNvPr id="48" name="TextBox 47"/>
                <p:cNvSpPr txBox="1"/>
                <p:nvPr/>
              </p:nvSpPr>
              <p:spPr>
                <a:xfrm>
                  <a:off x="1917973" y="3768066"/>
                  <a:ext cx="102594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Weeks</a:t>
                  </a:r>
                  <a:endParaRPr lang="en-US" sz="16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endParaRPr>
                </a:p>
              </p:txBody>
            </p:sp>
            <p:grpSp>
              <p:nvGrpSpPr>
                <p:cNvPr id="54" name="Group 53"/>
                <p:cNvGrpSpPr/>
                <p:nvPr/>
              </p:nvGrpSpPr>
              <p:grpSpPr>
                <a:xfrm>
                  <a:off x="2903666" y="2293215"/>
                  <a:ext cx="3884712" cy="3704722"/>
                  <a:chOff x="2903666" y="2293215"/>
                  <a:chExt cx="3884712" cy="3704722"/>
                </a:xfrm>
              </p:grpSpPr>
              <p:sp>
                <p:nvSpPr>
                  <p:cNvPr id="18" name="TextBox 17"/>
                  <p:cNvSpPr txBox="1"/>
                  <p:nvPr/>
                </p:nvSpPr>
                <p:spPr>
                  <a:xfrm>
                    <a:off x="3207142" y="5659383"/>
                    <a:ext cx="675958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Low</a:t>
                    </a:r>
                  </a:p>
                </p:txBody>
              </p:sp>
              <p:sp>
                <p:nvSpPr>
                  <p:cNvPr id="36" name="TextBox 35"/>
                  <p:cNvSpPr txBox="1"/>
                  <p:nvPr/>
                </p:nvSpPr>
                <p:spPr>
                  <a:xfrm>
                    <a:off x="4499003" y="5659383"/>
                    <a:ext cx="956710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Medium</a:t>
                    </a:r>
                    <a:endPara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  <p:sp>
                <p:nvSpPr>
                  <p:cNvPr id="39" name="TextBox 38"/>
                  <p:cNvSpPr txBox="1"/>
                  <p:nvPr/>
                </p:nvSpPr>
                <p:spPr>
                  <a:xfrm>
                    <a:off x="6048309" y="5659383"/>
                    <a:ext cx="675958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High</a:t>
                    </a:r>
                  </a:p>
                </p:txBody>
              </p:sp>
              <p:grpSp>
                <p:nvGrpSpPr>
                  <p:cNvPr id="53" name="Group 52"/>
                  <p:cNvGrpSpPr/>
                  <p:nvPr/>
                </p:nvGrpSpPr>
                <p:grpSpPr>
                  <a:xfrm>
                    <a:off x="2903666" y="2293215"/>
                    <a:ext cx="3884712" cy="3235234"/>
                    <a:chOff x="2903666" y="2293215"/>
                    <a:chExt cx="3884712" cy="3235234"/>
                  </a:xfrm>
                </p:grpSpPr>
                <p:cxnSp>
                  <p:nvCxnSpPr>
                    <p:cNvPr id="9" name="Straight Arrow Connector 8"/>
                    <p:cNvCxnSpPr/>
                    <p:nvPr/>
                  </p:nvCxnSpPr>
                  <p:spPr bwMode="auto">
                    <a:xfrm>
                      <a:off x="3107555" y="5522463"/>
                      <a:ext cx="3680823" cy="0"/>
                    </a:xfrm>
                    <a:prstGeom prst="straightConnector1">
                      <a:avLst/>
                    </a:prstGeom>
                    <a:solidFill>
                      <a:schemeClr val="accent1"/>
                    </a:solidFill>
                    <a:ln w="41275" cap="flat" cmpd="sng" algn="ctr">
                      <a:solidFill>
                        <a:srgbClr val="0432FF"/>
                      </a:solidFill>
                      <a:prstDash val="solid"/>
                      <a:round/>
                      <a:headEnd type="none" w="med" len="med"/>
                      <a:tailEnd type="triangle"/>
                    </a:ln>
                    <a:effectLst/>
                  </p:spPr>
                </p:cxnSp>
                <p:grpSp>
                  <p:nvGrpSpPr>
                    <p:cNvPr id="52" name="Group 51"/>
                    <p:cNvGrpSpPr/>
                    <p:nvPr/>
                  </p:nvGrpSpPr>
                  <p:grpSpPr>
                    <a:xfrm>
                      <a:off x="2903666" y="2293215"/>
                      <a:ext cx="395552" cy="3235234"/>
                      <a:chOff x="2903666" y="2293215"/>
                      <a:chExt cx="395552" cy="3235234"/>
                    </a:xfrm>
                  </p:grpSpPr>
                  <p:cxnSp>
                    <p:nvCxnSpPr>
                      <p:cNvPr id="10" name="Straight Arrow Connector 9"/>
                      <p:cNvCxnSpPr/>
                      <p:nvPr/>
                    </p:nvCxnSpPr>
                    <p:spPr bwMode="auto">
                      <a:xfrm flipV="1">
                        <a:off x="3100717" y="2293215"/>
                        <a:ext cx="1451" cy="3235234"/>
                      </a:xfrm>
                      <a:prstGeom prst="straightConnector1">
                        <a:avLst/>
                      </a:prstGeom>
                      <a:solidFill>
                        <a:schemeClr val="accent1"/>
                      </a:solidFill>
                      <a:ln w="41275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triangle"/>
                      </a:ln>
                      <a:effectLst/>
                    </p:spPr>
                  </p:cxnSp>
                  <p:cxnSp>
                    <p:nvCxnSpPr>
                      <p:cNvPr id="41" name="Straight Connector 40"/>
                      <p:cNvCxnSpPr/>
                      <p:nvPr/>
                    </p:nvCxnSpPr>
                    <p:spPr bwMode="auto">
                      <a:xfrm flipH="1" flipV="1">
                        <a:off x="2903666" y="5038506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47" name="Straight Connector 46"/>
                      <p:cNvCxnSpPr/>
                      <p:nvPr/>
                    </p:nvCxnSpPr>
                    <p:spPr bwMode="auto">
                      <a:xfrm flipH="1" flipV="1">
                        <a:off x="2903666" y="3937344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50" name="Straight Connector 49"/>
                      <p:cNvCxnSpPr/>
                      <p:nvPr/>
                    </p:nvCxnSpPr>
                    <p:spPr bwMode="auto">
                      <a:xfrm flipH="1" flipV="1">
                        <a:off x="2903666" y="2728410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</p:grpSp>
            <p:sp>
              <p:nvSpPr>
                <p:cNvPr id="51" name="TextBox 50"/>
                <p:cNvSpPr txBox="1"/>
                <p:nvPr/>
              </p:nvSpPr>
              <p:spPr>
                <a:xfrm>
                  <a:off x="1917973" y="2560341"/>
                  <a:ext cx="102594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Months</a:t>
                  </a:r>
                </a:p>
              </p:txBody>
            </p:sp>
          </p:grpSp>
        </p:grpSp>
      </p:grp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432FF"/>
                </a:solidFill>
              </a:rPr>
              <a:t>Scalability and the price of agility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6</a:t>
            </a:fld>
            <a:endParaRPr lang="en-US" dirty="0"/>
          </a:p>
        </p:txBody>
      </p:sp>
      <p:grpSp>
        <p:nvGrpSpPr>
          <p:cNvPr id="37" name="Group 36"/>
          <p:cNvGrpSpPr/>
          <p:nvPr/>
        </p:nvGrpSpPr>
        <p:grpSpPr>
          <a:xfrm>
            <a:off x="3268806" y="4438280"/>
            <a:ext cx="1669326" cy="369332"/>
            <a:chOff x="4026080" y="3778490"/>
            <a:chExt cx="1669326" cy="369332"/>
          </a:xfrm>
        </p:grpSpPr>
        <p:sp>
          <p:nvSpPr>
            <p:cNvPr id="40" name="TextBox 39"/>
            <p:cNvSpPr txBox="1"/>
            <p:nvPr/>
          </p:nvSpPr>
          <p:spPr>
            <a:xfrm flipH="1">
              <a:off x="4370614" y="3778490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RYOC</a:t>
              </a:r>
            </a:p>
          </p:txBody>
        </p:sp>
        <p:sp>
          <p:nvSpPr>
            <p:cNvPr id="43" name="Oval 42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1908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6146645" y="2486841"/>
            <a:ext cx="1669326" cy="369332"/>
            <a:chOff x="4026080" y="3778490"/>
            <a:chExt cx="1669326" cy="369332"/>
          </a:xfrm>
        </p:grpSpPr>
        <p:sp>
          <p:nvSpPr>
            <p:cNvPr id="15" name="TextBox 14"/>
            <p:cNvSpPr txBox="1"/>
            <p:nvPr/>
          </p:nvSpPr>
          <p:spPr>
            <a:xfrm flipH="1">
              <a:off x="4370614" y="3778490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Appliance</a:t>
              </a:r>
            </a:p>
          </p:txBody>
        </p:sp>
        <p:sp>
          <p:nvSpPr>
            <p:cNvPr id="16" name="Oval 15"/>
            <p:cNvSpPr/>
            <p:nvPr/>
          </p:nvSpPr>
          <p:spPr bwMode="auto">
            <a:xfrm>
              <a:off x="4026080" y="379088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816886" y="1463745"/>
            <a:ext cx="6247710" cy="4419868"/>
            <a:chOff x="2020695" y="1342815"/>
            <a:chExt cx="6247710" cy="4419868"/>
          </a:xfrm>
        </p:grpSpPr>
        <p:cxnSp>
          <p:nvCxnSpPr>
            <p:cNvPr id="40" name="Straight Connector 39"/>
            <p:cNvCxnSpPr/>
            <p:nvPr/>
          </p:nvCxnSpPr>
          <p:spPr bwMode="auto">
            <a:xfrm>
              <a:off x="3775046" y="5110632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>
              <a:off x="5198233" y="5110632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4" name="Straight Connector 43"/>
            <p:cNvCxnSpPr/>
            <p:nvPr/>
          </p:nvCxnSpPr>
          <p:spPr bwMode="auto">
            <a:xfrm>
              <a:off x="6621419" y="5110632"/>
              <a:ext cx="0" cy="313497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432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45" name="Group 44"/>
            <p:cNvGrpSpPr/>
            <p:nvPr/>
          </p:nvGrpSpPr>
          <p:grpSpPr>
            <a:xfrm>
              <a:off x="2020695" y="1342815"/>
              <a:ext cx="6247710" cy="4419868"/>
              <a:chOff x="1785564" y="1578069"/>
              <a:chExt cx="6247710" cy="4419868"/>
            </a:xfrm>
          </p:grpSpPr>
          <p:sp>
            <p:nvSpPr>
              <p:cNvPr id="46" name="TextBox 45"/>
              <p:cNvSpPr txBox="1"/>
              <p:nvPr/>
            </p:nvSpPr>
            <p:spPr>
              <a:xfrm flipH="1">
                <a:off x="1785564" y="1578069"/>
                <a:ext cx="2630306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Absolute Performance</a:t>
                </a:r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 flipH="1">
                <a:off x="6290711" y="5312898"/>
                <a:ext cx="174256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>
                    <a:solidFill>
                      <a:srgbClr val="01020B"/>
                    </a:solidFill>
                    <a:latin typeface="Arial" charset="0"/>
                    <a:ea typeface="Arial" charset="0"/>
                    <a:cs typeface="Arial" charset="0"/>
                  </a:rPr>
                  <a:t>Cost</a:t>
                </a:r>
                <a:endParaRPr lang="en-US" sz="20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endParaRPr>
              </a:p>
            </p:txBody>
          </p:sp>
          <p:grpSp>
            <p:nvGrpSpPr>
              <p:cNvPr id="59" name="Group 58"/>
              <p:cNvGrpSpPr/>
              <p:nvPr/>
            </p:nvGrpSpPr>
            <p:grpSpPr>
              <a:xfrm>
                <a:off x="1795394" y="2293215"/>
                <a:ext cx="4992984" cy="3704722"/>
                <a:chOff x="1795394" y="2293215"/>
                <a:chExt cx="4992984" cy="3704722"/>
              </a:xfrm>
            </p:grpSpPr>
            <p:sp>
              <p:nvSpPr>
                <p:cNvPr id="60" name="TextBox 59"/>
                <p:cNvSpPr txBox="1"/>
                <p:nvPr/>
              </p:nvSpPr>
              <p:spPr>
                <a:xfrm>
                  <a:off x="1795394" y="4869228"/>
                  <a:ext cx="1115510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Low</a:t>
                  </a:r>
                </a:p>
              </p:txBody>
            </p:sp>
            <p:sp>
              <p:nvSpPr>
                <p:cNvPr id="61" name="TextBox 60"/>
                <p:cNvSpPr txBox="1"/>
                <p:nvPr/>
              </p:nvSpPr>
              <p:spPr>
                <a:xfrm>
                  <a:off x="1917973" y="3768066"/>
                  <a:ext cx="102594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Medium</a:t>
                  </a:r>
                </a:p>
              </p:txBody>
            </p:sp>
            <p:grpSp>
              <p:nvGrpSpPr>
                <p:cNvPr id="62" name="Group 61"/>
                <p:cNvGrpSpPr/>
                <p:nvPr/>
              </p:nvGrpSpPr>
              <p:grpSpPr>
                <a:xfrm>
                  <a:off x="2903666" y="2293215"/>
                  <a:ext cx="3884712" cy="3704722"/>
                  <a:chOff x="2903666" y="2293215"/>
                  <a:chExt cx="3884712" cy="3704722"/>
                </a:xfrm>
              </p:grpSpPr>
              <p:sp>
                <p:nvSpPr>
                  <p:cNvPr id="64" name="TextBox 63"/>
                  <p:cNvSpPr txBox="1"/>
                  <p:nvPr/>
                </p:nvSpPr>
                <p:spPr>
                  <a:xfrm>
                    <a:off x="3201936" y="5659383"/>
                    <a:ext cx="675958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Low</a:t>
                    </a:r>
                  </a:p>
                </p:txBody>
              </p:sp>
              <p:sp>
                <p:nvSpPr>
                  <p:cNvPr id="65" name="TextBox 64"/>
                  <p:cNvSpPr txBox="1"/>
                  <p:nvPr/>
                </p:nvSpPr>
                <p:spPr>
                  <a:xfrm>
                    <a:off x="4456962" y="5659383"/>
                    <a:ext cx="1021097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Medium</a:t>
                    </a:r>
                    <a:endPara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endParaRPr>
                  </a:p>
                </p:txBody>
              </p:sp>
              <p:sp>
                <p:nvSpPr>
                  <p:cNvPr id="66" name="TextBox 65"/>
                  <p:cNvSpPr txBox="1"/>
                  <p:nvPr/>
                </p:nvSpPr>
                <p:spPr>
                  <a:xfrm>
                    <a:off x="6048309" y="5659383"/>
                    <a:ext cx="675958" cy="33855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600" dirty="0">
                        <a:solidFill>
                          <a:srgbClr val="01020B"/>
                        </a:solidFill>
                        <a:latin typeface="Arial" charset="0"/>
                        <a:ea typeface="Arial" charset="0"/>
                        <a:cs typeface="Arial" charset="0"/>
                      </a:rPr>
                      <a:t>High</a:t>
                    </a:r>
                  </a:p>
                </p:txBody>
              </p:sp>
              <p:grpSp>
                <p:nvGrpSpPr>
                  <p:cNvPr id="67" name="Group 66"/>
                  <p:cNvGrpSpPr/>
                  <p:nvPr/>
                </p:nvGrpSpPr>
                <p:grpSpPr>
                  <a:xfrm>
                    <a:off x="2903666" y="2293215"/>
                    <a:ext cx="3884712" cy="3235234"/>
                    <a:chOff x="2903666" y="2293215"/>
                    <a:chExt cx="3884712" cy="3235234"/>
                  </a:xfrm>
                </p:grpSpPr>
                <p:cxnSp>
                  <p:nvCxnSpPr>
                    <p:cNvPr id="68" name="Straight Arrow Connector 67"/>
                    <p:cNvCxnSpPr/>
                    <p:nvPr/>
                  </p:nvCxnSpPr>
                  <p:spPr bwMode="auto">
                    <a:xfrm>
                      <a:off x="3107555" y="5522463"/>
                      <a:ext cx="3680823" cy="0"/>
                    </a:xfrm>
                    <a:prstGeom prst="straightConnector1">
                      <a:avLst/>
                    </a:prstGeom>
                    <a:solidFill>
                      <a:schemeClr val="accent1"/>
                    </a:solidFill>
                    <a:ln w="41275" cap="flat" cmpd="sng" algn="ctr">
                      <a:solidFill>
                        <a:srgbClr val="0432FF"/>
                      </a:solidFill>
                      <a:prstDash val="solid"/>
                      <a:round/>
                      <a:headEnd type="none" w="med" len="med"/>
                      <a:tailEnd type="triangle"/>
                    </a:ln>
                    <a:effectLst/>
                  </p:spPr>
                </p:cxnSp>
                <p:grpSp>
                  <p:nvGrpSpPr>
                    <p:cNvPr id="69" name="Group 68"/>
                    <p:cNvGrpSpPr/>
                    <p:nvPr/>
                  </p:nvGrpSpPr>
                  <p:grpSpPr>
                    <a:xfrm>
                      <a:off x="2903666" y="2293215"/>
                      <a:ext cx="395552" cy="3235234"/>
                      <a:chOff x="2903666" y="2293215"/>
                      <a:chExt cx="395552" cy="3235234"/>
                    </a:xfrm>
                  </p:grpSpPr>
                  <p:cxnSp>
                    <p:nvCxnSpPr>
                      <p:cNvPr id="70" name="Straight Arrow Connector 69"/>
                      <p:cNvCxnSpPr/>
                      <p:nvPr/>
                    </p:nvCxnSpPr>
                    <p:spPr bwMode="auto">
                      <a:xfrm flipV="1">
                        <a:off x="3100717" y="2293215"/>
                        <a:ext cx="1451" cy="3235234"/>
                      </a:xfrm>
                      <a:prstGeom prst="straightConnector1">
                        <a:avLst/>
                      </a:prstGeom>
                      <a:solidFill>
                        <a:schemeClr val="accent1"/>
                      </a:solidFill>
                      <a:ln w="41275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triangle"/>
                      </a:ln>
                      <a:effectLst/>
                    </p:spPr>
                  </p:cxnSp>
                  <p:cxnSp>
                    <p:nvCxnSpPr>
                      <p:cNvPr id="71" name="Straight Connector 70"/>
                      <p:cNvCxnSpPr/>
                      <p:nvPr/>
                    </p:nvCxnSpPr>
                    <p:spPr bwMode="auto">
                      <a:xfrm flipH="1" flipV="1">
                        <a:off x="2903666" y="5038506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2" name="Straight Connector 71"/>
                      <p:cNvCxnSpPr/>
                      <p:nvPr/>
                    </p:nvCxnSpPr>
                    <p:spPr bwMode="auto">
                      <a:xfrm flipH="1" flipV="1">
                        <a:off x="2903666" y="3937344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  <p:cxnSp>
                    <p:nvCxnSpPr>
                      <p:cNvPr id="73" name="Straight Connector 72"/>
                      <p:cNvCxnSpPr/>
                      <p:nvPr/>
                    </p:nvCxnSpPr>
                    <p:spPr bwMode="auto">
                      <a:xfrm flipH="1" flipV="1">
                        <a:off x="2903666" y="2728410"/>
                        <a:ext cx="395552" cy="3760"/>
                      </a:xfrm>
                      <a:prstGeom prst="line">
                        <a:avLst/>
                      </a:prstGeom>
                      <a:solidFill>
                        <a:schemeClr val="accent1"/>
                      </a:solidFill>
                      <a:ln w="38100" cap="flat" cmpd="sng" algn="ctr">
                        <a:solidFill>
                          <a:srgbClr val="0432FF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>
                      <a:effectLst/>
                    </p:spPr>
                  </p:cxnSp>
                </p:grpSp>
              </p:grpSp>
            </p:grpSp>
            <p:sp>
              <p:nvSpPr>
                <p:cNvPr id="63" name="TextBox 62"/>
                <p:cNvSpPr txBox="1"/>
                <p:nvPr/>
              </p:nvSpPr>
              <p:spPr>
                <a:xfrm>
                  <a:off x="1917973" y="2560341"/>
                  <a:ext cx="1025947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01020B"/>
                      </a:solidFill>
                      <a:latin typeface="Arial" charset="0"/>
                      <a:ea typeface="Arial" charset="0"/>
                      <a:cs typeface="Arial" charset="0"/>
                    </a:rPr>
                    <a:t>High</a:t>
                  </a:r>
                </a:p>
              </p:txBody>
            </p:sp>
          </p:grpSp>
        </p:grp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593" y="2729880"/>
            <a:ext cx="1805299" cy="180529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Unfortunately, no “free lunch”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8638" y="1624377"/>
            <a:ext cx="939531" cy="939531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3095728" y="2816193"/>
            <a:ext cx="3007687" cy="1261481"/>
            <a:chOff x="3095728" y="2816193"/>
            <a:chExt cx="3007687" cy="1261481"/>
          </a:xfrm>
        </p:grpSpPr>
        <p:sp>
          <p:nvSpPr>
            <p:cNvPr id="2" name="Oval 1"/>
            <p:cNvSpPr/>
            <p:nvPr/>
          </p:nvSpPr>
          <p:spPr bwMode="auto">
            <a:xfrm rot="3024740">
              <a:off x="4310856" y="2285115"/>
              <a:ext cx="577431" cy="3007687"/>
            </a:xfrm>
            <a:prstGeom prst="ellipse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 flipH="1">
              <a:off x="3872149" y="2816193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Cloud DW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4833187" y="3664149"/>
            <a:ext cx="1669326" cy="1007824"/>
            <a:chOff x="4833187" y="3664149"/>
            <a:chExt cx="1669326" cy="1007824"/>
          </a:xfrm>
        </p:grpSpPr>
        <p:sp>
          <p:nvSpPr>
            <p:cNvPr id="20" name="TextBox 19"/>
            <p:cNvSpPr txBox="1"/>
            <p:nvPr/>
          </p:nvSpPr>
          <p:spPr>
            <a:xfrm flipH="1">
              <a:off x="5177721" y="4302641"/>
              <a:ext cx="13247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RYO</a:t>
              </a:r>
            </a:p>
          </p:txBody>
        </p:sp>
        <p:sp>
          <p:nvSpPr>
            <p:cNvPr id="21" name="Oval 20"/>
            <p:cNvSpPr/>
            <p:nvPr/>
          </p:nvSpPr>
          <p:spPr bwMode="auto">
            <a:xfrm>
              <a:off x="4833187" y="3664149"/>
              <a:ext cx="344534" cy="344534"/>
            </a:xfrm>
            <a:prstGeom prst="ellipse">
              <a:avLst/>
            </a:prstGeom>
            <a:solidFill>
              <a:srgbClr val="FF0000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Tahoma" charset="0"/>
              </a:endParaRPr>
            </a:p>
          </p:txBody>
        </p:sp>
        <p:cxnSp>
          <p:nvCxnSpPr>
            <p:cNvPr id="10" name="Straight Connector 9"/>
            <p:cNvCxnSpPr>
              <a:stCxn id="21" idx="5"/>
            </p:cNvCxnSpPr>
            <p:nvPr/>
          </p:nvCxnSpPr>
          <p:spPr bwMode="auto">
            <a:xfrm>
              <a:off x="5127265" y="3958227"/>
              <a:ext cx="139352" cy="52908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1" name="Group 10"/>
          <p:cNvGrpSpPr/>
          <p:nvPr/>
        </p:nvGrpSpPr>
        <p:grpSpPr>
          <a:xfrm>
            <a:off x="3789905" y="3376924"/>
            <a:ext cx="2984795" cy="717705"/>
            <a:chOff x="3789905" y="3376924"/>
            <a:chExt cx="2984795" cy="717705"/>
          </a:xfrm>
        </p:grpSpPr>
        <p:sp>
          <p:nvSpPr>
            <p:cNvPr id="41" name="Oval 40"/>
            <p:cNvSpPr/>
            <p:nvPr/>
          </p:nvSpPr>
          <p:spPr bwMode="auto">
            <a:xfrm rot="3024740">
              <a:off x="4895697" y="2411406"/>
              <a:ext cx="577431" cy="2789015"/>
            </a:xfrm>
            <a:prstGeom prst="ellipse">
              <a:avLst/>
            </a:prstGeom>
            <a:noFill/>
            <a:ln w="19050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ahoma" charset="0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 flipH="1">
              <a:off x="5891830" y="3376924"/>
              <a:ext cx="882870" cy="369332"/>
            </a:xfrm>
            <a:prstGeom prst="rect">
              <a:avLst/>
            </a:prstGeom>
            <a:noFill/>
            <a:ln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1020B"/>
                  </a:solidFill>
                  <a:latin typeface="Arial" charset="0"/>
                  <a:ea typeface="Arial" charset="0"/>
                  <a:cs typeface="Arial" charset="0"/>
                </a:rPr>
                <a:t>RYOC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1334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01" y="1905000"/>
            <a:ext cx="11022148" cy="4114800"/>
          </a:xfrm>
        </p:spPr>
        <p:txBody>
          <a:bodyPr/>
          <a:lstStyle/>
          <a:p>
            <a:r>
              <a:rPr lang="en-US" dirty="0"/>
              <a:t>No </a:t>
            </a:r>
            <a:r>
              <a:rPr lang="en-US" dirty="0" err="1"/>
              <a:t>CapEx</a:t>
            </a:r>
            <a:r>
              <a:rPr lang="en-US" dirty="0"/>
              <a:t> and low </a:t>
            </a:r>
            <a:r>
              <a:rPr lang="en-US" dirty="0" err="1"/>
              <a:t>OpEx</a:t>
            </a:r>
            <a:endParaRPr lang="en-US" dirty="0"/>
          </a:p>
          <a:p>
            <a:r>
              <a:rPr lang="en-US" dirty="0"/>
              <a:t>Go from conception to insight in hours </a:t>
            </a:r>
          </a:p>
          <a:p>
            <a:r>
              <a:rPr lang="en-US" dirty="0"/>
              <a:t>Rock bottom storage prices (Azure, AWS S3, GFS)</a:t>
            </a:r>
          </a:p>
          <a:p>
            <a:r>
              <a:rPr lang="en-US" dirty="0"/>
              <a:t>Flexibility to scale up/down compute capacity</a:t>
            </a:r>
          </a:p>
          <a:p>
            <a:r>
              <a:rPr lang="en-US" dirty="0"/>
              <a:t>Simple upgrade process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Cloud DW?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585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2:  Scalable DW Fundamentals</a:t>
            </a:r>
          </a:p>
        </p:txBody>
      </p:sp>
      <p:sp>
        <p:nvSpPr>
          <p:cNvPr id="5" name="Content Placeholder 2" descr="Rectangle: Click to edit Master text styles&#10;Second level&#10;Third level&#10;Fourth level&#10;Fifth level"/>
          <p:cNvSpPr>
            <a:spLocks noGrp="1"/>
          </p:cNvSpPr>
          <p:nvPr>
            <p:ph idx="1"/>
          </p:nvPr>
        </p:nvSpPr>
        <p:spPr>
          <a:xfrm>
            <a:off x="1117600" y="1905000"/>
            <a:ext cx="6499051" cy="2325356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dirty="0">
                <a:solidFill>
                  <a:srgbClr val="01020B"/>
                </a:solidFill>
                <a:latin typeface="Arial" charset="0"/>
              </a:rPr>
              <a:t>Alternative architectures</a:t>
            </a:r>
          </a:p>
          <a:p>
            <a:pPr lvl="1"/>
            <a:r>
              <a:rPr lang="en-US" dirty="0"/>
              <a:t>Shared-memory </a:t>
            </a:r>
          </a:p>
          <a:p>
            <a:pPr lvl="1"/>
            <a:r>
              <a:rPr lang="en-US" dirty="0"/>
              <a:t>Shared-disk/storage </a:t>
            </a:r>
          </a:p>
          <a:p>
            <a:pPr lvl="1"/>
            <a:r>
              <a:rPr lang="en-US" dirty="0"/>
              <a:t>Shared-nothing</a:t>
            </a:r>
            <a:endParaRPr lang="en-US" dirty="0">
              <a:solidFill>
                <a:srgbClr val="01020B"/>
              </a:solidFill>
              <a:latin typeface="Arial" charset="0"/>
            </a:endParaRPr>
          </a:p>
          <a:p>
            <a:pPr>
              <a:buFont typeface="Wingdings" charset="2"/>
              <a:buChar char="§"/>
            </a:pPr>
            <a:r>
              <a:rPr lang="en-US" dirty="0">
                <a:latin typeface="Arial" charset="0"/>
              </a:rPr>
              <a:t>Partitioned tables</a:t>
            </a:r>
          </a:p>
          <a:p>
            <a:pPr>
              <a:buFont typeface="Wingdings" charset="2"/>
              <a:buChar char="§"/>
            </a:pPr>
            <a:r>
              <a:rPr lang="en-US" dirty="0">
                <a:solidFill>
                  <a:srgbClr val="01020B"/>
                </a:solidFill>
                <a:latin typeface="Arial" charset="0"/>
              </a:rPr>
              <a:t>Partitioned parallelism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8DCB10-97A4-405D-8E23-559299D9D18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6568275" y="3067678"/>
            <a:ext cx="5362467" cy="1055608"/>
          </a:xfrm>
          <a:prstGeom prst="wedgeRoundRectCallout">
            <a:avLst>
              <a:gd name="adj1" fmla="val -51059"/>
              <a:gd name="adj2" fmla="val -114339"/>
              <a:gd name="adj3" fmla="val 16667"/>
            </a:avLst>
          </a:prstGeom>
          <a:solidFill>
            <a:srgbClr val="FFFF00"/>
          </a:solidFill>
          <a:ln w="19050" cap="flat" cmpd="sng" algn="ctr">
            <a:solidFill>
              <a:srgbClr val="01020B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sz="2800" b="0" dirty="0">
                <a:solidFill>
                  <a:srgbClr val="01020B"/>
                </a:solidFill>
                <a:latin typeface="Arial" charset="0"/>
              </a:rPr>
              <a:t>“The Case for </a:t>
            </a:r>
            <a:r>
              <a:rPr lang="en-US" sz="2800" b="0">
                <a:solidFill>
                  <a:srgbClr val="01020B"/>
                </a:solidFill>
                <a:latin typeface="Arial" charset="0"/>
              </a:rPr>
              <a:t>Shared Nothing,” </a:t>
            </a:r>
            <a:r>
              <a:rPr lang="en-US" sz="2800" b="0" dirty="0" err="1">
                <a:solidFill>
                  <a:srgbClr val="01020B"/>
                </a:solidFill>
                <a:latin typeface="Arial" charset="0"/>
              </a:rPr>
              <a:t>Stonebraker</a:t>
            </a:r>
            <a:r>
              <a:rPr lang="en-US" sz="2800" b="0" dirty="0">
                <a:solidFill>
                  <a:srgbClr val="01020B"/>
                </a:solidFill>
                <a:latin typeface="Arial" charset="0"/>
              </a:rPr>
              <a:t>, HPTS ‘85</a:t>
            </a:r>
          </a:p>
        </p:txBody>
      </p:sp>
    </p:spTree>
    <p:extLst>
      <p:ext uri="{BB962C8B-B14F-4D97-AF65-F5344CB8AC3E}">
        <p14:creationId xmlns:p14="http://schemas.microsoft.com/office/powerpoint/2010/main" val="51150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passV1.8">
  <a:themeElements>
    <a:clrScheme name="Blueprint 2">
      <a:dk1>
        <a:srgbClr val="40458C"/>
      </a:dk1>
      <a:lt1>
        <a:srgbClr val="FFFFFF"/>
      </a:lt1>
      <a:dk2>
        <a:srgbClr val="660066"/>
      </a:dk2>
      <a:lt2>
        <a:srgbClr val="B7C1EB"/>
      </a:lt2>
      <a:accent1>
        <a:srgbClr val="ECD882"/>
      </a:accent1>
      <a:accent2>
        <a:srgbClr val="B2B2B2"/>
      </a:accent2>
      <a:accent3>
        <a:srgbClr val="FFFFFF"/>
      </a:accent3>
      <a:accent4>
        <a:srgbClr val="353A77"/>
      </a:accent4>
      <a:accent5>
        <a:srgbClr val="F4E9C1"/>
      </a:accent5>
      <a:accent6>
        <a:srgbClr val="A1A1A1"/>
      </a:accent6>
      <a:hlink>
        <a:srgbClr val="6F89F7"/>
      </a:hlink>
      <a:folHlink>
        <a:srgbClr val="CFDBFD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rgbClr val="01020B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9050" cap="flat" cmpd="sng" algn="ctr">
          <a:solidFill>
            <a:srgbClr val="01020B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1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ahoma" charset="0"/>
          </a:defRPr>
        </a:defPPr>
      </a:lstStyle>
    </a:lnDef>
  </a:objectDefaults>
  <a:extraClrSchemeLst>
    <a:extraClrScheme>
      <a:clrScheme name="Blueprint 1">
        <a:dk1>
          <a:srgbClr val="000000"/>
        </a:dk1>
        <a:lt1>
          <a:srgbClr val="FFFFFF"/>
        </a:lt1>
        <a:dk2>
          <a:srgbClr val="40458C"/>
        </a:dk2>
        <a:lt2>
          <a:srgbClr val="FFFFCC"/>
        </a:lt2>
        <a:accent1>
          <a:srgbClr val="8D8DB3"/>
        </a:accent1>
        <a:accent2>
          <a:srgbClr val="B2B2B2"/>
        </a:accent2>
        <a:accent3>
          <a:srgbClr val="AFB0C5"/>
        </a:accent3>
        <a:accent4>
          <a:srgbClr val="DADADA"/>
        </a:accent4>
        <a:accent5>
          <a:srgbClr val="C5C5D6"/>
        </a:accent5>
        <a:accent6>
          <a:srgbClr val="A1A1A1"/>
        </a:accent6>
        <a:hlink>
          <a:srgbClr val="6F89F7"/>
        </a:hlink>
        <a:folHlink>
          <a:srgbClr val="4F56AD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2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53A77"/>
        </a:accent4>
        <a:accent5>
          <a:srgbClr val="F4E9C1"/>
        </a:accent5>
        <a:accent6>
          <a:srgbClr val="A1A1A1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3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4D4D4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4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4AF5D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5">
        <a:dk1>
          <a:srgbClr val="000000"/>
        </a:dk1>
        <a:lt1>
          <a:srgbClr val="FFFFFF"/>
        </a:lt1>
        <a:dk2>
          <a:srgbClr val="003366"/>
        </a:dk2>
        <a:lt2>
          <a:srgbClr val="CCFFCC"/>
        </a:lt2>
        <a:accent1>
          <a:srgbClr val="006699"/>
        </a:accent1>
        <a:accent2>
          <a:srgbClr val="009999"/>
        </a:accent2>
        <a:accent3>
          <a:srgbClr val="AAADB8"/>
        </a:accent3>
        <a:accent4>
          <a:srgbClr val="DADADA"/>
        </a:accent4>
        <a:accent5>
          <a:srgbClr val="AAB8CA"/>
        </a:accent5>
        <a:accent6>
          <a:srgbClr val="008A8A"/>
        </a:accent6>
        <a:hlink>
          <a:srgbClr val="0099CC"/>
        </a:hlink>
        <a:folHlink>
          <a:srgbClr val="00458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6">
        <a:dk1>
          <a:srgbClr val="000000"/>
        </a:dk1>
        <a:lt1>
          <a:srgbClr val="FFFFFF"/>
        </a:lt1>
        <a:dk2>
          <a:srgbClr val="004A48"/>
        </a:dk2>
        <a:lt2>
          <a:srgbClr val="33CCCC"/>
        </a:lt2>
        <a:accent1>
          <a:srgbClr val="006699"/>
        </a:accent1>
        <a:accent2>
          <a:srgbClr val="009999"/>
        </a:accent2>
        <a:accent3>
          <a:srgbClr val="AAB1B1"/>
        </a:accent3>
        <a:accent4>
          <a:srgbClr val="DADADA"/>
        </a:accent4>
        <a:accent5>
          <a:srgbClr val="AAB8CA"/>
        </a:accent5>
        <a:accent6>
          <a:srgbClr val="008A8A"/>
        </a:accent6>
        <a:hlink>
          <a:srgbClr val="00CC99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7">
        <a:dk1>
          <a:srgbClr val="000000"/>
        </a:dk1>
        <a:lt1>
          <a:srgbClr val="FFFFFF"/>
        </a:lt1>
        <a:dk2>
          <a:srgbClr val="333300"/>
        </a:dk2>
        <a:lt2>
          <a:srgbClr val="FFFFCC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808000"/>
        </a:hlink>
        <a:folHlink>
          <a:srgbClr val="525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8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3"/>
        </a:accent5>
        <a:accent6>
          <a:srgbClr val="73B0B5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passV1.8</Template>
  <TotalTime>8060</TotalTime>
  <Words>3040</Words>
  <Application>Microsoft Macintosh PowerPoint</Application>
  <PresentationFormat>Widescreen</PresentationFormat>
  <Paragraphs>1225</Paragraphs>
  <Slides>56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7" baseType="lpstr">
      <vt:lpstr>Arial Narrow</vt:lpstr>
      <vt:lpstr>Chalkboard</vt:lpstr>
      <vt:lpstr>Comic Sans MS</vt:lpstr>
      <vt:lpstr>ＭＳ Ｐゴシック</vt:lpstr>
      <vt:lpstr>New York</vt:lpstr>
      <vt:lpstr>Tahoma</vt:lpstr>
      <vt:lpstr>Times New Roman</vt:lpstr>
      <vt:lpstr>Verdana</vt:lpstr>
      <vt:lpstr>Wingdings</vt:lpstr>
      <vt:lpstr>Arial</vt:lpstr>
      <vt:lpstr>passV1.8</vt:lpstr>
      <vt:lpstr>Data Warehousing in the Cloud</vt:lpstr>
      <vt:lpstr>Outline for Today’s Talk</vt:lpstr>
      <vt:lpstr>Factors driving the DW explosion</vt:lpstr>
      <vt:lpstr>10,000 ft. view: Complexity vs Cost</vt:lpstr>
      <vt:lpstr>Instant gratification</vt:lpstr>
      <vt:lpstr>Scalability and the price of agility</vt:lpstr>
      <vt:lpstr>Unfortunately, no “free lunch”</vt:lpstr>
      <vt:lpstr>Why Cloud DW?</vt:lpstr>
      <vt:lpstr>Part 2:  Scalable DW Fundamentals</vt:lpstr>
      <vt:lpstr>Shared-Nothing</vt:lpstr>
      <vt:lpstr>Shared Disk/Storage</vt:lpstr>
      <vt:lpstr>Table Partitioning</vt:lpstr>
      <vt:lpstr>Shared-Nothing Ex.</vt:lpstr>
      <vt:lpstr>Shared-Storage Ex.</vt:lpstr>
      <vt:lpstr>For 30+ years</vt:lpstr>
      <vt:lpstr>Outline for Today’s Talk</vt:lpstr>
      <vt:lpstr>Amazon (AWS) Redshift</vt:lpstr>
      <vt:lpstr>A Redshift Instance</vt:lpstr>
      <vt:lpstr>Within a slice</vt:lpstr>
      <vt:lpstr>Unique Fault Tolerance Approach</vt:lpstr>
      <vt:lpstr>Handling Disk Failures</vt:lpstr>
      <vt:lpstr>Handling Node Failures</vt:lpstr>
      <vt:lpstr>Redshift Summary</vt:lpstr>
      <vt:lpstr>Snowflake Elastic DW</vt:lpstr>
      <vt:lpstr>Snowflake Architecture</vt:lpstr>
      <vt:lpstr>Table Storage</vt:lpstr>
      <vt:lpstr>Virtual Warehouses</vt:lpstr>
      <vt:lpstr>Separate Compute &amp; Storage.  </vt:lpstr>
      <vt:lpstr>Query Execution</vt:lpstr>
      <vt:lpstr>Snowflake Summary</vt:lpstr>
      <vt:lpstr>Microsoft Azure SQL Data Warehouse</vt:lpstr>
      <vt:lpstr>A SQL DW Instance</vt:lpstr>
      <vt:lpstr>Digging a Little Deeper</vt:lpstr>
      <vt:lpstr>DWU Performance Metric</vt:lpstr>
      <vt:lpstr>Scaling Up From DWU 200 to 400</vt:lpstr>
      <vt:lpstr>Scaling Up to DWU 400</vt:lpstr>
      <vt:lpstr>SQL DW Wrap Up</vt:lpstr>
      <vt:lpstr>Google BigQuery</vt:lpstr>
      <vt:lpstr>BigQuery Tables</vt:lpstr>
      <vt:lpstr>Query Execution</vt:lpstr>
      <vt:lpstr>CPU Resource Allocation</vt:lpstr>
      <vt:lpstr>BigQuery Pricing</vt:lpstr>
      <vt:lpstr>Handicapping the ”Ponies”</vt:lpstr>
      <vt:lpstr>Pay For What You Use</vt:lpstr>
      <vt:lpstr>Elasticity</vt:lpstr>
      <vt:lpstr>Performance? “It’s complicated!”</vt:lpstr>
      <vt:lpstr>But, literally in minutes,  SQL DW &amp; Snowflake can become …</vt:lpstr>
      <vt:lpstr>Some Open Research Questions (1)</vt:lpstr>
      <vt:lpstr>Some Open Research Questions (2)</vt:lpstr>
      <vt:lpstr>Wrapup.  Why Cloud DW?</vt:lpstr>
      <vt:lpstr>Unused</vt:lpstr>
      <vt:lpstr>What about …</vt:lpstr>
      <vt:lpstr>Query Ex #2</vt:lpstr>
      <vt:lpstr>Inserts/Appends</vt:lpstr>
      <vt:lpstr>Deletes/Updates</vt:lpstr>
      <vt:lpstr>Scaling Down from DWU 200 to DWU 100</vt:lpstr>
    </vt:vector>
  </TitlesOfParts>
  <Company>Microsoft</Company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Parallel DB 101</dc:title>
  <dc:creator>David DeWitt</dc:creator>
  <cp:lastModifiedBy>Microsoft Office User</cp:lastModifiedBy>
  <cp:revision>686</cp:revision>
  <cp:lastPrinted>2008-01-29T15:43:03Z</cp:lastPrinted>
  <dcterms:created xsi:type="dcterms:W3CDTF">2008-11-22T16:45:04Z</dcterms:created>
  <dcterms:modified xsi:type="dcterms:W3CDTF">2017-01-27T17:47:08Z</dcterms:modified>
</cp:coreProperties>
</file>